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5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0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E21F5-C069-4357-8EDE-F6226FF133E2}" type="datetimeFigureOut">
              <a:rPr lang="en-US" smtClean="0"/>
              <a:t>7/2/2018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72EA2-18AB-4A2A-B2ED-2597CFEC7F5D}" type="slidenum">
              <a:rPr lang="en-US" smtClean="0"/>
              <a:t>‹#›</a:t>
            </a:fld>
            <a:endParaRPr lang="en-US"/>
          </a:p>
        </p:txBody>
      </p:sp>
    </p:spTree>
    <p:extLst>
      <p:ext uri="{BB962C8B-B14F-4D97-AF65-F5344CB8AC3E}">
        <p14:creationId xmlns:p14="http://schemas.microsoft.com/office/powerpoint/2010/main" val="193119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7E67AFA5-2B16-46B6-9024-F12AECCD9D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2F0E5D9-2EA3-4524-B5F0-3562D0D93CE8}" type="slidenum">
              <a:rPr lang="ar-SA" altLang="en-US">
                <a:latin typeface="Arial" panose="020B0604020202020204" pitchFamily="34" charset="0"/>
              </a:rPr>
              <a:pPr eaLnBrk="1" hangingPunct="1"/>
              <a:t>21</a:t>
            </a:fld>
            <a:endParaRPr lang="en-US" altLang="en-US">
              <a:latin typeface="Arial" panose="020B0604020202020204" pitchFamily="34" charset="0"/>
            </a:endParaRPr>
          </a:p>
        </p:txBody>
      </p:sp>
      <p:sp>
        <p:nvSpPr>
          <p:cNvPr id="38915" name="Rectangle 2">
            <a:extLst>
              <a:ext uri="{FF2B5EF4-FFF2-40B4-BE49-F238E27FC236}">
                <a16:creationId xmlns:a16="http://schemas.microsoft.com/office/drawing/2014/main" id="{1FDFE1AF-2D7E-47FD-8122-F66E2E38B33A}"/>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A6C9D688-DDBD-4DFF-8C5F-5D4538FA5A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a:p>
        </p:txBody>
      </p:sp>
    </p:spTree>
    <p:extLst>
      <p:ext uri="{BB962C8B-B14F-4D97-AF65-F5344CB8AC3E}">
        <p14:creationId xmlns:p14="http://schemas.microsoft.com/office/powerpoint/2010/main" val="206540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5A28AB3-21CD-4E55-92EF-94C7483C43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177D062-995D-47F3-BF53-67509CD1C313}" type="slidenum">
              <a:rPr lang="ar-SA" altLang="en-US">
                <a:latin typeface="Arial" panose="020B0604020202020204" pitchFamily="34" charset="0"/>
              </a:rPr>
              <a:pPr eaLnBrk="1" hangingPunct="1"/>
              <a:t>22</a:t>
            </a:fld>
            <a:endParaRPr lang="en-US" altLang="en-US">
              <a:latin typeface="Arial" panose="020B0604020202020204" pitchFamily="34" charset="0"/>
            </a:endParaRPr>
          </a:p>
        </p:txBody>
      </p:sp>
      <p:sp>
        <p:nvSpPr>
          <p:cNvPr id="39939" name="Rectangle 2">
            <a:extLst>
              <a:ext uri="{FF2B5EF4-FFF2-40B4-BE49-F238E27FC236}">
                <a16:creationId xmlns:a16="http://schemas.microsoft.com/office/drawing/2014/main" id="{B8258AC2-2646-49C3-918F-7EF9B928A740}"/>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D2152DFC-55E3-4A85-85A9-A182DD59A6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a:p>
        </p:txBody>
      </p:sp>
    </p:spTree>
    <p:extLst>
      <p:ext uri="{BB962C8B-B14F-4D97-AF65-F5344CB8AC3E}">
        <p14:creationId xmlns:p14="http://schemas.microsoft.com/office/powerpoint/2010/main" val="352728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9CE4139-DCD1-4073-B13D-592F2AAB34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B47A8AA-3B37-4833-B8AC-04B614A2A1B3}" type="slidenum">
              <a:rPr lang="ar-SA" altLang="en-US">
                <a:latin typeface="Arial" panose="020B0604020202020204" pitchFamily="34" charset="0"/>
              </a:rPr>
              <a:pPr eaLnBrk="1" hangingPunct="1"/>
              <a:t>23</a:t>
            </a:fld>
            <a:endParaRPr lang="en-US" altLang="en-US">
              <a:latin typeface="Arial" panose="020B0604020202020204" pitchFamily="34" charset="0"/>
            </a:endParaRPr>
          </a:p>
        </p:txBody>
      </p:sp>
      <p:sp>
        <p:nvSpPr>
          <p:cNvPr id="40963" name="Rectangle 2">
            <a:extLst>
              <a:ext uri="{FF2B5EF4-FFF2-40B4-BE49-F238E27FC236}">
                <a16:creationId xmlns:a16="http://schemas.microsoft.com/office/drawing/2014/main" id="{C8963A31-C2F8-42AC-98FC-7295E7F542FC}"/>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57899D0C-3A32-421C-84A3-147FE68924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a:p>
        </p:txBody>
      </p:sp>
    </p:spTree>
    <p:extLst>
      <p:ext uri="{BB962C8B-B14F-4D97-AF65-F5344CB8AC3E}">
        <p14:creationId xmlns:p14="http://schemas.microsoft.com/office/powerpoint/2010/main" val="1408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389BA4A-8767-4C0D-BF5F-660EADA310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A95467DE-6E2D-4305-87CA-B63CC0B8733E}" type="slidenum">
              <a:rPr lang="ar-SA" altLang="en-US">
                <a:latin typeface="Arial" panose="020B0604020202020204" pitchFamily="34" charset="0"/>
              </a:rPr>
              <a:pPr eaLnBrk="1" hangingPunct="1"/>
              <a:t>24</a:t>
            </a:fld>
            <a:endParaRPr lang="en-US" altLang="en-US">
              <a:latin typeface="Arial" panose="020B0604020202020204" pitchFamily="34" charset="0"/>
            </a:endParaRPr>
          </a:p>
        </p:txBody>
      </p:sp>
      <p:sp>
        <p:nvSpPr>
          <p:cNvPr id="41987" name="Rectangle 2">
            <a:extLst>
              <a:ext uri="{FF2B5EF4-FFF2-40B4-BE49-F238E27FC236}">
                <a16:creationId xmlns:a16="http://schemas.microsoft.com/office/drawing/2014/main" id="{FE839761-83BC-49A8-9166-E451F65FE795}"/>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79F47B83-E079-4939-B726-FA99558165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a:p>
        </p:txBody>
      </p:sp>
    </p:spTree>
    <p:extLst>
      <p:ext uri="{BB962C8B-B14F-4D97-AF65-F5344CB8AC3E}">
        <p14:creationId xmlns:p14="http://schemas.microsoft.com/office/powerpoint/2010/main" val="106766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448F-4695-49D6-99B2-A4DC1371C5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BC2BA8-6484-437C-9448-F372DD4A8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AB36AC-47A6-4D5B-B0D3-6B7E1E83E25A}"/>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5" name="Footer Placeholder 4">
            <a:extLst>
              <a:ext uri="{FF2B5EF4-FFF2-40B4-BE49-F238E27FC236}">
                <a16:creationId xmlns:a16="http://schemas.microsoft.com/office/drawing/2014/main" id="{0FB0FFA5-63BB-4D05-928B-6FE997321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D66E1-D65F-450E-A44D-2AC05E836873}"/>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95543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AA8B-F6BA-4BBA-8DC5-948617A865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34FBA-1074-4DEB-8644-BBBDCFF6C6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F191C-654C-4750-A453-5AF6A3962827}"/>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5" name="Footer Placeholder 4">
            <a:extLst>
              <a:ext uri="{FF2B5EF4-FFF2-40B4-BE49-F238E27FC236}">
                <a16:creationId xmlns:a16="http://schemas.microsoft.com/office/drawing/2014/main" id="{96784BF3-8C99-4879-9A9E-E25F149B4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52AD5-E95A-438A-A366-A9CB9C355166}"/>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1381332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546D1D-563F-4E26-89E4-B34B507E3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DA28DE-89A3-4B07-B3FA-571A17F168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0182B-0707-40F9-AD04-A9900BCDF4C2}"/>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5" name="Footer Placeholder 4">
            <a:extLst>
              <a:ext uri="{FF2B5EF4-FFF2-40B4-BE49-F238E27FC236}">
                <a16:creationId xmlns:a16="http://schemas.microsoft.com/office/drawing/2014/main" id="{D34989E0-093C-4A0B-8BA0-38827AE94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07680-9DBF-43A7-A874-D444CE5B7C07}"/>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221539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ar-JO"/>
          </a:p>
        </p:txBody>
      </p:sp>
      <p:sp>
        <p:nvSpPr>
          <p:cNvPr id="3" name="Table Placeholder 2"/>
          <p:cNvSpPr>
            <a:spLocks noGrp="1"/>
          </p:cNvSpPr>
          <p:nvPr>
            <p:ph type="tbl" idx="1"/>
          </p:nvPr>
        </p:nvSpPr>
        <p:spPr>
          <a:xfrm>
            <a:off x="609600" y="1600201"/>
            <a:ext cx="10972800" cy="4530725"/>
          </a:xfrm>
        </p:spPr>
        <p:txBody>
          <a:bodyPr/>
          <a:lstStyle/>
          <a:p>
            <a:pPr lvl="0"/>
            <a:endParaRPr lang="ar-JO" noProof="0"/>
          </a:p>
        </p:txBody>
      </p:sp>
      <p:sp>
        <p:nvSpPr>
          <p:cNvPr id="4" name="Rectangle 4">
            <a:extLst>
              <a:ext uri="{FF2B5EF4-FFF2-40B4-BE49-F238E27FC236}">
                <a16:creationId xmlns:a16="http://schemas.microsoft.com/office/drawing/2014/main" id="{FB5DEDF2-49FD-49EB-82EE-73A082AC3DE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8780461-3475-440D-B9B4-3AD0A1F653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5DEBB7-0D31-4380-B75B-4645C2C0003C}"/>
              </a:ext>
            </a:extLst>
          </p:cNvPr>
          <p:cNvSpPr>
            <a:spLocks noGrp="1" noChangeArrowheads="1"/>
          </p:cNvSpPr>
          <p:nvPr>
            <p:ph type="sldNum" sz="quarter" idx="12"/>
          </p:nvPr>
        </p:nvSpPr>
        <p:spPr>
          <a:ln/>
        </p:spPr>
        <p:txBody>
          <a:bodyPr/>
          <a:lstStyle>
            <a:lvl1pPr>
              <a:defRPr/>
            </a:lvl1pPr>
          </a:lstStyle>
          <a:p>
            <a:fld id="{580E2701-1B6E-4FB5-964C-DA1F19DC97B8}" type="slidenum">
              <a:rPr lang="ar-SA" altLang="en-US"/>
              <a:pPr/>
              <a:t>‹#›</a:t>
            </a:fld>
            <a:endParaRPr lang="en-US" altLang="en-US"/>
          </a:p>
        </p:txBody>
      </p:sp>
    </p:spTree>
    <p:extLst>
      <p:ext uri="{BB962C8B-B14F-4D97-AF65-F5344CB8AC3E}">
        <p14:creationId xmlns:p14="http://schemas.microsoft.com/office/powerpoint/2010/main" val="3105667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7813"/>
            <a:ext cx="109728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3" name="Rectangle 4">
            <a:extLst>
              <a:ext uri="{FF2B5EF4-FFF2-40B4-BE49-F238E27FC236}">
                <a16:creationId xmlns:a16="http://schemas.microsoft.com/office/drawing/2014/main" id="{DFBE3414-2CFB-40A5-8DED-15708592628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7615266-583F-433C-B71B-2EA9250BC8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42C9784-5931-4038-80B1-8FE57852EC13}"/>
              </a:ext>
            </a:extLst>
          </p:cNvPr>
          <p:cNvSpPr>
            <a:spLocks noGrp="1" noChangeArrowheads="1"/>
          </p:cNvSpPr>
          <p:nvPr>
            <p:ph type="sldNum" sz="quarter" idx="12"/>
          </p:nvPr>
        </p:nvSpPr>
        <p:spPr>
          <a:ln/>
        </p:spPr>
        <p:txBody>
          <a:bodyPr/>
          <a:lstStyle>
            <a:lvl1pPr>
              <a:defRPr/>
            </a:lvl1pPr>
          </a:lstStyle>
          <a:p>
            <a:fld id="{F3A178E5-7DDC-4F88-A51D-DA4A5D4BE23A}" type="slidenum">
              <a:rPr lang="ar-SA" altLang="en-US"/>
              <a:pPr/>
              <a:t>‹#›</a:t>
            </a:fld>
            <a:endParaRPr lang="en-US" altLang="en-US"/>
          </a:p>
        </p:txBody>
      </p:sp>
    </p:spTree>
    <p:extLst>
      <p:ext uri="{BB962C8B-B14F-4D97-AF65-F5344CB8AC3E}">
        <p14:creationId xmlns:p14="http://schemas.microsoft.com/office/powerpoint/2010/main" val="40100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0874-75E3-47A3-B0B9-98203CEC68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CB504-CD45-4081-AF13-DE0FD6B6E3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8D92D-2788-423D-B9E5-5F2F79B6619F}"/>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5" name="Footer Placeholder 4">
            <a:extLst>
              <a:ext uri="{FF2B5EF4-FFF2-40B4-BE49-F238E27FC236}">
                <a16:creationId xmlns:a16="http://schemas.microsoft.com/office/drawing/2014/main" id="{76852B2B-A04D-4D47-B67A-8521FD512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744E2-FD4D-4E46-A78F-3B0E7174ECAB}"/>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64022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A483-C621-439F-AEC1-574934BF0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F9FE2B-DC5E-422E-A753-77D10D9F7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D9171D-280C-4B71-A116-169B0B933618}"/>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5" name="Footer Placeholder 4">
            <a:extLst>
              <a:ext uri="{FF2B5EF4-FFF2-40B4-BE49-F238E27FC236}">
                <a16:creationId xmlns:a16="http://schemas.microsoft.com/office/drawing/2014/main" id="{7A57898A-3F96-4322-BAC2-080B56680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2084C-26F9-429B-9A6C-53A5F8DE0A69}"/>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307785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9A64-72CC-44F1-BE0E-E353045B0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52B8E-CEEA-4CF3-8DB4-63E2B43405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1F6169-900D-4D50-A94C-774045EF29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5A346-0222-4C46-B868-CAD73D076A9F}"/>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6" name="Footer Placeholder 5">
            <a:extLst>
              <a:ext uri="{FF2B5EF4-FFF2-40B4-BE49-F238E27FC236}">
                <a16:creationId xmlns:a16="http://schemas.microsoft.com/office/drawing/2014/main" id="{0237D02A-90BD-45AF-BBA7-4B397800F5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15019-B3D0-4E50-8740-800A5CC3AA91}"/>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25104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4E18-8CC8-423D-A713-C6014E6C7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00A336-A523-4E19-8AA2-3804B8257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BE88AF-8B1F-456F-9BC7-2A9247D2F6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022DEF-6615-4E95-BE8E-D2827D420F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1B7D4-662E-443B-972C-A4C5B6C812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D6B221-F520-4DC7-9616-66DB7FAE4498}"/>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8" name="Footer Placeholder 7">
            <a:extLst>
              <a:ext uri="{FF2B5EF4-FFF2-40B4-BE49-F238E27FC236}">
                <a16:creationId xmlns:a16="http://schemas.microsoft.com/office/drawing/2014/main" id="{4EE0D08D-4CB4-46A1-A8FF-32F2EAE51E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704091-3D80-4C8E-8559-A25A4D772CAE}"/>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2522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282-96A9-46B6-85C3-B71E6135DE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81BFC7-48D1-4795-8074-7D44A788C780}"/>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4" name="Footer Placeholder 3">
            <a:extLst>
              <a:ext uri="{FF2B5EF4-FFF2-40B4-BE49-F238E27FC236}">
                <a16:creationId xmlns:a16="http://schemas.microsoft.com/office/drawing/2014/main" id="{0DD99CAF-0091-4861-8D16-055F130733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C4EA8-34BF-48E9-B656-2C55C704DB3F}"/>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303803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7311F2-DF9A-4D03-AA6B-AF0EFB4169BA}"/>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3" name="Footer Placeholder 2">
            <a:extLst>
              <a:ext uri="{FF2B5EF4-FFF2-40B4-BE49-F238E27FC236}">
                <a16:creationId xmlns:a16="http://schemas.microsoft.com/office/drawing/2014/main" id="{EF5C9525-5B74-4242-BA80-7EF4C1DC15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F620D-613C-478E-A3DF-95316B3C360C}"/>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217214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D459-98A1-4D5E-8277-510511A23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064CC8-FB2D-4128-BFE1-2DD12433D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28578C-FE05-44AF-A012-0732DB310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5306A0-B841-4D83-92AE-E43F75EF9695}"/>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6" name="Footer Placeholder 5">
            <a:extLst>
              <a:ext uri="{FF2B5EF4-FFF2-40B4-BE49-F238E27FC236}">
                <a16:creationId xmlns:a16="http://schemas.microsoft.com/office/drawing/2014/main" id="{C885C148-8B4B-45A4-AC5A-02ACC69AB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DD4AE-ECAA-4F91-83A5-1691EF07E816}"/>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1350921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FE87-CCE5-4307-9E41-332C2B8D5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9084AB-3028-46FE-B262-A17ABBF71B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099CCC-99A3-46B5-B684-801167370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B002B8-5777-427F-ABAC-B4765804669B}"/>
              </a:ext>
            </a:extLst>
          </p:cNvPr>
          <p:cNvSpPr>
            <a:spLocks noGrp="1"/>
          </p:cNvSpPr>
          <p:nvPr>
            <p:ph type="dt" sz="half" idx="10"/>
          </p:nvPr>
        </p:nvSpPr>
        <p:spPr/>
        <p:txBody>
          <a:bodyPr/>
          <a:lstStyle/>
          <a:p>
            <a:fld id="{C96E57D4-F3C8-42EA-A809-35829A8B1D94}" type="datetimeFigureOut">
              <a:rPr lang="en-US" smtClean="0"/>
              <a:t>7/2/2018</a:t>
            </a:fld>
            <a:endParaRPr lang="en-US"/>
          </a:p>
        </p:txBody>
      </p:sp>
      <p:sp>
        <p:nvSpPr>
          <p:cNvPr id="6" name="Footer Placeholder 5">
            <a:extLst>
              <a:ext uri="{FF2B5EF4-FFF2-40B4-BE49-F238E27FC236}">
                <a16:creationId xmlns:a16="http://schemas.microsoft.com/office/drawing/2014/main" id="{1B4EB014-E636-4858-802D-F1FC13E1E8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2BDA2-C3BD-4461-8FE5-1592BCB90A20}"/>
              </a:ext>
            </a:extLst>
          </p:cNvPr>
          <p:cNvSpPr>
            <a:spLocks noGrp="1"/>
          </p:cNvSpPr>
          <p:nvPr>
            <p:ph type="sldNum" sz="quarter" idx="12"/>
          </p:nvPr>
        </p:nvSpPr>
        <p:spPr/>
        <p:txBody>
          <a:bodyPr/>
          <a:lstStyle/>
          <a:p>
            <a:fld id="{8AF76FA0-1093-4315-AD8C-4528A5263265}" type="slidenum">
              <a:rPr lang="en-US" smtClean="0"/>
              <a:t>‹#›</a:t>
            </a:fld>
            <a:endParaRPr lang="en-US"/>
          </a:p>
        </p:txBody>
      </p:sp>
    </p:spTree>
    <p:extLst>
      <p:ext uri="{BB962C8B-B14F-4D97-AF65-F5344CB8AC3E}">
        <p14:creationId xmlns:p14="http://schemas.microsoft.com/office/powerpoint/2010/main" val="354921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DA191-816D-4546-9F4E-DDCA3A428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19D646-8EE0-42E3-A655-3AAA1E6E1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8E88A-DFAD-4C30-ACD8-75C34DE42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E57D4-F3C8-42EA-A809-35829A8B1D94}" type="datetimeFigureOut">
              <a:rPr lang="en-US" smtClean="0"/>
              <a:t>7/2/2018</a:t>
            </a:fld>
            <a:endParaRPr lang="en-US"/>
          </a:p>
        </p:txBody>
      </p:sp>
      <p:sp>
        <p:nvSpPr>
          <p:cNvPr id="5" name="Footer Placeholder 4">
            <a:extLst>
              <a:ext uri="{FF2B5EF4-FFF2-40B4-BE49-F238E27FC236}">
                <a16:creationId xmlns:a16="http://schemas.microsoft.com/office/drawing/2014/main" id="{A7A3424E-1BC3-4F13-939D-47104236F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BB76B8-ACEC-4C2C-962C-68841D13D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76FA0-1093-4315-AD8C-4528A5263265}" type="slidenum">
              <a:rPr lang="en-US" smtClean="0"/>
              <a:t>‹#›</a:t>
            </a:fld>
            <a:endParaRPr lang="en-US"/>
          </a:p>
        </p:txBody>
      </p:sp>
    </p:spTree>
    <p:extLst>
      <p:ext uri="{BB962C8B-B14F-4D97-AF65-F5344CB8AC3E}">
        <p14:creationId xmlns:p14="http://schemas.microsoft.com/office/powerpoint/2010/main" val="59551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96F8F334-F12B-42C8-9E27-CBBB4CA67912}"/>
              </a:ext>
            </a:extLst>
          </p:cNvPr>
          <p:cNvSpPr>
            <a:spLocks noGrp="1" noChangeArrowheads="1"/>
          </p:cNvSpPr>
          <p:nvPr>
            <p:ph type="ctrTitle"/>
          </p:nvPr>
        </p:nvSpPr>
        <p:spPr/>
        <p:txBody>
          <a:bodyPr/>
          <a:lstStyle/>
          <a:p>
            <a:pPr eaLnBrk="1" hangingPunct="1"/>
            <a:r>
              <a:rPr lang="en-US" altLang="en-US" dirty="0"/>
              <a:t>Digital Image Processing</a:t>
            </a:r>
          </a:p>
        </p:txBody>
      </p:sp>
      <p:sp>
        <p:nvSpPr>
          <p:cNvPr id="2051" name="Subtitle 2">
            <a:extLst>
              <a:ext uri="{FF2B5EF4-FFF2-40B4-BE49-F238E27FC236}">
                <a16:creationId xmlns:a16="http://schemas.microsoft.com/office/drawing/2014/main" id="{F89F0872-CBEF-438C-B13D-B8F09FB2AB0D}"/>
              </a:ext>
            </a:extLst>
          </p:cNvPr>
          <p:cNvSpPr>
            <a:spLocks noGrp="1" noChangeArrowheads="1"/>
          </p:cNvSpPr>
          <p:nvPr>
            <p:ph type="subTitle" idx="1"/>
          </p:nvPr>
        </p:nvSpPr>
        <p:spPr/>
        <p:txBody>
          <a:bodyPr/>
          <a:lstStyle/>
          <a:p>
            <a:pPr eaLnBrk="1" hangingPunct="1"/>
            <a:r>
              <a:rPr lang="en-US" altLang="en-US"/>
              <a:t>Lecture7: Relationships between pixels</a:t>
            </a:r>
          </a:p>
        </p:txBody>
      </p:sp>
    </p:spTree>
    <p:extLst>
      <p:ext uri="{BB962C8B-B14F-4D97-AF65-F5344CB8AC3E}">
        <p14:creationId xmlns:p14="http://schemas.microsoft.com/office/powerpoint/2010/main" val="171725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EBB646C-8A2F-4A4F-8931-01DC4DF8CB1B}"/>
              </a:ext>
            </a:extLst>
          </p:cNvPr>
          <p:cNvSpPr>
            <a:spLocks noGrp="1" noChangeArrowheads="1"/>
          </p:cNvSpPr>
          <p:nvPr>
            <p:ph type="title"/>
          </p:nvPr>
        </p:nvSpPr>
        <p:spPr/>
        <p:txBody>
          <a:bodyPr/>
          <a:lstStyle/>
          <a:p>
            <a:r>
              <a:rPr lang="en-US" altLang="en-US"/>
              <a:t>A Digital Path</a:t>
            </a:r>
          </a:p>
        </p:txBody>
      </p:sp>
      <p:sp>
        <p:nvSpPr>
          <p:cNvPr id="11267" name="Content Placeholder 2">
            <a:extLst>
              <a:ext uri="{FF2B5EF4-FFF2-40B4-BE49-F238E27FC236}">
                <a16:creationId xmlns:a16="http://schemas.microsoft.com/office/drawing/2014/main" id="{E722D806-5D4F-4AFE-B68F-1898F5DBF43E}"/>
              </a:ext>
            </a:extLst>
          </p:cNvPr>
          <p:cNvSpPr>
            <a:spLocks noGrp="1" noChangeArrowheads="1"/>
          </p:cNvSpPr>
          <p:nvPr>
            <p:ph idx="1"/>
          </p:nvPr>
        </p:nvSpPr>
        <p:spPr/>
        <p:txBody>
          <a:bodyPr/>
          <a:lstStyle/>
          <a:p>
            <a:r>
              <a:rPr lang="en-US" altLang="en-US" sz="2400"/>
              <a:t>A digital path (or curve) from pixel </a:t>
            </a:r>
            <a:r>
              <a:rPr lang="en-US" altLang="en-US" sz="2400" i="1"/>
              <a:t>p</a:t>
            </a:r>
            <a:r>
              <a:rPr lang="en-US" altLang="en-US" sz="2400"/>
              <a:t> with coordinate (</a:t>
            </a:r>
            <a:r>
              <a:rPr lang="en-US" altLang="en-US" sz="2400" i="1"/>
              <a:t>x</a:t>
            </a:r>
            <a:r>
              <a:rPr lang="en-US" altLang="en-US" sz="2400"/>
              <a:t>,</a:t>
            </a:r>
            <a:r>
              <a:rPr lang="en-US" altLang="en-US" sz="2400" i="1"/>
              <a:t>y</a:t>
            </a:r>
            <a:r>
              <a:rPr lang="en-US" altLang="en-US" sz="2400"/>
              <a:t>) to pixel </a:t>
            </a:r>
            <a:r>
              <a:rPr lang="en-US" altLang="en-US" sz="2400" i="1"/>
              <a:t>q</a:t>
            </a:r>
            <a:r>
              <a:rPr lang="en-US" altLang="en-US" sz="2400"/>
              <a:t> with coordinate (</a:t>
            </a:r>
            <a:r>
              <a:rPr lang="en-US" altLang="en-US" sz="2400" i="1"/>
              <a:t>s</a:t>
            </a:r>
            <a:r>
              <a:rPr lang="en-US" altLang="en-US" sz="2400"/>
              <a:t>,</a:t>
            </a:r>
            <a:r>
              <a:rPr lang="en-US" altLang="en-US" sz="2400" i="1"/>
              <a:t>t</a:t>
            </a:r>
            <a:r>
              <a:rPr lang="en-US" altLang="en-US" sz="2400"/>
              <a:t>) is a sequence of distinct pixels with</a:t>
            </a:r>
          </a:p>
          <a:p>
            <a:r>
              <a:rPr lang="en-US" altLang="en-US" sz="2400"/>
              <a:t>Coordinates (</a:t>
            </a:r>
            <a:r>
              <a:rPr lang="en-US" altLang="en-US" sz="2400" i="1"/>
              <a:t>x</a:t>
            </a:r>
            <a:r>
              <a:rPr lang="en-US" altLang="en-US" sz="2400" baseline="-25000"/>
              <a:t>0</a:t>
            </a:r>
            <a:r>
              <a:rPr lang="en-US" altLang="en-US" sz="2400"/>
              <a:t>,</a:t>
            </a:r>
            <a:r>
              <a:rPr lang="en-US" altLang="en-US" sz="2400" i="1"/>
              <a:t>y</a:t>
            </a:r>
            <a:r>
              <a:rPr lang="en-US" altLang="en-US" sz="2400" baseline="-25000"/>
              <a:t>0</a:t>
            </a:r>
            <a:r>
              <a:rPr lang="en-US" altLang="en-US" sz="2400"/>
              <a:t>), (</a:t>
            </a:r>
            <a:r>
              <a:rPr lang="en-US" altLang="en-US" sz="2400" i="1"/>
              <a:t>x</a:t>
            </a:r>
            <a:r>
              <a:rPr lang="en-US" altLang="en-US" sz="2400" baseline="-25000"/>
              <a:t>1</a:t>
            </a:r>
            <a:r>
              <a:rPr lang="en-US" altLang="en-US" sz="2400"/>
              <a:t>,</a:t>
            </a:r>
            <a:r>
              <a:rPr lang="en-US" altLang="en-US" sz="2400" i="1"/>
              <a:t>y</a:t>
            </a:r>
            <a:r>
              <a:rPr lang="en-US" altLang="en-US" sz="2400" baseline="-25000"/>
              <a:t>1</a:t>
            </a:r>
            <a:r>
              <a:rPr lang="en-US" altLang="en-US" sz="2400"/>
              <a:t>), …, (</a:t>
            </a:r>
            <a:r>
              <a:rPr lang="en-US" altLang="en-US" sz="2400" i="1"/>
              <a:t>x</a:t>
            </a:r>
            <a:r>
              <a:rPr lang="en-US" altLang="en-US" sz="2400" baseline="-25000"/>
              <a:t>n</a:t>
            </a:r>
            <a:r>
              <a:rPr lang="en-US" altLang="en-US" sz="2400"/>
              <a:t>, </a:t>
            </a:r>
            <a:r>
              <a:rPr lang="en-US" altLang="en-US" sz="2400" i="1"/>
              <a:t>y</a:t>
            </a:r>
            <a:r>
              <a:rPr lang="en-US" altLang="en-US" sz="2400" baseline="-25000"/>
              <a:t>n</a:t>
            </a:r>
            <a:r>
              <a:rPr lang="en-US" altLang="en-US" sz="2400"/>
              <a:t>) where </a:t>
            </a:r>
          </a:p>
          <a:p>
            <a:pPr lvl="1"/>
            <a:r>
              <a:rPr lang="en-US" altLang="en-US" sz="2000"/>
              <a:t>(</a:t>
            </a:r>
            <a:r>
              <a:rPr lang="en-US" altLang="en-US" sz="2000" i="1"/>
              <a:t>x</a:t>
            </a:r>
            <a:r>
              <a:rPr lang="en-US" altLang="en-US" sz="2000" baseline="-25000"/>
              <a:t>0</a:t>
            </a:r>
            <a:r>
              <a:rPr lang="en-US" altLang="en-US" sz="2000"/>
              <a:t>,</a:t>
            </a:r>
            <a:r>
              <a:rPr lang="en-US" altLang="en-US" sz="2000" i="1"/>
              <a:t>y</a:t>
            </a:r>
            <a:r>
              <a:rPr lang="en-US" altLang="en-US" sz="2000" baseline="-25000"/>
              <a:t>0</a:t>
            </a:r>
            <a:r>
              <a:rPr lang="en-US" altLang="en-US" sz="2000"/>
              <a:t>) = (</a:t>
            </a:r>
            <a:r>
              <a:rPr lang="en-US" altLang="en-US" sz="2000" i="1"/>
              <a:t>x</a:t>
            </a:r>
            <a:r>
              <a:rPr lang="en-US" altLang="en-US" sz="2000"/>
              <a:t>,</a:t>
            </a:r>
            <a:r>
              <a:rPr lang="en-US" altLang="en-US" sz="2000" i="1"/>
              <a:t>y</a:t>
            </a:r>
            <a:r>
              <a:rPr lang="en-US" altLang="en-US" sz="2000"/>
              <a:t>) and (</a:t>
            </a:r>
            <a:r>
              <a:rPr lang="en-US" altLang="en-US" sz="2000" i="1"/>
              <a:t>x</a:t>
            </a:r>
            <a:r>
              <a:rPr lang="en-US" altLang="en-US" sz="2000" baseline="-25000"/>
              <a:t>n</a:t>
            </a:r>
            <a:r>
              <a:rPr lang="en-US" altLang="en-US" sz="2000"/>
              <a:t>, </a:t>
            </a:r>
            <a:r>
              <a:rPr lang="en-US" altLang="en-US" sz="2000" i="1"/>
              <a:t>y</a:t>
            </a:r>
            <a:r>
              <a:rPr lang="en-US" altLang="en-US" sz="2000" baseline="-25000"/>
              <a:t>n</a:t>
            </a:r>
            <a:r>
              <a:rPr lang="en-US" altLang="en-US" sz="2000"/>
              <a:t>) = (</a:t>
            </a:r>
            <a:r>
              <a:rPr lang="en-US" altLang="en-US" sz="2000" i="1"/>
              <a:t>s</a:t>
            </a:r>
            <a:r>
              <a:rPr lang="en-US" altLang="en-US" sz="2000"/>
              <a:t>,</a:t>
            </a:r>
            <a:r>
              <a:rPr lang="en-US" altLang="en-US" sz="2000" i="1"/>
              <a:t>t</a:t>
            </a:r>
            <a:r>
              <a:rPr lang="en-US" altLang="en-US" sz="2000"/>
              <a:t>) and pixels (</a:t>
            </a:r>
            <a:r>
              <a:rPr lang="en-US" altLang="en-US" sz="2000" i="1"/>
              <a:t>x</a:t>
            </a:r>
            <a:r>
              <a:rPr lang="en-US" altLang="en-US" sz="2000" i="1" baseline="-25000"/>
              <a:t>i</a:t>
            </a:r>
            <a:r>
              <a:rPr lang="en-US" altLang="en-US" sz="2000"/>
              <a:t>, </a:t>
            </a:r>
            <a:r>
              <a:rPr lang="en-US" altLang="en-US" sz="2000" i="1"/>
              <a:t>y</a:t>
            </a:r>
            <a:r>
              <a:rPr lang="en-US" altLang="en-US" sz="2000" i="1" baseline="-25000"/>
              <a:t>i</a:t>
            </a:r>
            <a:r>
              <a:rPr lang="en-US" altLang="en-US" sz="2000"/>
              <a:t>) and (</a:t>
            </a:r>
            <a:r>
              <a:rPr lang="en-US" altLang="en-US" sz="2000" i="1"/>
              <a:t>x</a:t>
            </a:r>
            <a:r>
              <a:rPr lang="en-US" altLang="en-US" sz="2000" i="1" baseline="-25000"/>
              <a:t>i-1</a:t>
            </a:r>
            <a:r>
              <a:rPr lang="en-US" altLang="en-US" sz="2000"/>
              <a:t>, </a:t>
            </a:r>
            <a:r>
              <a:rPr lang="en-US" altLang="en-US" sz="2000" i="1"/>
              <a:t>y</a:t>
            </a:r>
            <a:r>
              <a:rPr lang="en-US" altLang="en-US" sz="2000" i="1" baseline="-25000"/>
              <a:t>i-1</a:t>
            </a:r>
            <a:r>
              <a:rPr lang="en-US" altLang="en-US" sz="2000"/>
              <a:t>) are adjacent for 1 ≤ </a:t>
            </a:r>
            <a:r>
              <a:rPr lang="en-US" altLang="en-US" sz="2000" i="1"/>
              <a:t>i</a:t>
            </a:r>
            <a:r>
              <a:rPr lang="en-US" altLang="en-US" sz="2000"/>
              <a:t> ≤ n</a:t>
            </a:r>
          </a:p>
          <a:p>
            <a:endParaRPr lang="en-US" altLang="en-US" sz="2400"/>
          </a:p>
          <a:p>
            <a:r>
              <a:rPr lang="en-US" altLang="en-US" sz="2400"/>
              <a:t>n is the length of the path</a:t>
            </a:r>
          </a:p>
          <a:p>
            <a:r>
              <a:rPr lang="en-US" altLang="en-US" sz="2400"/>
              <a:t>If (</a:t>
            </a:r>
            <a:r>
              <a:rPr lang="en-US" altLang="en-US" sz="2400" i="1"/>
              <a:t>x</a:t>
            </a:r>
            <a:r>
              <a:rPr lang="en-US" altLang="en-US" sz="2400" baseline="-25000"/>
              <a:t>0</a:t>
            </a:r>
            <a:r>
              <a:rPr lang="en-US" altLang="en-US" sz="2400"/>
              <a:t>,</a:t>
            </a:r>
            <a:r>
              <a:rPr lang="en-US" altLang="en-US" sz="2400" i="1"/>
              <a:t>y</a:t>
            </a:r>
            <a:r>
              <a:rPr lang="en-US" altLang="en-US" sz="2400" baseline="-25000"/>
              <a:t>0</a:t>
            </a:r>
            <a:r>
              <a:rPr lang="en-US" altLang="en-US" sz="2400"/>
              <a:t>) = (</a:t>
            </a:r>
            <a:r>
              <a:rPr lang="en-US" altLang="en-US" sz="2400" i="1"/>
              <a:t>x</a:t>
            </a:r>
            <a:r>
              <a:rPr lang="en-US" altLang="en-US" sz="2400" baseline="-25000"/>
              <a:t>n</a:t>
            </a:r>
            <a:r>
              <a:rPr lang="en-US" altLang="en-US" sz="2400"/>
              <a:t>, </a:t>
            </a:r>
            <a:r>
              <a:rPr lang="en-US" altLang="en-US" sz="2400" i="1"/>
              <a:t>y</a:t>
            </a:r>
            <a:r>
              <a:rPr lang="en-US" altLang="en-US" sz="2400" baseline="-25000"/>
              <a:t>n</a:t>
            </a:r>
            <a:r>
              <a:rPr lang="en-US" altLang="en-US" sz="2400"/>
              <a:t>), the path is closed.</a:t>
            </a:r>
          </a:p>
          <a:p>
            <a:r>
              <a:rPr lang="en-US" altLang="en-US" sz="2400"/>
              <a:t>We can specify 4-, 8- or m-paths depending on the type of adjacency specified.</a:t>
            </a:r>
          </a:p>
        </p:txBody>
      </p:sp>
    </p:spTree>
    <p:extLst>
      <p:ext uri="{BB962C8B-B14F-4D97-AF65-F5344CB8AC3E}">
        <p14:creationId xmlns:p14="http://schemas.microsoft.com/office/powerpoint/2010/main" val="2320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1B41D00-9C5F-4B1E-A0A8-621E00F18C36}"/>
              </a:ext>
            </a:extLst>
          </p:cNvPr>
          <p:cNvSpPr>
            <a:spLocks noGrp="1" noChangeArrowheads="1"/>
          </p:cNvSpPr>
          <p:nvPr>
            <p:ph type="title"/>
          </p:nvPr>
        </p:nvSpPr>
        <p:spPr/>
        <p:txBody>
          <a:bodyPr/>
          <a:lstStyle/>
          <a:p>
            <a:r>
              <a:rPr lang="en-US" altLang="en-US"/>
              <a:t>A Digital Path</a:t>
            </a:r>
          </a:p>
        </p:txBody>
      </p:sp>
      <p:sp>
        <p:nvSpPr>
          <p:cNvPr id="12291" name="Content Placeholder 2">
            <a:extLst>
              <a:ext uri="{FF2B5EF4-FFF2-40B4-BE49-F238E27FC236}">
                <a16:creationId xmlns:a16="http://schemas.microsoft.com/office/drawing/2014/main" id="{6D7D487A-F9BD-43BC-8E1F-434B9224A54F}"/>
              </a:ext>
            </a:extLst>
          </p:cNvPr>
          <p:cNvSpPr>
            <a:spLocks noGrp="1" noChangeArrowheads="1"/>
          </p:cNvSpPr>
          <p:nvPr>
            <p:ph idx="1"/>
          </p:nvPr>
        </p:nvSpPr>
        <p:spPr/>
        <p:txBody>
          <a:bodyPr/>
          <a:lstStyle/>
          <a:p>
            <a:r>
              <a:rPr lang="en-US" altLang="en-US"/>
              <a:t>Return to the previous example:</a:t>
            </a:r>
          </a:p>
          <a:p>
            <a:endParaRPr lang="en-US" altLang="en-US"/>
          </a:p>
          <a:p>
            <a:endParaRPr lang="en-US" altLang="en-US"/>
          </a:p>
          <a:p>
            <a:endParaRPr lang="en-US" altLang="en-US"/>
          </a:p>
          <a:p>
            <a:endParaRPr lang="en-US" altLang="en-US"/>
          </a:p>
          <a:p>
            <a:endParaRPr lang="en-US" altLang="en-US"/>
          </a:p>
          <a:p>
            <a:pPr>
              <a:buFontTx/>
              <a:buNone/>
            </a:pPr>
            <a:r>
              <a:rPr lang="en-US" altLang="en-US"/>
              <a:t>	In figure (b) the paths between the top right and bottom right pixels are 8-paths. And the path between the same 2 pixels in figure (c) is m-path</a:t>
            </a:r>
          </a:p>
        </p:txBody>
      </p:sp>
      <p:pic>
        <p:nvPicPr>
          <p:cNvPr id="12292" name="Picture 3">
            <a:extLst>
              <a:ext uri="{FF2B5EF4-FFF2-40B4-BE49-F238E27FC236}">
                <a16:creationId xmlns:a16="http://schemas.microsoft.com/office/drawing/2014/main" id="{5805BDAC-21A4-474A-8F7A-46B45914F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1"/>
            <a:ext cx="7429500" cy="246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54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E229F28-A6E6-4EF0-A59C-D89E09A74F09}"/>
              </a:ext>
            </a:extLst>
          </p:cNvPr>
          <p:cNvSpPr>
            <a:spLocks noGrp="1" noChangeArrowheads="1"/>
          </p:cNvSpPr>
          <p:nvPr>
            <p:ph type="title"/>
          </p:nvPr>
        </p:nvSpPr>
        <p:spPr/>
        <p:txBody>
          <a:bodyPr/>
          <a:lstStyle/>
          <a:p>
            <a:r>
              <a:rPr lang="en-US" altLang="en-US"/>
              <a:t>Connectivity</a:t>
            </a:r>
          </a:p>
        </p:txBody>
      </p:sp>
      <p:sp>
        <p:nvSpPr>
          <p:cNvPr id="13315" name="Content Placeholder 2">
            <a:extLst>
              <a:ext uri="{FF2B5EF4-FFF2-40B4-BE49-F238E27FC236}">
                <a16:creationId xmlns:a16="http://schemas.microsoft.com/office/drawing/2014/main" id="{19EBACF9-DC36-42FB-B686-98E9B1C4B495}"/>
              </a:ext>
            </a:extLst>
          </p:cNvPr>
          <p:cNvSpPr>
            <a:spLocks noGrp="1"/>
          </p:cNvSpPr>
          <p:nvPr>
            <p:ph idx="1"/>
          </p:nvPr>
        </p:nvSpPr>
        <p:spPr/>
        <p:txBody>
          <a:bodyPr/>
          <a:lstStyle/>
          <a:p>
            <a:pPr>
              <a:defRPr/>
            </a:pPr>
            <a:r>
              <a:rPr lang="en-US" altLang="en-US" dirty="0"/>
              <a:t>Let </a:t>
            </a:r>
            <a:r>
              <a:rPr lang="en-US" altLang="en-US" i="1" dirty="0"/>
              <a:t>S</a:t>
            </a:r>
            <a:r>
              <a:rPr lang="en-US" altLang="en-US" dirty="0"/>
              <a:t> represent  a subset  of pixels in an image, two pixels </a:t>
            </a:r>
            <a:r>
              <a:rPr lang="en-US" altLang="en-US" i="1" dirty="0"/>
              <a:t>p</a:t>
            </a:r>
            <a:r>
              <a:rPr lang="en-US" altLang="en-US" dirty="0"/>
              <a:t> and </a:t>
            </a:r>
            <a:r>
              <a:rPr lang="en-US" altLang="en-US" i="1" dirty="0"/>
              <a:t>q</a:t>
            </a:r>
            <a:r>
              <a:rPr lang="en-US" altLang="en-US" dirty="0"/>
              <a:t> are said to be connected in </a:t>
            </a:r>
            <a:r>
              <a:rPr lang="en-US" altLang="en-US" i="1" dirty="0"/>
              <a:t>S</a:t>
            </a:r>
            <a:r>
              <a:rPr lang="en-US" altLang="en-US" dirty="0"/>
              <a:t> if there exists a path between them consisting entirely of pixels in </a:t>
            </a:r>
            <a:r>
              <a:rPr lang="en-US" altLang="en-US" i="1" dirty="0"/>
              <a:t>S</a:t>
            </a:r>
            <a:r>
              <a:rPr lang="en-US" altLang="en-US" dirty="0"/>
              <a:t>.</a:t>
            </a:r>
          </a:p>
          <a:p>
            <a:pPr marL="0" indent="0">
              <a:buNone/>
              <a:defRPr/>
            </a:pPr>
            <a:endParaRPr lang="en-US" altLang="en-US" dirty="0"/>
          </a:p>
          <a:p>
            <a:pPr>
              <a:defRPr/>
            </a:pPr>
            <a:r>
              <a:rPr lang="en-US" altLang="en-US" dirty="0"/>
              <a:t>For any pixel </a:t>
            </a:r>
            <a:r>
              <a:rPr lang="en-US" altLang="en-US" i="1" dirty="0"/>
              <a:t>p</a:t>
            </a:r>
            <a:r>
              <a:rPr lang="en-US" altLang="en-US" dirty="0"/>
              <a:t> in </a:t>
            </a:r>
            <a:r>
              <a:rPr lang="en-US" altLang="en-US" i="1" dirty="0"/>
              <a:t>S</a:t>
            </a:r>
            <a:r>
              <a:rPr lang="en-US" altLang="en-US" dirty="0"/>
              <a:t>, the set of pixels that are connected to it in </a:t>
            </a:r>
            <a:r>
              <a:rPr lang="en-US" altLang="en-US" i="1" dirty="0"/>
              <a:t>S</a:t>
            </a:r>
            <a:r>
              <a:rPr lang="en-US" altLang="en-US" dirty="0"/>
              <a:t> is called  a </a:t>
            </a:r>
            <a:r>
              <a:rPr lang="en-US" altLang="en-US" i="1" dirty="0"/>
              <a:t>connected component</a:t>
            </a:r>
            <a:r>
              <a:rPr lang="en-US" altLang="en-US" dirty="0"/>
              <a:t> of </a:t>
            </a:r>
            <a:r>
              <a:rPr lang="en-US" altLang="en-US" i="1" dirty="0"/>
              <a:t>S</a:t>
            </a:r>
            <a:r>
              <a:rPr lang="en-US" altLang="en-US" dirty="0"/>
              <a:t>. If it only has one connected component, then set </a:t>
            </a:r>
            <a:r>
              <a:rPr lang="en-US" altLang="en-US" i="1" dirty="0"/>
              <a:t>S</a:t>
            </a:r>
            <a:r>
              <a:rPr lang="en-US" altLang="en-US" dirty="0"/>
              <a:t> is called a </a:t>
            </a:r>
            <a:r>
              <a:rPr lang="en-US" altLang="en-US" i="1" dirty="0"/>
              <a:t>connected set</a:t>
            </a:r>
            <a:r>
              <a:rPr lang="en-US" altLang="en-US" dirty="0"/>
              <a:t>.</a:t>
            </a:r>
          </a:p>
          <a:p>
            <a:pPr>
              <a:buFontTx/>
              <a:buNone/>
              <a:defRPr/>
            </a:pPr>
            <a:endParaRPr lang="en-US" altLang="en-US" dirty="0"/>
          </a:p>
        </p:txBody>
      </p:sp>
    </p:spTree>
    <p:extLst>
      <p:ext uri="{BB962C8B-B14F-4D97-AF65-F5344CB8AC3E}">
        <p14:creationId xmlns:p14="http://schemas.microsoft.com/office/powerpoint/2010/main" val="186950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9F93CF9-D097-4BBC-9D18-B1C7E27331C5}"/>
              </a:ext>
            </a:extLst>
          </p:cNvPr>
          <p:cNvSpPr>
            <a:spLocks noGrp="1" noChangeArrowheads="1"/>
          </p:cNvSpPr>
          <p:nvPr>
            <p:ph type="title"/>
          </p:nvPr>
        </p:nvSpPr>
        <p:spPr/>
        <p:txBody>
          <a:bodyPr/>
          <a:lstStyle/>
          <a:p>
            <a:r>
              <a:rPr lang="en-US" altLang="en-US"/>
              <a:t>Region and Boundary</a:t>
            </a:r>
          </a:p>
        </p:txBody>
      </p:sp>
      <p:sp>
        <p:nvSpPr>
          <p:cNvPr id="14339" name="Content Placeholder 2">
            <a:extLst>
              <a:ext uri="{FF2B5EF4-FFF2-40B4-BE49-F238E27FC236}">
                <a16:creationId xmlns:a16="http://schemas.microsoft.com/office/drawing/2014/main" id="{CF273217-094F-45C8-8E57-4A133B1CA7C2}"/>
              </a:ext>
            </a:extLst>
          </p:cNvPr>
          <p:cNvSpPr>
            <a:spLocks noGrp="1" noChangeArrowheads="1"/>
          </p:cNvSpPr>
          <p:nvPr>
            <p:ph idx="1"/>
          </p:nvPr>
        </p:nvSpPr>
        <p:spPr/>
        <p:txBody>
          <a:bodyPr/>
          <a:lstStyle/>
          <a:p>
            <a:r>
              <a:rPr lang="en-US" altLang="en-US" b="1"/>
              <a:t>Region</a:t>
            </a:r>
          </a:p>
          <a:p>
            <a:pPr lvl="1">
              <a:buFontTx/>
              <a:buNone/>
            </a:pPr>
            <a:r>
              <a:rPr lang="en-US" altLang="en-US"/>
              <a:t>	Let </a:t>
            </a:r>
            <a:r>
              <a:rPr lang="en-US" altLang="en-US" i="1"/>
              <a:t>R</a:t>
            </a:r>
            <a:r>
              <a:rPr lang="en-US" altLang="en-US"/>
              <a:t> be  a subset of pixels in an image, we call </a:t>
            </a:r>
            <a:r>
              <a:rPr lang="en-US" altLang="en-US" i="1"/>
              <a:t>R</a:t>
            </a:r>
            <a:r>
              <a:rPr lang="en-US" altLang="en-US"/>
              <a:t> a region of the image if </a:t>
            </a:r>
            <a:r>
              <a:rPr lang="en-US" altLang="en-US" i="1"/>
              <a:t>R</a:t>
            </a:r>
            <a:r>
              <a:rPr lang="en-US" altLang="en-US"/>
              <a:t> is a connected set.</a:t>
            </a:r>
          </a:p>
          <a:p>
            <a:r>
              <a:rPr lang="en-US" altLang="en-US" b="1"/>
              <a:t>Boundary</a:t>
            </a:r>
          </a:p>
          <a:p>
            <a:pPr>
              <a:buFontTx/>
              <a:buNone/>
            </a:pPr>
            <a:r>
              <a:rPr lang="en-US" altLang="en-US"/>
              <a:t>	The </a:t>
            </a:r>
            <a:r>
              <a:rPr lang="en-US" altLang="en-US" i="1"/>
              <a:t>boundary</a:t>
            </a:r>
            <a:r>
              <a:rPr lang="en-US" altLang="en-US"/>
              <a:t> (also called </a:t>
            </a:r>
            <a:r>
              <a:rPr lang="en-US" altLang="en-US" i="1"/>
              <a:t>border</a:t>
            </a:r>
            <a:r>
              <a:rPr lang="en-US" altLang="en-US"/>
              <a:t> or </a:t>
            </a:r>
            <a:r>
              <a:rPr lang="en-US" altLang="en-US" i="1"/>
              <a:t>contour</a:t>
            </a:r>
            <a:r>
              <a:rPr lang="en-US" altLang="en-US"/>
              <a:t>) of a region </a:t>
            </a:r>
            <a:r>
              <a:rPr lang="en-US" altLang="en-US" i="1"/>
              <a:t>R</a:t>
            </a:r>
            <a:r>
              <a:rPr lang="en-US" altLang="en-US"/>
              <a:t> is the set of pixels in the region that have one or more neighbors that are not in </a:t>
            </a:r>
            <a:r>
              <a:rPr lang="en-US" altLang="en-US" i="1"/>
              <a:t>R</a:t>
            </a:r>
            <a:r>
              <a:rPr lang="en-US" altLang="en-US"/>
              <a:t>. </a:t>
            </a:r>
          </a:p>
        </p:txBody>
      </p:sp>
    </p:spTree>
    <p:extLst>
      <p:ext uri="{BB962C8B-B14F-4D97-AF65-F5344CB8AC3E}">
        <p14:creationId xmlns:p14="http://schemas.microsoft.com/office/powerpoint/2010/main" val="269599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793C41-6529-4A8F-9426-E59977FBFAF0}"/>
              </a:ext>
            </a:extLst>
          </p:cNvPr>
          <p:cNvSpPr>
            <a:spLocks noGrp="1" noChangeArrowheads="1"/>
          </p:cNvSpPr>
          <p:nvPr>
            <p:ph type="title"/>
          </p:nvPr>
        </p:nvSpPr>
        <p:spPr/>
        <p:txBody>
          <a:bodyPr/>
          <a:lstStyle/>
          <a:p>
            <a:r>
              <a:rPr lang="en-US" altLang="en-US"/>
              <a:t>Region and Boundary</a:t>
            </a:r>
          </a:p>
        </p:txBody>
      </p:sp>
      <p:sp>
        <p:nvSpPr>
          <p:cNvPr id="15363" name="Content Placeholder 2">
            <a:extLst>
              <a:ext uri="{FF2B5EF4-FFF2-40B4-BE49-F238E27FC236}">
                <a16:creationId xmlns:a16="http://schemas.microsoft.com/office/drawing/2014/main" id="{81BF3862-5000-4A80-AD8E-4271516B238E}"/>
              </a:ext>
            </a:extLst>
          </p:cNvPr>
          <p:cNvSpPr>
            <a:spLocks noGrp="1" noChangeArrowheads="1"/>
          </p:cNvSpPr>
          <p:nvPr>
            <p:ph idx="1"/>
          </p:nvPr>
        </p:nvSpPr>
        <p:spPr/>
        <p:txBody>
          <a:bodyPr/>
          <a:lstStyle/>
          <a:p>
            <a:pPr>
              <a:buFontTx/>
              <a:buNone/>
            </a:pPr>
            <a:r>
              <a:rPr lang="en-US" altLang="en-US" sz="2500"/>
              <a:t>	If </a:t>
            </a:r>
            <a:r>
              <a:rPr lang="en-US" altLang="en-US" sz="2500" i="1"/>
              <a:t>R</a:t>
            </a:r>
            <a:r>
              <a:rPr lang="en-US" altLang="en-US" sz="2500"/>
              <a:t> happens to be an entire image, then its boundary is defined as the set of pixels in the first and last rows and columns in the image. </a:t>
            </a:r>
          </a:p>
          <a:p>
            <a:pPr>
              <a:buFontTx/>
              <a:buNone/>
            </a:pPr>
            <a:r>
              <a:rPr lang="en-US" altLang="en-US" sz="2500"/>
              <a:t>	</a:t>
            </a:r>
          </a:p>
          <a:p>
            <a:pPr>
              <a:buFontTx/>
              <a:buNone/>
            </a:pPr>
            <a:r>
              <a:rPr lang="en-US" altLang="en-US" sz="2500"/>
              <a:t>	This extra definition is required because an image has no neighbors beyond its borders</a:t>
            </a:r>
          </a:p>
          <a:p>
            <a:pPr>
              <a:buFontTx/>
              <a:buNone/>
            </a:pPr>
            <a:endParaRPr lang="en-US" altLang="en-US" sz="2500"/>
          </a:p>
          <a:p>
            <a:pPr>
              <a:buFontTx/>
              <a:buNone/>
            </a:pPr>
            <a:r>
              <a:rPr lang="en-US" altLang="en-US" sz="2500"/>
              <a:t>	Normally, when we refer to a region, we are referring to subset of an image, and any pixels in the boundary of the region that happen to coincide with the border of the image are included implicitly as part of the region boundary.</a:t>
            </a:r>
          </a:p>
        </p:txBody>
      </p:sp>
    </p:spTree>
    <p:extLst>
      <p:ext uri="{BB962C8B-B14F-4D97-AF65-F5344CB8AC3E}">
        <p14:creationId xmlns:p14="http://schemas.microsoft.com/office/powerpoint/2010/main" val="2587705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B3ECD10-7C30-4F72-B46F-CB17B1B22EA6}"/>
              </a:ext>
            </a:extLst>
          </p:cNvPr>
          <p:cNvSpPr>
            <a:spLocks noGrp="1" noChangeArrowheads="1"/>
          </p:cNvSpPr>
          <p:nvPr>
            <p:ph type="title"/>
          </p:nvPr>
        </p:nvSpPr>
        <p:spPr/>
        <p:txBody>
          <a:bodyPr/>
          <a:lstStyle/>
          <a:p>
            <a:r>
              <a:rPr lang="en-US" altLang="en-US"/>
              <a:t>Distance Measures</a:t>
            </a:r>
          </a:p>
        </p:txBody>
      </p:sp>
      <p:sp>
        <p:nvSpPr>
          <p:cNvPr id="16387" name="Content Placeholder 2">
            <a:extLst>
              <a:ext uri="{FF2B5EF4-FFF2-40B4-BE49-F238E27FC236}">
                <a16:creationId xmlns:a16="http://schemas.microsoft.com/office/drawing/2014/main" id="{B9A7FF51-6264-46BD-B6F6-988F37C29B5C}"/>
              </a:ext>
            </a:extLst>
          </p:cNvPr>
          <p:cNvSpPr>
            <a:spLocks noGrp="1" noChangeArrowheads="1"/>
          </p:cNvSpPr>
          <p:nvPr>
            <p:ph idx="1"/>
          </p:nvPr>
        </p:nvSpPr>
        <p:spPr/>
        <p:txBody>
          <a:bodyPr/>
          <a:lstStyle/>
          <a:p>
            <a:r>
              <a:rPr lang="en-US" altLang="en-US"/>
              <a:t>For pixels </a:t>
            </a:r>
            <a:r>
              <a:rPr lang="en-US" altLang="en-US" i="1"/>
              <a:t>p</a:t>
            </a:r>
            <a:r>
              <a:rPr lang="en-US" altLang="en-US"/>
              <a:t>, </a:t>
            </a:r>
            <a:r>
              <a:rPr lang="en-US" altLang="en-US" i="1"/>
              <a:t>q</a:t>
            </a:r>
            <a:r>
              <a:rPr lang="en-US" altLang="en-US"/>
              <a:t> and </a:t>
            </a:r>
            <a:r>
              <a:rPr lang="en-US" altLang="en-US" i="1"/>
              <a:t>z</a:t>
            </a:r>
            <a:r>
              <a:rPr lang="en-US" altLang="en-US"/>
              <a:t>, with coordinates (</a:t>
            </a:r>
            <a:r>
              <a:rPr lang="en-US" altLang="en-US" i="1"/>
              <a:t>x</a:t>
            </a:r>
            <a:r>
              <a:rPr lang="en-US" altLang="en-US"/>
              <a:t>,</a:t>
            </a:r>
            <a:r>
              <a:rPr lang="en-US" altLang="en-US" i="1"/>
              <a:t>y</a:t>
            </a:r>
            <a:r>
              <a:rPr lang="en-US" altLang="en-US"/>
              <a:t>), (</a:t>
            </a:r>
            <a:r>
              <a:rPr lang="en-US" altLang="en-US" i="1"/>
              <a:t>s</a:t>
            </a:r>
            <a:r>
              <a:rPr lang="en-US" altLang="en-US"/>
              <a:t>,</a:t>
            </a:r>
            <a:r>
              <a:rPr lang="en-US" altLang="en-US" i="1"/>
              <a:t>t</a:t>
            </a:r>
            <a:r>
              <a:rPr lang="en-US" altLang="en-US"/>
              <a:t>) and (</a:t>
            </a:r>
            <a:r>
              <a:rPr lang="en-US" altLang="en-US" i="1"/>
              <a:t>v</a:t>
            </a:r>
            <a:r>
              <a:rPr lang="en-US" altLang="en-US"/>
              <a:t>,</a:t>
            </a:r>
            <a:r>
              <a:rPr lang="en-US" altLang="en-US" i="1"/>
              <a:t>w</a:t>
            </a:r>
            <a:r>
              <a:rPr lang="en-US" altLang="en-US"/>
              <a:t>), respectively, </a:t>
            </a:r>
            <a:r>
              <a:rPr lang="en-US" altLang="en-US" i="1"/>
              <a:t>D</a:t>
            </a:r>
            <a:r>
              <a:rPr lang="en-US" altLang="en-US"/>
              <a:t> is a distance function if:</a:t>
            </a:r>
          </a:p>
          <a:p>
            <a:endParaRPr lang="en-US" altLang="en-US"/>
          </a:p>
          <a:p>
            <a:pPr>
              <a:buFontTx/>
              <a:buNone/>
            </a:pPr>
            <a:r>
              <a:rPr lang="en-US" altLang="en-US"/>
              <a:t>		(a) </a:t>
            </a:r>
            <a:r>
              <a:rPr lang="en-US" altLang="en-US" i="1"/>
              <a:t>D </a:t>
            </a:r>
            <a:r>
              <a:rPr lang="en-US" altLang="en-US"/>
              <a:t>(</a:t>
            </a:r>
            <a:r>
              <a:rPr lang="en-US" altLang="en-US" i="1"/>
              <a:t>p</a:t>
            </a:r>
            <a:r>
              <a:rPr lang="en-US" altLang="en-US"/>
              <a:t>,</a:t>
            </a:r>
            <a:r>
              <a:rPr lang="en-US" altLang="en-US" i="1"/>
              <a:t>q</a:t>
            </a:r>
            <a:r>
              <a:rPr lang="en-US" altLang="en-US"/>
              <a:t>) ≥ 0 (</a:t>
            </a:r>
            <a:r>
              <a:rPr lang="en-US" altLang="en-US" i="1"/>
              <a:t>D </a:t>
            </a:r>
            <a:r>
              <a:rPr lang="en-US" altLang="en-US"/>
              <a:t>(</a:t>
            </a:r>
            <a:r>
              <a:rPr lang="en-US" altLang="en-US" i="1"/>
              <a:t>p</a:t>
            </a:r>
            <a:r>
              <a:rPr lang="en-US" altLang="en-US"/>
              <a:t>,</a:t>
            </a:r>
            <a:r>
              <a:rPr lang="en-US" altLang="en-US" i="1"/>
              <a:t>q</a:t>
            </a:r>
            <a:r>
              <a:rPr lang="en-US" altLang="en-US"/>
              <a:t>) = 0 iff </a:t>
            </a:r>
            <a:r>
              <a:rPr lang="en-US" altLang="en-US" i="1"/>
              <a:t>p</a:t>
            </a:r>
            <a:r>
              <a:rPr lang="en-US" altLang="en-US"/>
              <a:t> = </a:t>
            </a:r>
            <a:r>
              <a:rPr lang="en-US" altLang="en-US" i="1"/>
              <a:t>q</a:t>
            </a:r>
            <a:r>
              <a:rPr lang="en-US" altLang="en-US"/>
              <a:t>),</a:t>
            </a:r>
          </a:p>
          <a:p>
            <a:pPr>
              <a:buFontTx/>
              <a:buNone/>
            </a:pPr>
            <a:r>
              <a:rPr lang="en-US" altLang="en-US"/>
              <a:t>		(b) </a:t>
            </a:r>
            <a:r>
              <a:rPr lang="en-US" altLang="en-US" i="1"/>
              <a:t>D </a:t>
            </a:r>
            <a:r>
              <a:rPr lang="en-US" altLang="en-US"/>
              <a:t>(</a:t>
            </a:r>
            <a:r>
              <a:rPr lang="en-US" altLang="en-US" i="1"/>
              <a:t>p</a:t>
            </a:r>
            <a:r>
              <a:rPr lang="en-US" altLang="en-US"/>
              <a:t>,</a:t>
            </a:r>
            <a:r>
              <a:rPr lang="en-US" altLang="en-US" i="1"/>
              <a:t>q</a:t>
            </a:r>
            <a:r>
              <a:rPr lang="en-US" altLang="en-US"/>
              <a:t>) = </a:t>
            </a:r>
            <a:r>
              <a:rPr lang="en-US" altLang="en-US" i="1"/>
              <a:t>D </a:t>
            </a:r>
            <a:r>
              <a:rPr lang="en-US" altLang="en-US"/>
              <a:t>(</a:t>
            </a:r>
            <a:r>
              <a:rPr lang="en-US" altLang="en-US" i="1"/>
              <a:t>q</a:t>
            </a:r>
            <a:r>
              <a:rPr lang="en-US" altLang="en-US"/>
              <a:t>,</a:t>
            </a:r>
            <a:r>
              <a:rPr lang="en-US" altLang="en-US" i="1"/>
              <a:t> p</a:t>
            </a:r>
            <a:r>
              <a:rPr lang="en-US" altLang="en-US"/>
              <a:t>), and</a:t>
            </a:r>
          </a:p>
          <a:p>
            <a:pPr>
              <a:buFontTx/>
              <a:buNone/>
            </a:pPr>
            <a:r>
              <a:rPr lang="en-US" altLang="en-US"/>
              <a:t>		(c) </a:t>
            </a:r>
            <a:r>
              <a:rPr lang="en-US" altLang="en-US" i="1"/>
              <a:t>D </a:t>
            </a:r>
            <a:r>
              <a:rPr lang="en-US" altLang="en-US"/>
              <a:t>(</a:t>
            </a:r>
            <a:r>
              <a:rPr lang="en-US" altLang="en-US" i="1"/>
              <a:t>p</a:t>
            </a:r>
            <a:r>
              <a:rPr lang="en-US" altLang="en-US"/>
              <a:t>,</a:t>
            </a:r>
            <a:r>
              <a:rPr lang="en-US" altLang="en-US" i="1"/>
              <a:t>z</a:t>
            </a:r>
            <a:r>
              <a:rPr lang="en-US" altLang="en-US"/>
              <a:t>) ≤ </a:t>
            </a:r>
            <a:r>
              <a:rPr lang="en-US" altLang="en-US" i="1"/>
              <a:t>D </a:t>
            </a:r>
            <a:r>
              <a:rPr lang="en-US" altLang="en-US"/>
              <a:t>(</a:t>
            </a:r>
            <a:r>
              <a:rPr lang="en-US" altLang="en-US" i="1"/>
              <a:t>p</a:t>
            </a:r>
            <a:r>
              <a:rPr lang="en-US" altLang="en-US"/>
              <a:t>,</a:t>
            </a:r>
            <a:r>
              <a:rPr lang="en-US" altLang="en-US" i="1"/>
              <a:t>q</a:t>
            </a:r>
            <a:r>
              <a:rPr lang="en-US" altLang="en-US"/>
              <a:t>) + </a:t>
            </a:r>
            <a:r>
              <a:rPr lang="en-US" altLang="en-US" i="1"/>
              <a:t>D </a:t>
            </a:r>
            <a:r>
              <a:rPr lang="en-US" altLang="en-US"/>
              <a:t>(</a:t>
            </a:r>
            <a:r>
              <a:rPr lang="en-US" altLang="en-US" i="1"/>
              <a:t>q</a:t>
            </a:r>
            <a:r>
              <a:rPr lang="en-US" altLang="en-US"/>
              <a:t>,</a:t>
            </a:r>
            <a:r>
              <a:rPr lang="en-US" altLang="en-US" i="1"/>
              <a:t>z</a:t>
            </a:r>
            <a:r>
              <a:rPr lang="en-US" altLang="en-US"/>
              <a:t>).</a:t>
            </a:r>
          </a:p>
          <a:p>
            <a:pPr>
              <a:buFontTx/>
              <a:buNone/>
            </a:pPr>
            <a:endParaRPr lang="en-US" altLang="en-US"/>
          </a:p>
        </p:txBody>
      </p:sp>
    </p:spTree>
    <p:extLst>
      <p:ext uri="{BB962C8B-B14F-4D97-AF65-F5344CB8AC3E}">
        <p14:creationId xmlns:p14="http://schemas.microsoft.com/office/powerpoint/2010/main" val="291800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C16FA8F-5E3C-43E3-9859-CC22FFB373C9}"/>
              </a:ext>
            </a:extLst>
          </p:cNvPr>
          <p:cNvSpPr>
            <a:spLocks noGrp="1" noChangeArrowheads="1"/>
          </p:cNvSpPr>
          <p:nvPr>
            <p:ph type="title"/>
          </p:nvPr>
        </p:nvSpPr>
        <p:spPr/>
        <p:txBody>
          <a:bodyPr/>
          <a:lstStyle/>
          <a:p>
            <a:r>
              <a:rPr lang="en-US" altLang="en-US"/>
              <a:t>Distance Measures</a:t>
            </a:r>
          </a:p>
        </p:txBody>
      </p:sp>
      <p:sp>
        <p:nvSpPr>
          <p:cNvPr id="17411" name="Content Placeholder 2">
            <a:extLst>
              <a:ext uri="{FF2B5EF4-FFF2-40B4-BE49-F238E27FC236}">
                <a16:creationId xmlns:a16="http://schemas.microsoft.com/office/drawing/2014/main" id="{531287DE-F5C2-4599-9BF8-D6EE27E2645E}"/>
              </a:ext>
            </a:extLst>
          </p:cNvPr>
          <p:cNvSpPr>
            <a:spLocks noGrp="1" noChangeArrowheads="1"/>
          </p:cNvSpPr>
          <p:nvPr>
            <p:ph idx="1"/>
          </p:nvPr>
        </p:nvSpPr>
        <p:spPr>
          <a:xfrm>
            <a:off x="1981200" y="1600200"/>
            <a:ext cx="8229600" cy="4724400"/>
          </a:xfrm>
        </p:spPr>
        <p:txBody>
          <a:bodyPr/>
          <a:lstStyle/>
          <a:p>
            <a:r>
              <a:rPr lang="en-US" altLang="en-US"/>
              <a:t>The </a:t>
            </a:r>
            <a:r>
              <a:rPr lang="en-US" altLang="en-US" i="1"/>
              <a:t>Euclidean Distance</a:t>
            </a:r>
            <a:r>
              <a:rPr lang="en-US" altLang="en-US"/>
              <a:t> between </a:t>
            </a:r>
            <a:r>
              <a:rPr lang="en-US" altLang="en-US" i="1"/>
              <a:t>p</a:t>
            </a:r>
            <a:r>
              <a:rPr lang="en-US" altLang="en-US"/>
              <a:t> and </a:t>
            </a:r>
            <a:r>
              <a:rPr lang="en-US" altLang="en-US" i="1"/>
              <a:t>q</a:t>
            </a:r>
            <a:r>
              <a:rPr lang="en-US" altLang="en-US"/>
              <a:t> is defined as:</a:t>
            </a:r>
          </a:p>
          <a:p>
            <a:pPr>
              <a:buFontTx/>
              <a:buNone/>
            </a:pPr>
            <a:r>
              <a:rPr lang="en-US" altLang="en-US"/>
              <a:t>	</a:t>
            </a:r>
            <a:r>
              <a:rPr lang="en-US" altLang="en-US" i="1"/>
              <a:t>D</a:t>
            </a:r>
            <a:r>
              <a:rPr lang="en-US" altLang="en-US" i="1" baseline="-25000"/>
              <a:t>e</a:t>
            </a:r>
            <a:r>
              <a:rPr lang="en-US" altLang="en-US"/>
              <a:t> (</a:t>
            </a:r>
            <a:r>
              <a:rPr lang="en-US" altLang="en-US" i="1"/>
              <a:t>p</a:t>
            </a:r>
            <a:r>
              <a:rPr lang="en-US" altLang="en-US"/>
              <a:t>,</a:t>
            </a:r>
            <a:r>
              <a:rPr lang="en-US" altLang="en-US" i="1"/>
              <a:t>q</a:t>
            </a:r>
            <a:r>
              <a:rPr lang="en-US" altLang="en-US"/>
              <a:t>) = [(</a:t>
            </a:r>
            <a:r>
              <a:rPr lang="en-US" altLang="en-US" i="1"/>
              <a:t>x</a:t>
            </a:r>
            <a:r>
              <a:rPr lang="en-US" altLang="en-US"/>
              <a:t> – </a:t>
            </a:r>
            <a:r>
              <a:rPr lang="en-US" altLang="en-US" i="1"/>
              <a:t>s</a:t>
            </a:r>
            <a:r>
              <a:rPr lang="en-US" altLang="en-US"/>
              <a:t>)</a:t>
            </a:r>
            <a:r>
              <a:rPr lang="en-US" altLang="en-US" baseline="30000"/>
              <a:t>2</a:t>
            </a:r>
            <a:r>
              <a:rPr lang="en-US" altLang="en-US"/>
              <a:t> + (</a:t>
            </a:r>
            <a:r>
              <a:rPr lang="en-US" altLang="en-US" i="1"/>
              <a:t>y</a:t>
            </a:r>
            <a:r>
              <a:rPr lang="en-US" altLang="en-US"/>
              <a:t> - </a:t>
            </a:r>
            <a:r>
              <a:rPr lang="en-US" altLang="en-US" i="1"/>
              <a:t>t</a:t>
            </a:r>
            <a:r>
              <a:rPr lang="en-US" altLang="en-US"/>
              <a:t>)</a:t>
            </a:r>
            <a:r>
              <a:rPr lang="en-US" altLang="en-US" baseline="30000"/>
              <a:t>2</a:t>
            </a:r>
            <a:r>
              <a:rPr lang="en-US" altLang="en-US"/>
              <a:t>]</a:t>
            </a:r>
            <a:r>
              <a:rPr lang="en-US" altLang="en-US" baseline="30000"/>
              <a:t>1/2</a:t>
            </a:r>
          </a:p>
          <a:p>
            <a:pPr>
              <a:buFontTx/>
              <a:buNone/>
            </a:pPr>
            <a:endParaRPr lang="en-US" altLang="en-US" baseline="30000"/>
          </a:p>
          <a:p>
            <a:pPr>
              <a:buFontTx/>
              <a:buNone/>
            </a:pPr>
            <a:endParaRPr lang="en-US" altLang="en-US" baseline="30000"/>
          </a:p>
          <a:p>
            <a:pPr>
              <a:buFontTx/>
              <a:buNone/>
            </a:pPr>
            <a:r>
              <a:rPr lang="en-US" altLang="en-US" baseline="30000"/>
              <a:t>Pixels having a distance less than or equal </a:t>
            </a:r>
          </a:p>
          <a:p>
            <a:pPr>
              <a:buFontTx/>
              <a:buNone/>
            </a:pPr>
            <a:r>
              <a:rPr lang="en-US" altLang="en-US" baseline="30000"/>
              <a:t>to some value r from (x,y) are the points </a:t>
            </a:r>
          </a:p>
          <a:p>
            <a:pPr>
              <a:buFontTx/>
              <a:buNone/>
            </a:pPr>
            <a:r>
              <a:rPr lang="en-US" altLang="en-US" baseline="30000"/>
              <a:t>contained in a disk of </a:t>
            </a:r>
          </a:p>
          <a:p>
            <a:pPr>
              <a:buFontTx/>
              <a:buNone/>
            </a:pPr>
            <a:r>
              <a:rPr lang="en-US" altLang="en-US" baseline="30000"/>
              <a:t>radius r centered at (x,y)</a:t>
            </a:r>
          </a:p>
          <a:p>
            <a:pPr>
              <a:buFontTx/>
              <a:buNone/>
            </a:pPr>
            <a:endParaRPr lang="en-US" altLang="en-US" baseline="30000"/>
          </a:p>
          <a:p>
            <a:endParaRPr lang="en-US" altLang="en-US"/>
          </a:p>
          <a:p>
            <a:pPr>
              <a:buFontTx/>
              <a:buNone/>
            </a:pPr>
            <a:endParaRPr lang="en-US" altLang="en-US"/>
          </a:p>
        </p:txBody>
      </p:sp>
      <p:sp>
        <p:nvSpPr>
          <p:cNvPr id="4" name="Oval 3">
            <a:extLst>
              <a:ext uri="{FF2B5EF4-FFF2-40B4-BE49-F238E27FC236}">
                <a16:creationId xmlns:a16="http://schemas.microsoft.com/office/drawing/2014/main" id="{5AE748AF-3CC4-44A4-A16C-995313B01083}"/>
              </a:ext>
            </a:extLst>
          </p:cNvPr>
          <p:cNvSpPr/>
          <p:nvPr/>
        </p:nvSpPr>
        <p:spPr bwMode="auto">
          <a:xfrm>
            <a:off x="7391400" y="5105400"/>
            <a:ext cx="152400" cy="152400"/>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defRPr/>
            </a:pPr>
            <a:endParaRPr lang="en-US">
              <a:solidFill>
                <a:schemeClr val="tx1"/>
              </a:solidFill>
            </a:endParaRPr>
          </a:p>
        </p:txBody>
      </p:sp>
      <p:sp>
        <p:nvSpPr>
          <p:cNvPr id="5" name="Oval 4">
            <a:extLst>
              <a:ext uri="{FF2B5EF4-FFF2-40B4-BE49-F238E27FC236}">
                <a16:creationId xmlns:a16="http://schemas.microsoft.com/office/drawing/2014/main" id="{23A5E6EF-2A82-45C9-B0FA-128FDF10A45F}"/>
              </a:ext>
            </a:extLst>
          </p:cNvPr>
          <p:cNvSpPr/>
          <p:nvPr/>
        </p:nvSpPr>
        <p:spPr bwMode="auto">
          <a:xfrm>
            <a:off x="9144000" y="3810000"/>
            <a:ext cx="152400" cy="152400"/>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defRPr/>
            </a:pPr>
            <a:endParaRPr lang="en-US">
              <a:solidFill>
                <a:schemeClr val="tx1"/>
              </a:solidFill>
            </a:endParaRPr>
          </a:p>
        </p:txBody>
      </p:sp>
      <p:cxnSp>
        <p:nvCxnSpPr>
          <p:cNvPr id="7" name="Straight Connector 6">
            <a:extLst>
              <a:ext uri="{FF2B5EF4-FFF2-40B4-BE49-F238E27FC236}">
                <a16:creationId xmlns:a16="http://schemas.microsoft.com/office/drawing/2014/main" id="{E0A78EAC-39F3-4061-971A-6E78ECD7AE0B}"/>
              </a:ext>
            </a:extLst>
          </p:cNvPr>
          <p:cNvCxnSpPr>
            <a:stCxn id="4" idx="7"/>
            <a:endCxn id="5" idx="3"/>
          </p:cNvCxnSpPr>
          <p:nvPr/>
        </p:nvCxnSpPr>
        <p:spPr bwMode="auto">
          <a:xfrm flipV="1">
            <a:off x="7521575" y="3940175"/>
            <a:ext cx="1644650" cy="1187450"/>
          </a:xfrm>
          <a:prstGeom prst="line">
            <a:avLst/>
          </a:prstGeom>
          <a:ln>
            <a:solidFill>
              <a:srgbClr val="0070C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415" name="Straight Arrow Connector 11">
            <a:extLst>
              <a:ext uri="{FF2B5EF4-FFF2-40B4-BE49-F238E27FC236}">
                <a16:creationId xmlns:a16="http://schemas.microsoft.com/office/drawing/2014/main" id="{9E8FE38B-2A2A-45DC-A6F0-15CC76B3EC73}"/>
              </a:ext>
            </a:extLst>
          </p:cNvPr>
          <p:cNvCxnSpPr>
            <a:cxnSpLocks noChangeShapeType="1"/>
          </p:cNvCxnSpPr>
          <p:nvPr/>
        </p:nvCxnSpPr>
        <p:spPr bwMode="auto">
          <a:xfrm flipV="1">
            <a:off x="7239000" y="3581400"/>
            <a:ext cx="1752600" cy="1295400"/>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7416" name="TextBox 12">
            <a:extLst>
              <a:ext uri="{FF2B5EF4-FFF2-40B4-BE49-F238E27FC236}">
                <a16:creationId xmlns:a16="http://schemas.microsoft.com/office/drawing/2014/main" id="{30465481-9D5C-4142-BC0F-4C68E42980FF}"/>
              </a:ext>
            </a:extLst>
          </p:cNvPr>
          <p:cNvSpPr txBox="1">
            <a:spLocks noChangeArrowheads="1"/>
          </p:cNvSpPr>
          <p:nvPr/>
        </p:nvSpPr>
        <p:spPr bwMode="auto">
          <a:xfrm rot="19355870">
            <a:off x="7348538" y="3844925"/>
            <a:ext cx="99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t>D</a:t>
            </a:r>
            <a:r>
              <a:rPr lang="en-US" altLang="en-US" sz="1800" i="1" baseline="-25000"/>
              <a:t>e</a:t>
            </a:r>
            <a:r>
              <a:rPr lang="en-US" altLang="en-US" sz="1800"/>
              <a:t> (</a:t>
            </a:r>
            <a:r>
              <a:rPr lang="en-US" altLang="en-US" sz="1800" i="1"/>
              <a:t>p</a:t>
            </a:r>
            <a:r>
              <a:rPr lang="en-US" altLang="en-US" sz="1800"/>
              <a:t>,</a:t>
            </a:r>
            <a:r>
              <a:rPr lang="en-US" altLang="en-US" sz="1800" i="1"/>
              <a:t>q</a:t>
            </a:r>
            <a:r>
              <a:rPr lang="en-US" altLang="en-US" sz="1800"/>
              <a:t>)</a:t>
            </a:r>
          </a:p>
        </p:txBody>
      </p:sp>
      <p:sp>
        <p:nvSpPr>
          <p:cNvPr id="17417" name="TextBox 13">
            <a:extLst>
              <a:ext uri="{FF2B5EF4-FFF2-40B4-BE49-F238E27FC236}">
                <a16:creationId xmlns:a16="http://schemas.microsoft.com/office/drawing/2014/main" id="{02CD7D1E-D334-4DF5-AD45-5FEB96F3C134}"/>
              </a:ext>
            </a:extLst>
          </p:cNvPr>
          <p:cNvSpPr txBox="1">
            <a:spLocks noChangeArrowheads="1"/>
          </p:cNvSpPr>
          <p:nvPr/>
        </p:nvSpPr>
        <p:spPr bwMode="auto">
          <a:xfrm>
            <a:off x="7010400" y="5410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t>p</a:t>
            </a:r>
            <a:r>
              <a:rPr lang="en-US" altLang="en-US" sz="1800"/>
              <a:t> (</a:t>
            </a:r>
            <a:r>
              <a:rPr lang="en-US" altLang="en-US" sz="1800" i="1"/>
              <a:t>x</a:t>
            </a:r>
            <a:r>
              <a:rPr lang="en-US" altLang="en-US" sz="1800"/>
              <a:t>,</a:t>
            </a:r>
            <a:r>
              <a:rPr lang="en-US" altLang="en-US" sz="1800" i="1"/>
              <a:t>y</a:t>
            </a:r>
            <a:r>
              <a:rPr lang="en-US" altLang="en-US" sz="1800"/>
              <a:t>)</a:t>
            </a:r>
          </a:p>
        </p:txBody>
      </p:sp>
      <p:sp>
        <p:nvSpPr>
          <p:cNvPr id="17418" name="TextBox 14">
            <a:extLst>
              <a:ext uri="{FF2B5EF4-FFF2-40B4-BE49-F238E27FC236}">
                <a16:creationId xmlns:a16="http://schemas.microsoft.com/office/drawing/2014/main" id="{0947736C-803F-4ADB-B67D-38B021F702EC}"/>
              </a:ext>
            </a:extLst>
          </p:cNvPr>
          <p:cNvSpPr txBox="1">
            <a:spLocks noChangeArrowheads="1"/>
          </p:cNvSpPr>
          <p:nvPr/>
        </p:nvSpPr>
        <p:spPr bwMode="auto">
          <a:xfrm>
            <a:off x="9448800" y="35814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t>q</a:t>
            </a:r>
            <a:r>
              <a:rPr lang="en-US" altLang="en-US" sz="1800"/>
              <a:t> (</a:t>
            </a:r>
            <a:r>
              <a:rPr lang="en-US" altLang="en-US" sz="1800" i="1"/>
              <a:t>s</a:t>
            </a:r>
            <a:r>
              <a:rPr lang="en-US" altLang="en-US" sz="1800"/>
              <a:t>,</a:t>
            </a:r>
            <a:r>
              <a:rPr lang="en-US" altLang="en-US" sz="1800" i="1"/>
              <a:t>t</a:t>
            </a:r>
            <a:r>
              <a:rPr lang="en-US" altLang="en-US" sz="1800"/>
              <a:t>)</a:t>
            </a:r>
          </a:p>
        </p:txBody>
      </p:sp>
      <p:cxnSp>
        <p:nvCxnSpPr>
          <p:cNvPr id="17419" name="Straight Connector 16">
            <a:extLst>
              <a:ext uri="{FF2B5EF4-FFF2-40B4-BE49-F238E27FC236}">
                <a16:creationId xmlns:a16="http://schemas.microsoft.com/office/drawing/2014/main" id="{AA27EAB0-9335-44DE-934E-EAD9DE7E84AF}"/>
              </a:ext>
            </a:extLst>
          </p:cNvPr>
          <p:cNvCxnSpPr>
            <a:cxnSpLocks noChangeShapeType="1"/>
            <a:stCxn id="5" idx="4"/>
          </p:cNvCxnSpPr>
          <p:nvPr/>
        </p:nvCxnSpPr>
        <p:spPr bwMode="auto">
          <a:xfrm>
            <a:off x="9220200" y="3962400"/>
            <a:ext cx="0" cy="1219200"/>
          </a:xfrm>
          <a:prstGeom prst="line">
            <a:avLst/>
          </a:prstGeom>
          <a:noFill/>
          <a:ln w="12700" algn="ctr">
            <a:solidFill>
              <a:srgbClr val="FF0000"/>
            </a:solidFill>
            <a:prstDash val="dash"/>
            <a:round/>
            <a:headEnd/>
            <a:tailEnd/>
          </a:ln>
          <a:extLst>
            <a:ext uri="{909E8E84-426E-40DD-AFC4-6F175D3DCCD1}">
              <a14:hiddenFill xmlns:a14="http://schemas.microsoft.com/office/drawing/2010/main">
                <a:noFill/>
              </a14:hiddenFill>
            </a:ext>
          </a:extLst>
        </p:spPr>
      </p:cxnSp>
      <p:cxnSp>
        <p:nvCxnSpPr>
          <p:cNvPr id="17420" name="Straight Connector 17">
            <a:extLst>
              <a:ext uri="{FF2B5EF4-FFF2-40B4-BE49-F238E27FC236}">
                <a16:creationId xmlns:a16="http://schemas.microsoft.com/office/drawing/2014/main" id="{443317E6-47A8-4F86-9849-37D1C55A97E9}"/>
              </a:ext>
            </a:extLst>
          </p:cNvPr>
          <p:cNvCxnSpPr>
            <a:cxnSpLocks noChangeShapeType="1"/>
            <a:endCxn id="4" idx="6"/>
          </p:cNvCxnSpPr>
          <p:nvPr/>
        </p:nvCxnSpPr>
        <p:spPr bwMode="auto">
          <a:xfrm flipH="1">
            <a:off x="7543800" y="5181600"/>
            <a:ext cx="1676400" cy="0"/>
          </a:xfrm>
          <a:prstGeom prst="line">
            <a:avLst/>
          </a:prstGeom>
          <a:noFill/>
          <a:ln w="12700" algn="ctr">
            <a:solidFill>
              <a:srgbClr val="FF0000"/>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1345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B32801D-1627-4C38-8FC4-524E2857E8C5}"/>
              </a:ext>
            </a:extLst>
          </p:cNvPr>
          <p:cNvSpPr>
            <a:spLocks noGrp="1" noChangeArrowheads="1"/>
          </p:cNvSpPr>
          <p:nvPr>
            <p:ph type="title"/>
          </p:nvPr>
        </p:nvSpPr>
        <p:spPr/>
        <p:txBody>
          <a:bodyPr/>
          <a:lstStyle/>
          <a:p>
            <a:r>
              <a:rPr lang="en-US" altLang="en-US"/>
              <a:t>Distance Measures</a:t>
            </a:r>
          </a:p>
        </p:txBody>
      </p:sp>
      <p:sp>
        <p:nvSpPr>
          <p:cNvPr id="18435" name="Content Placeholder 2">
            <a:extLst>
              <a:ext uri="{FF2B5EF4-FFF2-40B4-BE49-F238E27FC236}">
                <a16:creationId xmlns:a16="http://schemas.microsoft.com/office/drawing/2014/main" id="{39BA280F-08AA-4532-AEAD-384EB1A4EBEC}"/>
              </a:ext>
            </a:extLst>
          </p:cNvPr>
          <p:cNvSpPr>
            <a:spLocks noGrp="1" noChangeArrowheads="1"/>
          </p:cNvSpPr>
          <p:nvPr>
            <p:ph idx="1"/>
          </p:nvPr>
        </p:nvSpPr>
        <p:spPr>
          <a:xfrm>
            <a:off x="1981200" y="1600200"/>
            <a:ext cx="8229600" cy="4800600"/>
          </a:xfrm>
        </p:spPr>
        <p:txBody>
          <a:bodyPr/>
          <a:lstStyle/>
          <a:p>
            <a:r>
              <a:rPr lang="en-US" altLang="en-US"/>
              <a:t>The </a:t>
            </a:r>
            <a:r>
              <a:rPr lang="en-US" altLang="en-US" i="1"/>
              <a:t>D</a:t>
            </a:r>
            <a:r>
              <a:rPr lang="en-US" altLang="en-US" i="1" baseline="-25000"/>
              <a:t>4</a:t>
            </a:r>
            <a:r>
              <a:rPr lang="en-US" altLang="en-US" i="1"/>
              <a:t> distance </a:t>
            </a:r>
            <a:r>
              <a:rPr lang="en-US" altLang="en-US"/>
              <a:t>(also called </a:t>
            </a:r>
            <a:r>
              <a:rPr lang="en-US" altLang="en-US" i="1"/>
              <a:t>city-block distance</a:t>
            </a:r>
            <a:r>
              <a:rPr lang="en-US" altLang="en-US"/>
              <a:t>) between </a:t>
            </a:r>
            <a:r>
              <a:rPr lang="en-US" altLang="en-US" i="1"/>
              <a:t>p</a:t>
            </a:r>
            <a:r>
              <a:rPr lang="en-US" altLang="en-US"/>
              <a:t> and </a:t>
            </a:r>
            <a:r>
              <a:rPr lang="en-US" altLang="en-US" i="1"/>
              <a:t>q</a:t>
            </a:r>
            <a:r>
              <a:rPr lang="en-US" altLang="en-US"/>
              <a:t> is defined as:</a:t>
            </a:r>
          </a:p>
          <a:p>
            <a:pPr>
              <a:buFontTx/>
              <a:buNone/>
            </a:pPr>
            <a:r>
              <a:rPr lang="en-US" altLang="en-US"/>
              <a:t>	</a:t>
            </a:r>
            <a:r>
              <a:rPr lang="en-US" altLang="en-US" i="1"/>
              <a:t>D</a:t>
            </a:r>
            <a:r>
              <a:rPr lang="en-US" altLang="en-US" i="1" baseline="-25000"/>
              <a:t>4</a:t>
            </a:r>
            <a:r>
              <a:rPr lang="en-US" altLang="en-US"/>
              <a:t> (</a:t>
            </a:r>
            <a:r>
              <a:rPr lang="en-US" altLang="en-US" i="1"/>
              <a:t>p</a:t>
            </a:r>
            <a:r>
              <a:rPr lang="en-US" altLang="en-US"/>
              <a:t>,</a:t>
            </a:r>
            <a:r>
              <a:rPr lang="en-US" altLang="en-US" i="1"/>
              <a:t>q</a:t>
            </a:r>
            <a:r>
              <a:rPr lang="en-US" altLang="en-US"/>
              <a:t>) = | </a:t>
            </a:r>
            <a:r>
              <a:rPr lang="en-US" altLang="en-US" i="1"/>
              <a:t>x</a:t>
            </a:r>
            <a:r>
              <a:rPr lang="en-US" altLang="en-US"/>
              <a:t> – </a:t>
            </a:r>
            <a:r>
              <a:rPr lang="en-US" altLang="en-US" i="1"/>
              <a:t>s </a:t>
            </a:r>
            <a:r>
              <a:rPr lang="en-US" altLang="en-US"/>
              <a:t>| + | </a:t>
            </a:r>
            <a:r>
              <a:rPr lang="en-US" altLang="en-US" i="1"/>
              <a:t>y</a:t>
            </a:r>
            <a:r>
              <a:rPr lang="en-US" altLang="en-US"/>
              <a:t> – </a:t>
            </a:r>
            <a:r>
              <a:rPr lang="en-US" altLang="en-US" i="1"/>
              <a:t>t </a:t>
            </a:r>
            <a:r>
              <a:rPr lang="en-US" altLang="en-US"/>
              <a:t>|</a:t>
            </a:r>
            <a:endParaRPr lang="en-US" altLang="en-US" baseline="30000"/>
          </a:p>
          <a:p>
            <a:pPr>
              <a:buFontTx/>
              <a:buNone/>
            </a:pPr>
            <a:endParaRPr lang="en-US" altLang="en-US" baseline="30000"/>
          </a:p>
          <a:p>
            <a:pPr>
              <a:buFontTx/>
              <a:buNone/>
            </a:pPr>
            <a:r>
              <a:rPr lang="en-US" altLang="en-US"/>
              <a:t>Pixels having a </a:t>
            </a:r>
            <a:r>
              <a:rPr lang="en-US" altLang="en-US" i="1"/>
              <a:t>D</a:t>
            </a:r>
            <a:r>
              <a:rPr lang="en-US" altLang="en-US" i="1" baseline="-25000"/>
              <a:t>4</a:t>
            </a:r>
            <a:r>
              <a:rPr lang="en-US" altLang="en-US"/>
              <a:t> distance from </a:t>
            </a:r>
          </a:p>
          <a:p>
            <a:pPr>
              <a:buFontTx/>
              <a:buNone/>
            </a:pPr>
            <a:r>
              <a:rPr lang="en-US" altLang="en-US"/>
              <a:t>(x,y), less than or equal to some </a:t>
            </a:r>
          </a:p>
          <a:p>
            <a:pPr>
              <a:buFontTx/>
              <a:buNone/>
            </a:pPr>
            <a:r>
              <a:rPr lang="en-US" altLang="en-US"/>
              <a:t>value r form a Diamond </a:t>
            </a:r>
          </a:p>
          <a:p>
            <a:pPr>
              <a:buFontTx/>
              <a:buNone/>
            </a:pPr>
            <a:r>
              <a:rPr lang="en-US" altLang="en-US"/>
              <a:t>centered at (x,y) </a:t>
            </a:r>
          </a:p>
          <a:p>
            <a:pPr>
              <a:buFontTx/>
              <a:buNone/>
            </a:pPr>
            <a:endParaRPr lang="en-US" altLang="en-US"/>
          </a:p>
        </p:txBody>
      </p:sp>
      <p:sp>
        <p:nvSpPr>
          <p:cNvPr id="4" name="Oval 3">
            <a:extLst>
              <a:ext uri="{FF2B5EF4-FFF2-40B4-BE49-F238E27FC236}">
                <a16:creationId xmlns:a16="http://schemas.microsoft.com/office/drawing/2014/main" id="{4CA148AC-853F-4D3A-8231-79F58F013A09}"/>
              </a:ext>
            </a:extLst>
          </p:cNvPr>
          <p:cNvSpPr/>
          <p:nvPr/>
        </p:nvSpPr>
        <p:spPr bwMode="auto">
          <a:xfrm>
            <a:off x="7391400" y="4953000"/>
            <a:ext cx="152400" cy="152400"/>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defRPr/>
            </a:pPr>
            <a:endParaRPr lang="en-US">
              <a:solidFill>
                <a:schemeClr val="tx1"/>
              </a:solidFill>
            </a:endParaRPr>
          </a:p>
        </p:txBody>
      </p:sp>
      <p:sp>
        <p:nvSpPr>
          <p:cNvPr id="5" name="Oval 4">
            <a:extLst>
              <a:ext uri="{FF2B5EF4-FFF2-40B4-BE49-F238E27FC236}">
                <a16:creationId xmlns:a16="http://schemas.microsoft.com/office/drawing/2014/main" id="{082A633E-5384-49D0-B122-90ACED225916}"/>
              </a:ext>
            </a:extLst>
          </p:cNvPr>
          <p:cNvSpPr/>
          <p:nvPr/>
        </p:nvSpPr>
        <p:spPr bwMode="auto">
          <a:xfrm>
            <a:off x="9144000" y="3657600"/>
            <a:ext cx="152400" cy="152400"/>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defRPr/>
            </a:pPr>
            <a:endParaRPr lang="en-US">
              <a:solidFill>
                <a:schemeClr val="tx1"/>
              </a:solidFill>
            </a:endParaRPr>
          </a:p>
        </p:txBody>
      </p:sp>
      <p:cxnSp>
        <p:nvCxnSpPr>
          <p:cNvPr id="7" name="Straight Connector 6">
            <a:extLst>
              <a:ext uri="{FF2B5EF4-FFF2-40B4-BE49-F238E27FC236}">
                <a16:creationId xmlns:a16="http://schemas.microsoft.com/office/drawing/2014/main" id="{3828A8B1-03A1-4312-941B-24238229080B}"/>
              </a:ext>
            </a:extLst>
          </p:cNvPr>
          <p:cNvCxnSpPr>
            <a:stCxn id="4" idx="7"/>
            <a:endCxn id="5" idx="3"/>
          </p:cNvCxnSpPr>
          <p:nvPr/>
        </p:nvCxnSpPr>
        <p:spPr bwMode="auto">
          <a:xfrm flipV="1">
            <a:off x="7521575" y="3787775"/>
            <a:ext cx="1644650" cy="1187450"/>
          </a:xfrm>
          <a:prstGeom prst="line">
            <a:avLst/>
          </a:prstGeom>
          <a:ln>
            <a:solidFill>
              <a:srgbClr val="0070C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439" name="TextBox 13">
            <a:extLst>
              <a:ext uri="{FF2B5EF4-FFF2-40B4-BE49-F238E27FC236}">
                <a16:creationId xmlns:a16="http://schemas.microsoft.com/office/drawing/2014/main" id="{19326947-C67A-4DAB-A56F-0B4AF2A94BAC}"/>
              </a:ext>
            </a:extLst>
          </p:cNvPr>
          <p:cNvSpPr txBox="1">
            <a:spLocks noChangeArrowheads="1"/>
          </p:cNvSpPr>
          <p:nvPr/>
        </p:nvSpPr>
        <p:spPr bwMode="auto">
          <a:xfrm>
            <a:off x="7010400" y="52578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t>p</a:t>
            </a:r>
            <a:r>
              <a:rPr lang="en-US" altLang="en-US" sz="1800"/>
              <a:t> (</a:t>
            </a:r>
            <a:r>
              <a:rPr lang="en-US" altLang="en-US" sz="1800" i="1"/>
              <a:t>x</a:t>
            </a:r>
            <a:r>
              <a:rPr lang="en-US" altLang="en-US" sz="1800"/>
              <a:t>,</a:t>
            </a:r>
            <a:r>
              <a:rPr lang="en-US" altLang="en-US" sz="1800" i="1"/>
              <a:t>y</a:t>
            </a:r>
            <a:r>
              <a:rPr lang="en-US" altLang="en-US" sz="1800"/>
              <a:t>)</a:t>
            </a:r>
          </a:p>
        </p:txBody>
      </p:sp>
      <p:sp>
        <p:nvSpPr>
          <p:cNvPr id="18440" name="TextBox 14">
            <a:extLst>
              <a:ext uri="{FF2B5EF4-FFF2-40B4-BE49-F238E27FC236}">
                <a16:creationId xmlns:a16="http://schemas.microsoft.com/office/drawing/2014/main" id="{649BFFDB-4817-4EFD-B972-D3EE33A39232}"/>
              </a:ext>
            </a:extLst>
          </p:cNvPr>
          <p:cNvSpPr txBox="1">
            <a:spLocks noChangeArrowheads="1"/>
          </p:cNvSpPr>
          <p:nvPr/>
        </p:nvSpPr>
        <p:spPr bwMode="auto">
          <a:xfrm>
            <a:off x="9448800" y="3429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t>q</a:t>
            </a:r>
            <a:r>
              <a:rPr lang="en-US" altLang="en-US" sz="1800"/>
              <a:t> (</a:t>
            </a:r>
            <a:r>
              <a:rPr lang="en-US" altLang="en-US" sz="1800" i="1"/>
              <a:t>s</a:t>
            </a:r>
            <a:r>
              <a:rPr lang="en-US" altLang="en-US" sz="1800"/>
              <a:t>,</a:t>
            </a:r>
            <a:r>
              <a:rPr lang="en-US" altLang="en-US" sz="1800" i="1"/>
              <a:t>t</a:t>
            </a:r>
            <a:r>
              <a:rPr lang="en-US" altLang="en-US" sz="1800"/>
              <a:t>)</a:t>
            </a:r>
          </a:p>
        </p:txBody>
      </p:sp>
      <p:cxnSp>
        <p:nvCxnSpPr>
          <p:cNvPr id="18441" name="Straight Connector 16">
            <a:extLst>
              <a:ext uri="{FF2B5EF4-FFF2-40B4-BE49-F238E27FC236}">
                <a16:creationId xmlns:a16="http://schemas.microsoft.com/office/drawing/2014/main" id="{12180738-B780-4792-90A3-DD160FF437E2}"/>
              </a:ext>
            </a:extLst>
          </p:cNvPr>
          <p:cNvCxnSpPr>
            <a:cxnSpLocks noChangeShapeType="1"/>
            <a:stCxn id="5" idx="4"/>
          </p:cNvCxnSpPr>
          <p:nvPr/>
        </p:nvCxnSpPr>
        <p:spPr bwMode="auto">
          <a:xfrm>
            <a:off x="9220200" y="3810000"/>
            <a:ext cx="0" cy="1219200"/>
          </a:xfrm>
          <a:prstGeom prst="line">
            <a:avLst/>
          </a:prstGeom>
          <a:noFill/>
          <a:ln w="12700" algn="ctr">
            <a:solidFill>
              <a:srgbClr val="0070C0"/>
            </a:solidFill>
            <a:round/>
            <a:headEnd/>
            <a:tailEnd/>
          </a:ln>
          <a:extLst>
            <a:ext uri="{909E8E84-426E-40DD-AFC4-6F175D3DCCD1}">
              <a14:hiddenFill xmlns:a14="http://schemas.microsoft.com/office/drawing/2010/main">
                <a:noFill/>
              </a14:hiddenFill>
            </a:ext>
          </a:extLst>
        </p:spPr>
      </p:cxnSp>
      <p:cxnSp>
        <p:nvCxnSpPr>
          <p:cNvPr id="18442" name="Straight Connector 17">
            <a:extLst>
              <a:ext uri="{FF2B5EF4-FFF2-40B4-BE49-F238E27FC236}">
                <a16:creationId xmlns:a16="http://schemas.microsoft.com/office/drawing/2014/main" id="{9EEA6DA1-8A39-471A-906F-0D640470481A}"/>
              </a:ext>
            </a:extLst>
          </p:cNvPr>
          <p:cNvCxnSpPr>
            <a:cxnSpLocks noChangeShapeType="1"/>
            <a:endCxn id="4" idx="6"/>
          </p:cNvCxnSpPr>
          <p:nvPr/>
        </p:nvCxnSpPr>
        <p:spPr bwMode="auto">
          <a:xfrm flipH="1">
            <a:off x="7543800" y="5029200"/>
            <a:ext cx="1676400" cy="0"/>
          </a:xfrm>
          <a:prstGeom prst="line">
            <a:avLst/>
          </a:prstGeom>
          <a:noFill/>
          <a:ln w="12700" algn="ctr">
            <a:solidFill>
              <a:srgbClr val="0070C0"/>
            </a:solidFill>
            <a:round/>
            <a:headEnd/>
            <a:tailEnd/>
          </a:ln>
          <a:extLst>
            <a:ext uri="{909E8E84-426E-40DD-AFC4-6F175D3DCCD1}">
              <a14:hiddenFill xmlns:a14="http://schemas.microsoft.com/office/drawing/2010/main">
                <a:noFill/>
              </a14:hiddenFill>
            </a:ext>
          </a:extLst>
        </p:spPr>
      </p:cxnSp>
      <p:cxnSp>
        <p:nvCxnSpPr>
          <p:cNvPr id="18443" name="Straight Arrow Connector 18">
            <a:extLst>
              <a:ext uri="{FF2B5EF4-FFF2-40B4-BE49-F238E27FC236}">
                <a16:creationId xmlns:a16="http://schemas.microsoft.com/office/drawing/2014/main" id="{1453D06F-120E-4BD3-A181-C8ECB60DCF5F}"/>
              </a:ext>
            </a:extLst>
          </p:cNvPr>
          <p:cNvCxnSpPr>
            <a:cxnSpLocks noChangeShapeType="1"/>
          </p:cNvCxnSpPr>
          <p:nvPr/>
        </p:nvCxnSpPr>
        <p:spPr bwMode="auto">
          <a:xfrm flipV="1">
            <a:off x="9372600" y="3886200"/>
            <a:ext cx="0" cy="121920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8444" name="Straight Arrow Connector 20">
            <a:extLst>
              <a:ext uri="{FF2B5EF4-FFF2-40B4-BE49-F238E27FC236}">
                <a16:creationId xmlns:a16="http://schemas.microsoft.com/office/drawing/2014/main" id="{FF9D5B9F-5FE2-416F-A7E8-6A77AB46F63C}"/>
              </a:ext>
            </a:extLst>
          </p:cNvPr>
          <p:cNvCxnSpPr>
            <a:cxnSpLocks noChangeShapeType="1"/>
          </p:cNvCxnSpPr>
          <p:nvPr/>
        </p:nvCxnSpPr>
        <p:spPr bwMode="auto">
          <a:xfrm flipH="1">
            <a:off x="7620000" y="5105400"/>
            <a:ext cx="1752600"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8445" name="TextBox 21">
            <a:extLst>
              <a:ext uri="{FF2B5EF4-FFF2-40B4-BE49-F238E27FC236}">
                <a16:creationId xmlns:a16="http://schemas.microsoft.com/office/drawing/2014/main" id="{31B91252-0E57-4685-BEBA-A80DAE598E3B}"/>
              </a:ext>
            </a:extLst>
          </p:cNvPr>
          <p:cNvSpPr txBox="1">
            <a:spLocks noChangeArrowheads="1"/>
          </p:cNvSpPr>
          <p:nvPr/>
        </p:nvSpPr>
        <p:spPr bwMode="auto">
          <a:xfrm>
            <a:off x="9525000" y="48768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D</a:t>
            </a:r>
            <a:r>
              <a:rPr lang="en-US" altLang="en-US" sz="1800" i="1" baseline="-25000">
                <a:solidFill>
                  <a:srgbClr val="FF0000"/>
                </a:solidFill>
              </a:rPr>
              <a:t>4</a:t>
            </a:r>
          </a:p>
        </p:txBody>
      </p:sp>
    </p:spTree>
    <p:extLst>
      <p:ext uri="{BB962C8B-B14F-4D97-AF65-F5344CB8AC3E}">
        <p14:creationId xmlns:p14="http://schemas.microsoft.com/office/powerpoint/2010/main" val="2783956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F0C2505-EED0-413F-BBFF-FB1A0D09E9DA}"/>
              </a:ext>
            </a:extLst>
          </p:cNvPr>
          <p:cNvSpPr>
            <a:spLocks noGrp="1" noChangeArrowheads="1"/>
          </p:cNvSpPr>
          <p:nvPr>
            <p:ph type="title"/>
          </p:nvPr>
        </p:nvSpPr>
        <p:spPr/>
        <p:txBody>
          <a:bodyPr/>
          <a:lstStyle/>
          <a:p>
            <a:r>
              <a:rPr lang="en-US" altLang="en-US"/>
              <a:t>Distance Measures</a:t>
            </a:r>
          </a:p>
        </p:txBody>
      </p:sp>
      <p:sp>
        <p:nvSpPr>
          <p:cNvPr id="19459" name="Content Placeholder 2">
            <a:extLst>
              <a:ext uri="{FF2B5EF4-FFF2-40B4-BE49-F238E27FC236}">
                <a16:creationId xmlns:a16="http://schemas.microsoft.com/office/drawing/2014/main" id="{83DBD982-6304-4DA0-A9AA-944822B60633}"/>
              </a:ext>
            </a:extLst>
          </p:cNvPr>
          <p:cNvSpPr>
            <a:spLocks noGrp="1" noChangeArrowheads="1"/>
          </p:cNvSpPr>
          <p:nvPr>
            <p:ph idx="1"/>
          </p:nvPr>
        </p:nvSpPr>
        <p:spPr>
          <a:xfrm>
            <a:off x="1981200" y="1600200"/>
            <a:ext cx="8229600" cy="4800600"/>
          </a:xfrm>
        </p:spPr>
        <p:txBody>
          <a:bodyPr/>
          <a:lstStyle/>
          <a:p>
            <a:pPr>
              <a:buFontTx/>
              <a:buNone/>
            </a:pPr>
            <a:r>
              <a:rPr lang="en-US" altLang="en-US"/>
              <a:t>Example:</a:t>
            </a:r>
          </a:p>
          <a:p>
            <a:pPr>
              <a:buFontTx/>
              <a:buNone/>
            </a:pPr>
            <a:r>
              <a:rPr lang="en-US" altLang="en-US"/>
              <a:t>	The pixels with distance </a:t>
            </a:r>
            <a:r>
              <a:rPr lang="en-US" altLang="en-US" i="1"/>
              <a:t>D</a:t>
            </a:r>
            <a:r>
              <a:rPr lang="en-US" altLang="en-US" i="1" baseline="-25000"/>
              <a:t>4</a:t>
            </a:r>
            <a:r>
              <a:rPr lang="en-US" altLang="en-US"/>
              <a:t> ≤ 2 from (</a:t>
            </a:r>
            <a:r>
              <a:rPr lang="en-US" altLang="en-US" i="1"/>
              <a:t>x</a:t>
            </a:r>
            <a:r>
              <a:rPr lang="en-US" altLang="en-US"/>
              <a:t>,</a:t>
            </a:r>
            <a:r>
              <a:rPr lang="en-US" altLang="en-US" i="1"/>
              <a:t>y</a:t>
            </a:r>
            <a:r>
              <a:rPr lang="en-US" altLang="en-US"/>
              <a:t>) form  the following contours of constant distance.</a:t>
            </a:r>
          </a:p>
          <a:p>
            <a:pPr>
              <a:buFontTx/>
              <a:buNone/>
            </a:pPr>
            <a:endParaRPr lang="en-US" altLang="en-US"/>
          </a:p>
          <a:p>
            <a:pPr>
              <a:buFontTx/>
              <a:buNone/>
            </a:pPr>
            <a:r>
              <a:rPr lang="en-US" altLang="en-US"/>
              <a:t>	The pixels with </a:t>
            </a:r>
            <a:r>
              <a:rPr lang="en-US" altLang="en-US" i="1"/>
              <a:t>D</a:t>
            </a:r>
            <a:r>
              <a:rPr lang="en-US" altLang="en-US" i="1" baseline="-25000"/>
              <a:t>4</a:t>
            </a:r>
            <a:r>
              <a:rPr lang="en-US" altLang="en-US"/>
              <a:t>  = 1 are </a:t>
            </a:r>
          </a:p>
          <a:p>
            <a:pPr>
              <a:buFontTx/>
              <a:buNone/>
            </a:pPr>
            <a:r>
              <a:rPr lang="en-US" altLang="en-US"/>
              <a:t>	the 4-neighbors of (x,y) </a:t>
            </a:r>
          </a:p>
          <a:p>
            <a:pPr>
              <a:buFontTx/>
              <a:buNone/>
            </a:pPr>
            <a:endParaRPr lang="en-US" altLang="en-US"/>
          </a:p>
        </p:txBody>
      </p:sp>
      <p:pic>
        <p:nvPicPr>
          <p:cNvPr id="19460" name="Picture 2">
            <a:extLst>
              <a:ext uri="{FF2B5EF4-FFF2-40B4-BE49-F238E27FC236}">
                <a16:creationId xmlns:a16="http://schemas.microsoft.com/office/drawing/2014/main" id="{B15CC441-57DC-45C9-902C-ECB3DFA1B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2864" y="3581400"/>
            <a:ext cx="2471737" cy="2362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18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D64AE78-B5C5-4C85-985D-FDE5486DED47}"/>
              </a:ext>
            </a:extLst>
          </p:cNvPr>
          <p:cNvSpPr>
            <a:spLocks noGrp="1" noChangeArrowheads="1"/>
          </p:cNvSpPr>
          <p:nvPr>
            <p:ph type="title"/>
          </p:nvPr>
        </p:nvSpPr>
        <p:spPr/>
        <p:txBody>
          <a:bodyPr/>
          <a:lstStyle/>
          <a:p>
            <a:r>
              <a:rPr lang="en-US" altLang="en-US"/>
              <a:t>Distance Measures</a:t>
            </a:r>
          </a:p>
        </p:txBody>
      </p:sp>
      <p:sp>
        <p:nvSpPr>
          <p:cNvPr id="20483" name="Content Placeholder 2">
            <a:extLst>
              <a:ext uri="{FF2B5EF4-FFF2-40B4-BE49-F238E27FC236}">
                <a16:creationId xmlns:a16="http://schemas.microsoft.com/office/drawing/2014/main" id="{13CFE9C7-5191-4C15-88BD-D800DFBB9F48}"/>
              </a:ext>
            </a:extLst>
          </p:cNvPr>
          <p:cNvSpPr>
            <a:spLocks noGrp="1" noChangeArrowheads="1"/>
          </p:cNvSpPr>
          <p:nvPr>
            <p:ph idx="1"/>
          </p:nvPr>
        </p:nvSpPr>
        <p:spPr>
          <a:xfrm>
            <a:off x="1981200" y="1600200"/>
            <a:ext cx="8229600" cy="4800600"/>
          </a:xfrm>
        </p:spPr>
        <p:txBody>
          <a:bodyPr/>
          <a:lstStyle/>
          <a:p>
            <a:pPr algn="just"/>
            <a:r>
              <a:rPr lang="en-US" altLang="en-US"/>
              <a:t>The </a:t>
            </a:r>
            <a:r>
              <a:rPr lang="en-US" altLang="en-US" i="1"/>
              <a:t>D</a:t>
            </a:r>
            <a:r>
              <a:rPr lang="en-US" altLang="en-US" i="1" baseline="-25000"/>
              <a:t>8</a:t>
            </a:r>
            <a:r>
              <a:rPr lang="en-US" altLang="en-US" i="1"/>
              <a:t> distance </a:t>
            </a:r>
            <a:r>
              <a:rPr lang="en-US" altLang="en-US"/>
              <a:t>(also called c</a:t>
            </a:r>
            <a:r>
              <a:rPr lang="en-US" altLang="en-US" i="1"/>
              <a:t>hessboard distance</a:t>
            </a:r>
            <a:r>
              <a:rPr lang="en-US" altLang="en-US"/>
              <a:t>) between </a:t>
            </a:r>
            <a:r>
              <a:rPr lang="en-US" altLang="en-US" i="1"/>
              <a:t>p</a:t>
            </a:r>
            <a:r>
              <a:rPr lang="en-US" altLang="en-US"/>
              <a:t> and </a:t>
            </a:r>
            <a:r>
              <a:rPr lang="en-US" altLang="en-US" i="1"/>
              <a:t>q</a:t>
            </a:r>
            <a:r>
              <a:rPr lang="en-US" altLang="en-US"/>
              <a:t> is defined as:</a:t>
            </a:r>
          </a:p>
          <a:p>
            <a:pPr algn="just">
              <a:buFontTx/>
              <a:buNone/>
            </a:pPr>
            <a:r>
              <a:rPr lang="en-US" altLang="en-US"/>
              <a:t>	</a:t>
            </a:r>
            <a:r>
              <a:rPr lang="en-US" altLang="en-US" i="1"/>
              <a:t>D</a:t>
            </a:r>
            <a:r>
              <a:rPr lang="en-US" altLang="en-US" i="1" baseline="-25000"/>
              <a:t>8</a:t>
            </a:r>
            <a:r>
              <a:rPr lang="en-US" altLang="en-US"/>
              <a:t> (</a:t>
            </a:r>
            <a:r>
              <a:rPr lang="en-US" altLang="en-US" i="1"/>
              <a:t>p</a:t>
            </a:r>
            <a:r>
              <a:rPr lang="en-US" altLang="en-US"/>
              <a:t>,</a:t>
            </a:r>
            <a:r>
              <a:rPr lang="en-US" altLang="en-US" i="1"/>
              <a:t>q</a:t>
            </a:r>
            <a:r>
              <a:rPr lang="en-US" altLang="en-US"/>
              <a:t>) = max(| </a:t>
            </a:r>
            <a:r>
              <a:rPr lang="en-US" altLang="en-US" i="1"/>
              <a:t>x</a:t>
            </a:r>
            <a:r>
              <a:rPr lang="en-US" altLang="en-US"/>
              <a:t> – </a:t>
            </a:r>
            <a:r>
              <a:rPr lang="en-US" altLang="en-US" i="1"/>
              <a:t>s </a:t>
            </a:r>
            <a:r>
              <a:rPr lang="en-US" altLang="en-US"/>
              <a:t>|,| </a:t>
            </a:r>
            <a:r>
              <a:rPr lang="en-US" altLang="en-US" i="1"/>
              <a:t>y</a:t>
            </a:r>
            <a:r>
              <a:rPr lang="en-US" altLang="en-US"/>
              <a:t> – </a:t>
            </a:r>
            <a:r>
              <a:rPr lang="en-US" altLang="en-US" i="1"/>
              <a:t>t </a:t>
            </a:r>
            <a:r>
              <a:rPr lang="en-US" altLang="en-US"/>
              <a:t>|)</a:t>
            </a:r>
            <a:endParaRPr lang="en-US" altLang="en-US" baseline="30000"/>
          </a:p>
          <a:p>
            <a:pPr algn="just">
              <a:buFontTx/>
              <a:buNone/>
            </a:pPr>
            <a:endParaRPr lang="en-US" altLang="en-US" baseline="30000"/>
          </a:p>
          <a:p>
            <a:pPr algn="just">
              <a:buFontTx/>
              <a:buNone/>
            </a:pPr>
            <a:r>
              <a:rPr lang="en-US" altLang="en-US"/>
              <a:t>Pixels having a </a:t>
            </a:r>
            <a:r>
              <a:rPr lang="en-US" altLang="en-US" i="1"/>
              <a:t>D</a:t>
            </a:r>
            <a:r>
              <a:rPr lang="en-US" altLang="en-US" i="1" baseline="-25000"/>
              <a:t>8</a:t>
            </a:r>
            <a:r>
              <a:rPr lang="en-US" altLang="en-US"/>
              <a:t> distance from </a:t>
            </a:r>
          </a:p>
          <a:p>
            <a:pPr algn="just">
              <a:buFontTx/>
              <a:buNone/>
            </a:pPr>
            <a:r>
              <a:rPr lang="en-US" altLang="en-US"/>
              <a:t>(x,y), less than or equal to some </a:t>
            </a:r>
          </a:p>
          <a:p>
            <a:pPr algn="just">
              <a:buFontTx/>
              <a:buNone/>
            </a:pPr>
            <a:r>
              <a:rPr lang="en-US" altLang="en-US"/>
              <a:t>value r form a square</a:t>
            </a:r>
          </a:p>
          <a:p>
            <a:pPr algn="just">
              <a:buFontTx/>
              <a:buNone/>
            </a:pPr>
            <a:r>
              <a:rPr lang="en-US" altLang="en-US"/>
              <a:t>Centered at (x,y)</a:t>
            </a:r>
          </a:p>
          <a:p>
            <a:pPr>
              <a:buFontTx/>
              <a:buNone/>
            </a:pPr>
            <a:endParaRPr lang="en-US" altLang="en-US"/>
          </a:p>
        </p:txBody>
      </p:sp>
      <p:sp>
        <p:nvSpPr>
          <p:cNvPr id="4" name="Oval 3">
            <a:extLst>
              <a:ext uri="{FF2B5EF4-FFF2-40B4-BE49-F238E27FC236}">
                <a16:creationId xmlns:a16="http://schemas.microsoft.com/office/drawing/2014/main" id="{6FB915F0-AE6D-41BF-97CB-DF49C6566684}"/>
              </a:ext>
            </a:extLst>
          </p:cNvPr>
          <p:cNvSpPr/>
          <p:nvPr/>
        </p:nvSpPr>
        <p:spPr bwMode="auto">
          <a:xfrm>
            <a:off x="7391400" y="4953000"/>
            <a:ext cx="152400" cy="152400"/>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defRPr/>
            </a:pPr>
            <a:endParaRPr lang="en-US">
              <a:solidFill>
                <a:schemeClr val="tx1"/>
              </a:solidFill>
            </a:endParaRPr>
          </a:p>
        </p:txBody>
      </p:sp>
      <p:sp>
        <p:nvSpPr>
          <p:cNvPr id="5" name="Oval 4">
            <a:extLst>
              <a:ext uri="{FF2B5EF4-FFF2-40B4-BE49-F238E27FC236}">
                <a16:creationId xmlns:a16="http://schemas.microsoft.com/office/drawing/2014/main" id="{A71A2F36-909B-41BC-B489-CD7C90F176E6}"/>
              </a:ext>
            </a:extLst>
          </p:cNvPr>
          <p:cNvSpPr/>
          <p:nvPr/>
        </p:nvSpPr>
        <p:spPr bwMode="auto">
          <a:xfrm>
            <a:off x="9144000" y="3657600"/>
            <a:ext cx="152400" cy="152400"/>
          </a:xfrm>
          <a:prstGeom prst="ellipse">
            <a:avLst/>
          </a:prstGeom>
          <a:solidFill>
            <a:srgbClr val="FF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defRPr/>
            </a:pPr>
            <a:endParaRPr lang="en-US">
              <a:solidFill>
                <a:schemeClr val="tx1"/>
              </a:solidFill>
            </a:endParaRPr>
          </a:p>
        </p:txBody>
      </p:sp>
      <p:cxnSp>
        <p:nvCxnSpPr>
          <p:cNvPr id="7" name="Straight Connector 6">
            <a:extLst>
              <a:ext uri="{FF2B5EF4-FFF2-40B4-BE49-F238E27FC236}">
                <a16:creationId xmlns:a16="http://schemas.microsoft.com/office/drawing/2014/main" id="{3F5FDBBD-4BD6-462E-BEBC-097BB52B211A}"/>
              </a:ext>
            </a:extLst>
          </p:cNvPr>
          <p:cNvCxnSpPr>
            <a:stCxn id="4" idx="7"/>
            <a:endCxn id="5" idx="3"/>
          </p:cNvCxnSpPr>
          <p:nvPr/>
        </p:nvCxnSpPr>
        <p:spPr bwMode="auto">
          <a:xfrm flipV="1">
            <a:off x="7521575" y="3787775"/>
            <a:ext cx="1644650" cy="1187450"/>
          </a:xfrm>
          <a:prstGeom prst="line">
            <a:avLst/>
          </a:prstGeom>
          <a:ln>
            <a:solidFill>
              <a:srgbClr val="0070C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487" name="TextBox 13">
            <a:extLst>
              <a:ext uri="{FF2B5EF4-FFF2-40B4-BE49-F238E27FC236}">
                <a16:creationId xmlns:a16="http://schemas.microsoft.com/office/drawing/2014/main" id="{E6FF5BDA-E1AC-4F95-A4E3-37D1E821F42B}"/>
              </a:ext>
            </a:extLst>
          </p:cNvPr>
          <p:cNvSpPr txBox="1">
            <a:spLocks noChangeArrowheads="1"/>
          </p:cNvSpPr>
          <p:nvPr/>
        </p:nvSpPr>
        <p:spPr bwMode="auto">
          <a:xfrm>
            <a:off x="7010400" y="52578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t>p</a:t>
            </a:r>
            <a:r>
              <a:rPr lang="en-US" altLang="en-US" sz="1800"/>
              <a:t> (</a:t>
            </a:r>
            <a:r>
              <a:rPr lang="en-US" altLang="en-US" sz="1800" i="1"/>
              <a:t>x</a:t>
            </a:r>
            <a:r>
              <a:rPr lang="en-US" altLang="en-US" sz="1800"/>
              <a:t>,</a:t>
            </a:r>
            <a:r>
              <a:rPr lang="en-US" altLang="en-US" sz="1800" i="1"/>
              <a:t>y</a:t>
            </a:r>
            <a:r>
              <a:rPr lang="en-US" altLang="en-US" sz="1800"/>
              <a:t>)</a:t>
            </a:r>
          </a:p>
        </p:txBody>
      </p:sp>
      <p:sp>
        <p:nvSpPr>
          <p:cNvPr id="20488" name="TextBox 14">
            <a:extLst>
              <a:ext uri="{FF2B5EF4-FFF2-40B4-BE49-F238E27FC236}">
                <a16:creationId xmlns:a16="http://schemas.microsoft.com/office/drawing/2014/main" id="{4B970E0D-1F61-4D95-8FC4-59CC2AB1172E}"/>
              </a:ext>
            </a:extLst>
          </p:cNvPr>
          <p:cNvSpPr txBox="1">
            <a:spLocks noChangeArrowheads="1"/>
          </p:cNvSpPr>
          <p:nvPr/>
        </p:nvSpPr>
        <p:spPr bwMode="auto">
          <a:xfrm>
            <a:off x="9448800" y="3429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t>q</a:t>
            </a:r>
            <a:r>
              <a:rPr lang="en-US" altLang="en-US" sz="1800"/>
              <a:t> (</a:t>
            </a:r>
            <a:r>
              <a:rPr lang="en-US" altLang="en-US" sz="1800" i="1"/>
              <a:t>s</a:t>
            </a:r>
            <a:r>
              <a:rPr lang="en-US" altLang="en-US" sz="1800"/>
              <a:t>,</a:t>
            </a:r>
            <a:r>
              <a:rPr lang="en-US" altLang="en-US" sz="1800" i="1"/>
              <a:t>t</a:t>
            </a:r>
            <a:r>
              <a:rPr lang="en-US" altLang="en-US" sz="1800"/>
              <a:t>)</a:t>
            </a:r>
          </a:p>
        </p:txBody>
      </p:sp>
      <p:cxnSp>
        <p:nvCxnSpPr>
          <p:cNvPr id="20489" name="Straight Connector 16">
            <a:extLst>
              <a:ext uri="{FF2B5EF4-FFF2-40B4-BE49-F238E27FC236}">
                <a16:creationId xmlns:a16="http://schemas.microsoft.com/office/drawing/2014/main" id="{4D170E4C-E114-44BF-8372-E80B75A6E133}"/>
              </a:ext>
            </a:extLst>
          </p:cNvPr>
          <p:cNvCxnSpPr>
            <a:cxnSpLocks noChangeShapeType="1"/>
            <a:stCxn id="5" idx="4"/>
          </p:cNvCxnSpPr>
          <p:nvPr/>
        </p:nvCxnSpPr>
        <p:spPr bwMode="auto">
          <a:xfrm>
            <a:off x="9220200" y="3810000"/>
            <a:ext cx="0" cy="1219200"/>
          </a:xfrm>
          <a:prstGeom prst="line">
            <a:avLst/>
          </a:prstGeom>
          <a:noFill/>
          <a:ln w="12700" algn="ctr">
            <a:solidFill>
              <a:srgbClr val="0070C0"/>
            </a:solidFill>
            <a:round/>
            <a:headEnd/>
            <a:tailEnd/>
          </a:ln>
          <a:extLst>
            <a:ext uri="{909E8E84-426E-40DD-AFC4-6F175D3DCCD1}">
              <a14:hiddenFill xmlns:a14="http://schemas.microsoft.com/office/drawing/2010/main">
                <a:noFill/>
              </a14:hiddenFill>
            </a:ext>
          </a:extLst>
        </p:spPr>
      </p:cxnSp>
      <p:cxnSp>
        <p:nvCxnSpPr>
          <p:cNvPr id="20490" name="Straight Connector 17">
            <a:extLst>
              <a:ext uri="{FF2B5EF4-FFF2-40B4-BE49-F238E27FC236}">
                <a16:creationId xmlns:a16="http://schemas.microsoft.com/office/drawing/2014/main" id="{3338F840-5F62-45B6-BF6B-6FCE4D5C9C01}"/>
              </a:ext>
            </a:extLst>
          </p:cNvPr>
          <p:cNvCxnSpPr>
            <a:cxnSpLocks noChangeShapeType="1"/>
            <a:endCxn id="4" idx="6"/>
          </p:cNvCxnSpPr>
          <p:nvPr/>
        </p:nvCxnSpPr>
        <p:spPr bwMode="auto">
          <a:xfrm flipH="1">
            <a:off x="7543800" y="5029200"/>
            <a:ext cx="1676400" cy="0"/>
          </a:xfrm>
          <a:prstGeom prst="line">
            <a:avLst/>
          </a:prstGeom>
          <a:noFill/>
          <a:ln w="12700" algn="ctr">
            <a:solidFill>
              <a:srgbClr val="0070C0"/>
            </a:solidFill>
            <a:round/>
            <a:headEnd/>
            <a:tailEnd/>
          </a:ln>
          <a:extLst>
            <a:ext uri="{909E8E84-426E-40DD-AFC4-6F175D3DCCD1}">
              <a14:hiddenFill xmlns:a14="http://schemas.microsoft.com/office/drawing/2010/main">
                <a:noFill/>
              </a14:hiddenFill>
            </a:ext>
          </a:extLst>
        </p:spPr>
      </p:cxnSp>
      <p:cxnSp>
        <p:nvCxnSpPr>
          <p:cNvPr id="20491" name="Straight Arrow Connector 18">
            <a:extLst>
              <a:ext uri="{FF2B5EF4-FFF2-40B4-BE49-F238E27FC236}">
                <a16:creationId xmlns:a16="http://schemas.microsoft.com/office/drawing/2014/main" id="{76CA56EE-988E-46B3-BF5D-23D62CD30F7D}"/>
              </a:ext>
            </a:extLst>
          </p:cNvPr>
          <p:cNvCxnSpPr>
            <a:cxnSpLocks noChangeShapeType="1"/>
          </p:cNvCxnSpPr>
          <p:nvPr/>
        </p:nvCxnSpPr>
        <p:spPr bwMode="auto">
          <a:xfrm flipV="1">
            <a:off x="9372600" y="3886200"/>
            <a:ext cx="0" cy="121920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0492" name="Straight Arrow Connector 20">
            <a:extLst>
              <a:ext uri="{FF2B5EF4-FFF2-40B4-BE49-F238E27FC236}">
                <a16:creationId xmlns:a16="http://schemas.microsoft.com/office/drawing/2014/main" id="{75A5C17E-1DB9-496D-BD18-1C34701313E6}"/>
              </a:ext>
            </a:extLst>
          </p:cNvPr>
          <p:cNvCxnSpPr>
            <a:cxnSpLocks noChangeShapeType="1"/>
          </p:cNvCxnSpPr>
          <p:nvPr/>
        </p:nvCxnSpPr>
        <p:spPr bwMode="auto">
          <a:xfrm>
            <a:off x="7696200" y="5181600"/>
            <a:ext cx="1524000"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0493" name="TextBox 21">
            <a:extLst>
              <a:ext uri="{FF2B5EF4-FFF2-40B4-BE49-F238E27FC236}">
                <a16:creationId xmlns:a16="http://schemas.microsoft.com/office/drawing/2014/main" id="{327A7291-B4CC-452B-A97A-0019EB704F21}"/>
              </a:ext>
            </a:extLst>
          </p:cNvPr>
          <p:cNvSpPr txBox="1">
            <a:spLocks noChangeArrowheads="1"/>
          </p:cNvSpPr>
          <p:nvPr/>
        </p:nvSpPr>
        <p:spPr bwMode="auto">
          <a:xfrm>
            <a:off x="9372600" y="441960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D</a:t>
            </a:r>
            <a:r>
              <a:rPr lang="en-US" altLang="en-US" sz="1800" i="1" baseline="-25000">
                <a:solidFill>
                  <a:srgbClr val="FF0000"/>
                </a:solidFill>
              </a:rPr>
              <a:t>8(b)</a:t>
            </a:r>
          </a:p>
        </p:txBody>
      </p:sp>
      <p:sp>
        <p:nvSpPr>
          <p:cNvPr id="20494" name="TextBox 22">
            <a:extLst>
              <a:ext uri="{FF2B5EF4-FFF2-40B4-BE49-F238E27FC236}">
                <a16:creationId xmlns:a16="http://schemas.microsoft.com/office/drawing/2014/main" id="{BC28BAAB-7418-475A-9A9D-37C0EBAC43E2}"/>
              </a:ext>
            </a:extLst>
          </p:cNvPr>
          <p:cNvSpPr txBox="1">
            <a:spLocks noChangeArrowheads="1"/>
          </p:cNvSpPr>
          <p:nvPr/>
        </p:nvSpPr>
        <p:spPr bwMode="auto">
          <a:xfrm>
            <a:off x="8153400" y="5268914"/>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D</a:t>
            </a:r>
            <a:r>
              <a:rPr lang="en-US" altLang="en-US" sz="1800" i="1" baseline="-25000">
                <a:solidFill>
                  <a:srgbClr val="FF0000"/>
                </a:solidFill>
              </a:rPr>
              <a:t>8(a)</a:t>
            </a:r>
          </a:p>
        </p:txBody>
      </p:sp>
      <p:sp>
        <p:nvSpPr>
          <p:cNvPr id="20495" name="TextBox 23">
            <a:extLst>
              <a:ext uri="{FF2B5EF4-FFF2-40B4-BE49-F238E27FC236}">
                <a16:creationId xmlns:a16="http://schemas.microsoft.com/office/drawing/2014/main" id="{5517BBFB-F211-46DC-B860-84CB2E20C650}"/>
              </a:ext>
            </a:extLst>
          </p:cNvPr>
          <p:cNvSpPr txBox="1">
            <a:spLocks noChangeArrowheads="1"/>
          </p:cNvSpPr>
          <p:nvPr/>
        </p:nvSpPr>
        <p:spPr bwMode="auto">
          <a:xfrm>
            <a:off x="7620000" y="5802314"/>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D</a:t>
            </a:r>
            <a:r>
              <a:rPr lang="en-US" altLang="en-US" sz="1800" i="1" baseline="-25000">
                <a:solidFill>
                  <a:srgbClr val="FF0000"/>
                </a:solidFill>
              </a:rPr>
              <a:t>8 </a:t>
            </a:r>
            <a:r>
              <a:rPr lang="en-US" altLang="en-US" sz="1800">
                <a:solidFill>
                  <a:srgbClr val="FF0000"/>
                </a:solidFill>
              </a:rPr>
              <a:t>= max(</a:t>
            </a:r>
            <a:r>
              <a:rPr lang="en-US" altLang="en-US" sz="1800" i="1">
                <a:solidFill>
                  <a:srgbClr val="FF0000"/>
                </a:solidFill>
              </a:rPr>
              <a:t>D</a:t>
            </a:r>
            <a:r>
              <a:rPr lang="en-US" altLang="en-US" sz="1800" i="1" baseline="-25000">
                <a:solidFill>
                  <a:srgbClr val="FF0000"/>
                </a:solidFill>
              </a:rPr>
              <a:t>8(a) , </a:t>
            </a:r>
            <a:r>
              <a:rPr lang="en-US" altLang="en-US" sz="1800" i="1">
                <a:solidFill>
                  <a:srgbClr val="FF0000"/>
                </a:solidFill>
              </a:rPr>
              <a:t>D</a:t>
            </a:r>
            <a:r>
              <a:rPr lang="en-US" altLang="en-US" sz="1800" i="1" baseline="-25000">
                <a:solidFill>
                  <a:srgbClr val="FF0000"/>
                </a:solidFill>
              </a:rPr>
              <a:t>8(b)</a:t>
            </a:r>
            <a:r>
              <a:rPr lang="en-US" altLang="en-US" sz="1800">
                <a:solidFill>
                  <a:srgbClr val="FF0000"/>
                </a:solidFill>
              </a:rPr>
              <a:t>)</a:t>
            </a:r>
          </a:p>
        </p:txBody>
      </p:sp>
    </p:spTree>
    <p:extLst>
      <p:ext uri="{BB962C8B-B14F-4D97-AF65-F5344CB8AC3E}">
        <p14:creationId xmlns:p14="http://schemas.microsoft.com/office/powerpoint/2010/main" val="13507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866F8E69-EE55-4A3A-BB64-9A7BAC658614}"/>
              </a:ext>
            </a:extLst>
          </p:cNvPr>
          <p:cNvSpPr>
            <a:spLocks noGrp="1" noChangeArrowheads="1"/>
          </p:cNvSpPr>
          <p:nvPr>
            <p:ph type="title"/>
          </p:nvPr>
        </p:nvSpPr>
        <p:spPr/>
        <p:txBody>
          <a:bodyPr/>
          <a:lstStyle/>
          <a:p>
            <a:endParaRPr lang="en-US" altLang="en-US"/>
          </a:p>
        </p:txBody>
      </p:sp>
      <p:sp>
        <p:nvSpPr>
          <p:cNvPr id="3075" name="Content Placeholder 2">
            <a:extLst>
              <a:ext uri="{FF2B5EF4-FFF2-40B4-BE49-F238E27FC236}">
                <a16:creationId xmlns:a16="http://schemas.microsoft.com/office/drawing/2014/main" id="{C10E194B-65D5-4A90-B127-2298F4EB0F65}"/>
              </a:ext>
            </a:extLst>
          </p:cNvPr>
          <p:cNvSpPr>
            <a:spLocks noGrp="1" noChangeArrowheads="1"/>
          </p:cNvSpPr>
          <p:nvPr>
            <p:ph idx="1"/>
          </p:nvPr>
        </p:nvSpPr>
        <p:spPr/>
        <p:txBody>
          <a:bodyPr/>
          <a:lstStyle/>
          <a:p>
            <a:r>
              <a:rPr lang="en-US" altLang="en-US"/>
              <a:t>In this lecture, we consider several important relationships between pixels in a digital image.</a:t>
            </a:r>
          </a:p>
          <a:p>
            <a:pPr>
              <a:buFontTx/>
              <a:buNone/>
            </a:pPr>
            <a:endParaRPr lang="en-US" altLang="en-US"/>
          </a:p>
        </p:txBody>
      </p:sp>
    </p:spTree>
    <p:extLst>
      <p:ext uri="{BB962C8B-B14F-4D97-AF65-F5344CB8AC3E}">
        <p14:creationId xmlns:p14="http://schemas.microsoft.com/office/powerpoint/2010/main" val="2398503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848476B-6F75-46C0-B7DA-65760BAD5683}"/>
              </a:ext>
            </a:extLst>
          </p:cNvPr>
          <p:cNvSpPr>
            <a:spLocks noGrp="1" noChangeArrowheads="1"/>
          </p:cNvSpPr>
          <p:nvPr>
            <p:ph type="title"/>
          </p:nvPr>
        </p:nvSpPr>
        <p:spPr/>
        <p:txBody>
          <a:bodyPr/>
          <a:lstStyle/>
          <a:p>
            <a:r>
              <a:rPr lang="en-US" altLang="en-US"/>
              <a:t>Distance Measures</a:t>
            </a:r>
          </a:p>
        </p:txBody>
      </p:sp>
      <p:sp>
        <p:nvSpPr>
          <p:cNvPr id="21507" name="Content Placeholder 2">
            <a:extLst>
              <a:ext uri="{FF2B5EF4-FFF2-40B4-BE49-F238E27FC236}">
                <a16:creationId xmlns:a16="http://schemas.microsoft.com/office/drawing/2014/main" id="{6A72373E-0CD2-4A85-B3A1-F74EF858652B}"/>
              </a:ext>
            </a:extLst>
          </p:cNvPr>
          <p:cNvSpPr>
            <a:spLocks noGrp="1" noChangeArrowheads="1"/>
          </p:cNvSpPr>
          <p:nvPr>
            <p:ph idx="1"/>
          </p:nvPr>
        </p:nvSpPr>
        <p:spPr>
          <a:xfrm>
            <a:off x="1981200" y="1600200"/>
            <a:ext cx="8229600" cy="4800600"/>
          </a:xfrm>
        </p:spPr>
        <p:txBody>
          <a:bodyPr/>
          <a:lstStyle/>
          <a:p>
            <a:pPr>
              <a:buFontTx/>
              <a:buNone/>
            </a:pPr>
            <a:r>
              <a:rPr lang="en-US" altLang="en-US"/>
              <a:t>Example:</a:t>
            </a:r>
          </a:p>
          <a:p>
            <a:pPr algn="just">
              <a:buFontTx/>
              <a:buNone/>
            </a:pPr>
            <a:r>
              <a:rPr lang="en-US" altLang="en-US" i="1"/>
              <a:t>D</a:t>
            </a:r>
            <a:r>
              <a:rPr lang="en-US" altLang="en-US" i="1" baseline="-25000"/>
              <a:t>8</a:t>
            </a:r>
            <a:r>
              <a:rPr lang="en-US" altLang="en-US"/>
              <a:t> distance ≤ 2 from (x,y) form the following contours of constant distance.</a:t>
            </a:r>
          </a:p>
          <a:p>
            <a:pPr>
              <a:buFontTx/>
              <a:buNone/>
            </a:pPr>
            <a:endParaRPr lang="en-US" altLang="en-US"/>
          </a:p>
        </p:txBody>
      </p:sp>
      <p:pic>
        <p:nvPicPr>
          <p:cNvPr id="21508" name="Picture 3">
            <a:extLst>
              <a:ext uri="{FF2B5EF4-FFF2-40B4-BE49-F238E27FC236}">
                <a16:creationId xmlns:a16="http://schemas.microsoft.com/office/drawing/2014/main" id="{19352B44-DA08-4278-AA1F-68530E2C1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276" y="3381376"/>
            <a:ext cx="2276475" cy="2333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930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0604C1B-2E2F-4C75-BDE0-47E6589C06FF}"/>
              </a:ext>
            </a:extLst>
          </p:cNvPr>
          <p:cNvSpPr>
            <a:spLocks noGrp="1" noChangeArrowheads="1"/>
          </p:cNvSpPr>
          <p:nvPr>
            <p:ph type="title"/>
          </p:nvPr>
        </p:nvSpPr>
        <p:spPr/>
        <p:txBody>
          <a:bodyPr/>
          <a:lstStyle/>
          <a:p>
            <a:pPr algn="ctr" rtl="0" eaLnBrk="1" hangingPunct="1"/>
            <a:r>
              <a:rPr lang="en-US" altLang="en-US"/>
              <a:t>Distance measures</a:t>
            </a:r>
          </a:p>
        </p:txBody>
      </p:sp>
      <p:sp>
        <p:nvSpPr>
          <p:cNvPr id="17411" name="Rectangle 3">
            <a:extLst>
              <a:ext uri="{FF2B5EF4-FFF2-40B4-BE49-F238E27FC236}">
                <a16:creationId xmlns:a16="http://schemas.microsoft.com/office/drawing/2014/main" id="{B497A916-8E0D-409C-95C4-E748CB7A5D9C}"/>
              </a:ext>
            </a:extLst>
          </p:cNvPr>
          <p:cNvSpPr>
            <a:spLocks noGrp="1" noChangeArrowheads="1"/>
          </p:cNvSpPr>
          <p:nvPr>
            <p:ph type="body" idx="1"/>
          </p:nvPr>
        </p:nvSpPr>
        <p:spPr>
          <a:xfrm>
            <a:off x="1828800" y="1447800"/>
            <a:ext cx="8839200" cy="5486400"/>
          </a:xfrm>
        </p:spPr>
        <p:txBody>
          <a:bodyPr/>
          <a:lstStyle/>
          <a:p>
            <a:pPr algn="l" rtl="0" eaLnBrk="1" hangingPunct="1">
              <a:lnSpc>
                <a:spcPct val="80000"/>
              </a:lnSpc>
              <a:buFont typeface="Wingdings" panose="05000000000000000000" pitchFamily="2" charset="2"/>
              <a:buNone/>
            </a:pPr>
            <a:endParaRPr lang="en-US" altLang="en-US" sz="1800"/>
          </a:p>
          <a:p>
            <a:pPr algn="l" rtl="0" eaLnBrk="1" hangingPunct="1">
              <a:lnSpc>
                <a:spcPct val="80000"/>
              </a:lnSpc>
            </a:pPr>
            <a:r>
              <a:rPr lang="en-US" altLang="en-US" sz="3200"/>
              <a:t>Euclidean distance between </a:t>
            </a:r>
            <a:r>
              <a:rPr lang="en-US" altLang="en-US" sz="3200" i="1"/>
              <a:t>p </a:t>
            </a:r>
            <a:r>
              <a:rPr lang="en-US" altLang="en-US" sz="3200"/>
              <a:t>and </a:t>
            </a:r>
            <a:r>
              <a:rPr lang="en-US" altLang="en-US" sz="3200" i="1"/>
              <a:t>q</a:t>
            </a:r>
            <a:r>
              <a:rPr lang="en-US" altLang="en-US" sz="3200"/>
              <a:t>:</a:t>
            </a:r>
          </a:p>
          <a:p>
            <a:pPr algn="l" rtl="0" eaLnBrk="1" hangingPunct="1">
              <a:lnSpc>
                <a:spcPct val="80000"/>
              </a:lnSpc>
              <a:buFont typeface="Wingdings" panose="05000000000000000000" pitchFamily="2" charset="2"/>
              <a:buNone/>
            </a:pPr>
            <a:r>
              <a:rPr lang="en-US" altLang="en-US" sz="3200"/>
              <a:t>     </a:t>
            </a:r>
            <a:r>
              <a:rPr lang="en-US" altLang="en-US" sz="3200" i="1"/>
              <a:t>De</a:t>
            </a:r>
            <a:r>
              <a:rPr lang="en-US" altLang="en-US" sz="3200"/>
              <a:t>(</a:t>
            </a:r>
            <a:r>
              <a:rPr lang="en-US" altLang="en-US" sz="3200" i="1"/>
              <a:t>p</a:t>
            </a:r>
            <a:r>
              <a:rPr lang="en-US" altLang="en-US" sz="3200"/>
              <a:t>,</a:t>
            </a:r>
            <a:r>
              <a:rPr lang="en-US" altLang="en-US" sz="3200" i="1"/>
              <a:t>q</a:t>
            </a:r>
            <a:r>
              <a:rPr lang="en-US" altLang="en-US" sz="3200"/>
              <a:t>) = [(</a:t>
            </a:r>
            <a:r>
              <a:rPr lang="en-US" altLang="en-US" sz="3200" i="1"/>
              <a:t>x</a:t>
            </a:r>
            <a:r>
              <a:rPr lang="en-US" altLang="en-US" sz="3200"/>
              <a:t>-</a:t>
            </a:r>
            <a:r>
              <a:rPr lang="en-US" altLang="en-US" sz="3200" i="1"/>
              <a:t>s</a:t>
            </a:r>
            <a:r>
              <a:rPr lang="en-US" altLang="en-US" sz="3200"/>
              <a:t>)</a:t>
            </a:r>
            <a:r>
              <a:rPr lang="en-US" altLang="en-US" sz="3200" baseline="30000"/>
              <a:t>2</a:t>
            </a:r>
            <a:r>
              <a:rPr lang="en-US" altLang="en-US" sz="3200"/>
              <a:t> + (</a:t>
            </a:r>
            <a:r>
              <a:rPr lang="en-US" altLang="en-US" sz="3200" i="1"/>
              <a:t>y</a:t>
            </a:r>
            <a:r>
              <a:rPr lang="en-US" altLang="en-US" sz="3200"/>
              <a:t>-</a:t>
            </a:r>
            <a:r>
              <a:rPr lang="en-US" altLang="en-US" sz="3200" i="1"/>
              <a:t>t</a:t>
            </a:r>
            <a:r>
              <a:rPr lang="en-US" altLang="en-US" sz="3200"/>
              <a:t>)</a:t>
            </a:r>
            <a:r>
              <a:rPr lang="en-US" altLang="en-US" sz="3200" baseline="30000"/>
              <a:t>2</a:t>
            </a:r>
            <a:r>
              <a:rPr lang="en-US" altLang="en-US" sz="3200"/>
              <a:t>]</a:t>
            </a:r>
            <a:r>
              <a:rPr lang="en-US" altLang="en-US" sz="3200" baseline="30000"/>
              <a:t>1/2</a:t>
            </a:r>
          </a:p>
          <a:p>
            <a:pPr algn="l" rtl="0" eaLnBrk="1" hangingPunct="1">
              <a:lnSpc>
                <a:spcPct val="80000"/>
              </a:lnSpc>
              <a:buFont typeface="Wingdings" panose="05000000000000000000" pitchFamily="2" charset="2"/>
              <a:buNone/>
            </a:pPr>
            <a:endParaRPr lang="en-US" altLang="en-US" sz="3200"/>
          </a:p>
          <a:p>
            <a:pPr algn="l" rtl="0" eaLnBrk="1" hangingPunct="1">
              <a:lnSpc>
                <a:spcPct val="80000"/>
              </a:lnSpc>
            </a:pPr>
            <a:r>
              <a:rPr lang="en-US" altLang="en-US" sz="3200" i="1"/>
              <a:t>D</a:t>
            </a:r>
            <a:r>
              <a:rPr lang="en-US" altLang="en-US" sz="3200"/>
              <a:t>4 distance (also called </a:t>
            </a:r>
            <a:r>
              <a:rPr lang="en-US" altLang="en-US" sz="3200" i="1"/>
              <a:t>city-block distance</a:t>
            </a:r>
            <a:r>
              <a:rPr lang="en-US" altLang="en-US" sz="3200"/>
              <a:t>): </a:t>
            </a:r>
          </a:p>
          <a:p>
            <a:pPr algn="l" rtl="0" eaLnBrk="1" hangingPunct="1">
              <a:lnSpc>
                <a:spcPct val="80000"/>
              </a:lnSpc>
              <a:buFont typeface="Wingdings" panose="05000000000000000000" pitchFamily="2" charset="2"/>
              <a:buNone/>
            </a:pPr>
            <a:r>
              <a:rPr lang="en-US" altLang="en-US" sz="3200" i="1"/>
              <a:t>    D4</a:t>
            </a:r>
            <a:r>
              <a:rPr lang="en-US" altLang="en-US" sz="3200"/>
              <a:t>(</a:t>
            </a:r>
            <a:r>
              <a:rPr lang="en-US" altLang="en-US" sz="3200" i="1"/>
              <a:t>p</a:t>
            </a:r>
            <a:r>
              <a:rPr lang="en-US" altLang="en-US" sz="3200"/>
              <a:t>,</a:t>
            </a:r>
            <a:r>
              <a:rPr lang="en-US" altLang="en-US" sz="3200" i="1"/>
              <a:t>q</a:t>
            </a:r>
            <a:r>
              <a:rPr lang="en-US" altLang="en-US" sz="3200"/>
              <a:t>) = |</a:t>
            </a:r>
            <a:r>
              <a:rPr lang="en-US" altLang="en-US" sz="3200" i="1"/>
              <a:t>x</a:t>
            </a:r>
            <a:r>
              <a:rPr lang="en-US" altLang="en-US" sz="3200"/>
              <a:t>-</a:t>
            </a:r>
            <a:r>
              <a:rPr lang="en-US" altLang="en-US" sz="3200" i="1"/>
              <a:t>s| </a:t>
            </a:r>
            <a:r>
              <a:rPr lang="en-US" altLang="en-US" sz="3200"/>
              <a:t>+ |</a:t>
            </a:r>
            <a:r>
              <a:rPr lang="en-US" altLang="en-US" sz="3200" i="1"/>
              <a:t>y</a:t>
            </a:r>
            <a:r>
              <a:rPr lang="en-US" altLang="en-US" sz="3200"/>
              <a:t>-</a:t>
            </a:r>
            <a:r>
              <a:rPr lang="en-US" altLang="en-US" sz="3200" i="1"/>
              <a:t>t|</a:t>
            </a:r>
          </a:p>
          <a:p>
            <a:pPr algn="l" rtl="0" eaLnBrk="1" hangingPunct="1">
              <a:lnSpc>
                <a:spcPct val="80000"/>
              </a:lnSpc>
              <a:buFont typeface="Wingdings" panose="05000000000000000000" pitchFamily="2" charset="2"/>
              <a:buNone/>
            </a:pPr>
            <a:endParaRPr lang="en-US" altLang="en-US" sz="3200" i="1"/>
          </a:p>
          <a:p>
            <a:pPr algn="l" rtl="0" eaLnBrk="1" hangingPunct="1">
              <a:lnSpc>
                <a:spcPct val="80000"/>
              </a:lnSpc>
            </a:pPr>
            <a:r>
              <a:rPr lang="en-US" altLang="en-US" sz="3200"/>
              <a:t> </a:t>
            </a:r>
            <a:r>
              <a:rPr lang="en-US" altLang="en-US" sz="3200" i="1"/>
              <a:t>D</a:t>
            </a:r>
            <a:r>
              <a:rPr lang="en-US" altLang="en-US" sz="3200"/>
              <a:t>8 distance (also called c</a:t>
            </a:r>
            <a:r>
              <a:rPr lang="en-US" altLang="en-US" sz="3200" i="1"/>
              <a:t>hessboard distance</a:t>
            </a:r>
            <a:r>
              <a:rPr lang="en-US" altLang="en-US" sz="3200"/>
              <a:t>) : </a:t>
            </a:r>
          </a:p>
          <a:p>
            <a:pPr algn="l" rtl="0" eaLnBrk="1" hangingPunct="1">
              <a:lnSpc>
                <a:spcPct val="80000"/>
              </a:lnSpc>
              <a:buFont typeface="Wingdings" panose="05000000000000000000" pitchFamily="2" charset="2"/>
              <a:buNone/>
            </a:pPr>
            <a:r>
              <a:rPr lang="en-US" altLang="en-US" sz="3200" i="1"/>
              <a:t>     D8</a:t>
            </a:r>
            <a:r>
              <a:rPr lang="en-US" altLang="en-US" sz="3200"/>
              <a:t>(</a:t>
            </a:r>
            <a:r>
              <a:rPr lang="en-US" altLang="en-US" sz="3200" i="1"/>
              <a:t>p</a:t>
            </a:r>
            <a:r>
              <a:rPr lang="en-US" altLang="en-US" sz="3200"/>
              <a:t>,</a:t>
            </a:r>
            <a:r>
              <a:rPr lang="en-US" altLang="en-US" sz="3200" i="1"/>
              <a:t>q</a:t>
            </a:r>
            <a:r>
              <a:rPr lang="en-US" altLang="en-US" sz="3200"/>
              <a:t>) = max (|</a:t>
            </a:r>
            <a:r>
              <a:rPr lang="en-US" altLang="en-US" sz="3200" i="1"/>
              <a:t>x</a:t>
            </a:r>
            <a:r>
              <a:rPr lang="en-US" altLang="en-US" sz="3200"/>
              <a:t>-</a:t>
            </a:r>
            <a:r>
              <a:rPr lang="en-US" altLang="en-US" sz="3200" i="1"/>
              <a:t>s| </a:t>
            </a:r>
            <a:r>
              <a:rPr lang="en-US" altLang="en-US" sz="3200"/>
              <a:t>, |</a:t>
            </a:r>
            <a:r>
              <a:rPr lang="en-US" altLang="en-US" sz="3200" i="1"/>
              <a:t>y</a:t>
            </a:r>
            <a:r>
              <a:rPr lang="en-US" altLang="en-US" sz="3200"/>
              <a:t>-</a:t>
            </a:r>
            <a:r>
              <a:rPr lang="en-US" altLang="en-US" sz="3200" i="1"/>
              <a:t>t|</a:t>
            </a:r>
            <a:r>
              <a:rPr lang="en-US" altLang="en-US" sz="3200"/>
              <a:t>)</a:t>
            </a:r>
          </a:p>
        </p:txBody>
      </p:sp>
      <p:sp>
        <p:nvSpPr>
          <p:cNvPr id="17412" name="Text Box 4">
            <a:extLst>
              <a:ext uri="{FF2B5EF4-FFF2-40B4-BE49-F238E27FC236}">
                <a16:creationId xmlns:a16="http://schemas.microsoft.com/office/drawing/2014/main" id="{99D49048-65E9-4AB3-94D4-C32669DBB253}"/>
              </a:ext>
            </a:extLst>
          </p:cNvPr>
          <p:cNvSpPr txBox="1">
            <a:spLocks noChangeArrowheads="1"/>
          </p:cNvSpPr>
          <p:nvPr/>
        </p:nvSpPr>
        <p:spPr bwMode="auto">
          <a:xfrm>
            <a:off x="1752600" y="0"/>
            <a:ext cx="8915400" cy="376238"/>
          </a:xfrm>
          <a:prstGeom prst="rect">
            <a:avLst/>
          </a:prstGeom>
          <a:solidFill>
            <a:schemeClr val="accent1">
              <a:alpha val="30196"/>
            </a:schemeClr>
          </a:solidFill>
          <a:ln w="9525">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n-US" dirty="0"/>
              <a:t>Ch3: Some basic Relationships between pixels</a:t>
            </a:r>
          </a:p>
        </p:txBody>
      </p:sp>
    </p:spTree>
    <p:extLst>
      <p:ext uri="{BB962C8B-B14F-4D97-AF65-F5344CB8AC3E}">
        <p14:creationId xmlns:p14="http://schemas.microsoft.com/office/powerpoint/2010/main" val="3903546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133D2D78-91F4-4A12-941F-DA1CAE55DE34}"/>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532064" y="2138364"/>
            <a:ext cx="7126287" cy="3500437"/>
          </a:xfrm>
          <a:noFill/>
        </p:spPr>
      </p:pic>
      <p:sp>
        <p:nvSpPr>
          <p:cNvPr id="18435" name="Rectangle 3">
            <a:extLst>
              <a:ext uri="{FF2B5EF4-FFF2-40B4-BE49-F238E27FC236}">
                <a16:creationId xmlns:a16="http://schemas.microsoft.com/office/drawing/2014/main" id="{73905294-2896-40BD-A0E9-B91F134AB8F0}"/>
              </a:ext>
            </a:extLst>
          </p:cNvPr>
          <p:cNvSpPr>
            <a:spLocks noChangeArrowheads="1"/>
          </p:cNvSpPr>
          <p:nvPr/>
        </p:nvSpPr>
        <p:spPr bwMode="auto">
          <a:xfrm>
            <a:off x="2209800" y="762000"/>
            <a:ext cx="632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rtl="0" eaLnBrk="1" hangingPunct="1"/>
            <a:r>
              <a:rPr lang="en-US" altLang="en-US" sz="3600" b="1">
                <a:solidFill>
                  <a:schemeClr val="tx2"/>
                </a:solidFill>
                <a:latin typeface="Arial" panose="020B0604020202020204" pitchFamily="34" charset="0"/>
              </a:rPr>
              <a:t>Distance measures</a:t>
            </a:r>
          </a:p>
        </p:txBody>
      </p:sp>
    </p:spTree>
    <p:extLst>
      <p:ext uri="{BB962C8B-B14F-4D97-AF65-F5344CB8AC3E}">
        <p14:creationId xmlns:p14="http://schemas.microsoft.com/office/powerpoint/2010/main" val="117853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E71B0F7-3141-4CEC-9B23-8666D86C939A}"/>
              </a:ext>
            </a:extLst>
          </p:cNvPr>
          <p:cNvSpPr>
            <a:spLocks noGrp="1" noChangeArrowheads="1"/>
          </p:cNvSpPr>
          <p:nvPr>
            <p:ph type="title"/>
          </p:nvPr>
        </p:nvSpPr>
        <p:spPr/>
        <p:txBody>
          <a:bodyPr/>
          <a:lstStyle/>
          <a:p>
            <a:pPr eaLnBrk="1" hangingPunct="1"/>
            <a:r>
              <a:rPr lang="en-US" altLang="en-US"/>
              <a:t>Example: </a:t>
            </a:r>
          </a:p>
        </p:txBody>
      </p:sp>
      <p:graphicFrame>
        <p:nvGraphicFramePr>
          <p:cNvPr id="92163" name="Group 3">
            <a:extLst>
              <a:ext uri="{FF2B5EF4-FFF2-40B4-BE49-F238E27FC236}">
                <a16:creationId xmlns:a16="http://schemas.microsoft.com/office/drawing/2014/main" id="{42EFF219-8B73-4BE0-B73D-0097FC825168}"/>
              </a:ext>
            </a:extLst>
          </p:cNvPr>
          <p:cNvGraphicFramePr>
            <a:graphicFrameLocks noGrp="1"/>
          </p:cNvGraphicFramePr>
          <p:nvPr>
            <p:ph idx="1"/>
          </p:nvPr>
        </p:nvGraphicFramePr>
        <p:xfrm>
          <a:off x="7620000" y="2965451"/>
          <a:ext cx="1981200" cy="1481139"/>
        </p:xfrm>
        <a:graphic>
          <a:graphicData uri="http://schemas.openxmlformats.org/drawingml/2006/table">
            <a:tbl>
              <a:tblPr rtl="1"/>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93713">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pitchFamily="34" charset="0"/>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pitchFamily="34"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13">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77" name="Text Box 21">
            <a:extLst>
              <a:ext uri="{FF2B5EF4-FFF2-40B4-BE49-F238E27FC236}">
                <a16:creationId xmlns:a16="http://schemas.microsoft.com/office/drawing/2014/main" id="{549D849C-99FB-492B-96D5-DFE52135CB38}"/>
              </a:ext>
            </a:extLst>
          </p:cNvPr>
          <p:cNvSpPr txBox="1">
            <a:spLocks noChangeArrowheads="1"/>
          </p:cNvSpPr>
          <p:nvPr/>
        </p:nvSpPr>
        <p:spPr bwMode="auto">
          <a:xfrm>
            <a:off x="7543800" y="2667001"/>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  1         2           3 </a:t>
            </a:r>
          </a:p>
        </p:txBody>
      </p:sp>
      <p:sp>
        <p:nvSpPr>
          <p:cNvPr id="19478" name="Text Box 22">
            <a:extLst>
              <a:ext uri="{FF2B5EF4-FFF2-40B4-BE49-F238E27FC236}">
                <a16:creationId xmlns:a16="http://schemas.microsoft.com/office/drawing/2014/main" id="{5907B333-52BE-4C3A-9409-C5B974DAD8F5}"/>
              </a:ext>
            </a:extLst>
          </p:cNvPr>
          <p:cNvSpPr txBox="1">
            <a:spLocks noChangeArrowheads="1"/>
          </p:cNvSpPr>
          <p:nvPr/>
        </p:nvSpPr>
        <p:spPr bwMode="auto">
          <a:xfrm>
            <a:off x="7239000" y="3124201"/>
            <a:ext cx="3048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1</a:t>
            </a:r>
          </a:p>
          <a:p>
            <a:pPr eaLnBrk="1" hangingPunct="1">
              <a:spcBef>
                <a:spcPct val="50000"/>
              </a:spcBef>
            </a:pPr>
            <a:r>
              <a:rPr lang="en-US" altLang="en-US">
                <a:latin typeface="Arial" panose="020B0604020202020204" pitchFamily="34" charset="0"/>
              </a:rPr>
              <a:t>2 3 </a:t>
            </a:r>
          </a:p>
        </p:txBody>
      </p:sp>
      <p:sp>
        <p:nvSpPr>
          <p:cNvPr id="19479" name="Text Box 23">
            <a:extLst>
              <a:ext uri="{FF2B5EF4-FFF2-40B4-BE49-F238E27FC236}">
                <a16:creationId xmlns:a16="http://schemas.microsoft.com/office/drawing/2014/main" id="{2BA04D73-2D22-47C4-82AB-EF45955406BD}"/>
              </a:ext>
            </a:extLst>
          </p:cNvPr>
          <p:cNvSpPr txBox="1">
            <a:spLocks noChangeArrowheads="1"/>
          </p:cNvSpPr>
          <p:nvPr/>
        </p:nvSpPr>
        <p:spPr bwMode="auto">
          <a:xfrm>
            <a:off x="1905000" y="2286000"/>
            <a:ext cx="52578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Compute the distance between the two pixels using the three distances :</a:t>
            </a:r>
          </a:p>
          <a:p>
            <a:pPr eaLnBrk="1" hangingPunct="1">
              <a:spcBef>
                <a:spcPct val="50000"/>
              </a:spcBef>
            </a:pPr>
            <a:r>
              <a:rPr lang="en-US" altLang="en-US">
                <a:latin typeface="Arial" panose="020B0604020202020204" pitchFamily="34" charset="0"/>
              </a:rPr>
              <a:t>q:(1,1)</a:t>
            </a:r>
          </a:p>
          <a:p>
            <a:pPr eaLnBrk="1" hangingPunct="1">
              <a:spcBef>
                <a:spcPct val="50000"/>
              </a:spcBef>
            </a:pPr>
            <a:r>
              <a:rPr lang="en-US" altLang="en-US">
                <a:latin typeface="Arial" panose="020B0604020202020204" pitchFamily="34" charset="0"/>
              </a:rPr>
              <a:t>P: (2,2)</a:t>
            </a:r>
          </a:p>
          <a:p>
            <a:pPr eaLnBrk="1" hangingPunct="1">
              <a:spcBef>
                <a:spcPct val="50000"/>
              </a:spcBef>
            </a:pPr>
            <a:r>
              <a:rPr lang="en-US" altLang="en-US">
                <a:latin typeface="Arial" panose="020B0604020202020204" pitchFamily="34" charset="0"/>
              </a:rPr>
              <a:t>Euclidian distance : ((1-2)</a:t>
            </a:r>
            <a:r>
              <a:rPr lang="en-US" altLang="en-US" baseline="30000">
                <a:latin typeface="Arial" panose="020B0604020202020204" pitchFamily="34" charset="0"/>
              </a:rPr>
              <a:t>2</a:t>
            </a:r>
            <a:r>
              <a:rPr lang="en-US" altLang="en-US">
                <a:latin typeface="Arial" panose="020B0604020202020204" pitchFamily="34" charset="0"/>
              </a:rPr>
              <a:t>+(1-2)</a:t>
            </a:r>
            <a:r>
              <a:rPr lang="en-US" altLang="en-US" baseline="30000">
                <a:latin typeface="Arial" panose="020B0604020202020204" pitchFamily="34" charset="0"/>
              </a:rPr>
              <a:t>2</a:t>
            </a:r>
            <a:r>
              <a:rPr lang="en-US" altLang="en-US">
                <a:latin typeface="Arial" panose="020B0604020202020204" pitchFamily="34" charset="0"/>
              </a:rPr>
              <a:t>)</a:t>
            </a:r>
            <a:r>
              <a:rPr lang="en-US" altLang="en-US" baseline="30000">
                <a:latin typeface="Arial" panose="020B0604020202020204" pitchFamily="34" charset="0"/>
              </a:rPr>
              <a:t>1/2</a:t>
            </a:r>
            <a:r>
              <a:rPr lang="en-US" altLang="en-US">
                <a:latin typeface="Arial" panose="020B0604020202020204" pitchFamily="34" charset="0"/>
              </a:rPr>
              <a:t> = sqrt(2).</a:t>
            </a:r>
          </a:p>
          <a:p>
            <a:pPr eaLnBrk="1" hangingPunct="1">
              <a:spcBef>
                <a:spcPct val="50000"/>
              </a:spcBef>
            </a:pPr>
            <a:r>
              <a:rPr lang="en-US" altLang="en-US">
                <a:latin typeface="Arial" panose="020B0604020202020204" pitchFamily="34" charset="0"/>
              </a:rPr>
              <a:t>D4(City Block distance): |1-2| +|1-2| =2</a:t>
            </a:r>
          </a:p>
          <a:p>
            <a:pPr eaLnBrk="1" hangingPunct="1">
              <a:spcBef>
                <a:spcPct val="50000"/>
              </a:spcBef>
            </a:pPr>
            <a:r>
              <a:rPr lang="en-US" altLang="en-US">
                <a:latin typeface="Arial" panose="020B0604020202020204" pitchFamily="34" charset="0"/>
              </a:rPr>
              <a:t>D8(chessboard distance ) : max(|1-2|,|1-2|)= 1</a:t>
            </a:r>
          </a:p>
          <a:p>
            <a:pPr eaLnBrk="1" hangingPunct="1">
              <a:spcBef>
                <a:spcPct val="50000"/>
              </a:spcBef>
            </a:pPr>
            <a:r>
              <a:rPr lang="en-US" altLang="en-US">
                <a:solidFill>
                  <a:srgbClr val="FF3300"/>
                </a:solidFill>
                <a:latin typeface="Arial" panose="020B0604020202020204" pitchFamily="34" charset="0"/>
              </a:rPr>
              <a:t>(because it is one of the 8-neighbors )</a:t>
            </a:r>
          </a:p>
        </p:txBody>
      </p:sp>
    </p:spTree>
    <p:extLst>
      <p:ext uri="{BB962C8B-B14F-4D97-AF65-F5344CB8AC3E}">
        <p14:creationId xmlns:p14="http://schemas.microsoft.com/office/powerpoint/2010/main" val="302925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F6CC6B1-1D09-4673-9079-5CB80121E85F}"/>
              </a:ext>
            </a:extLst>
          </p:cNvPr>
          <p:cNvSpPr>
            <a:spLocks noChangeArrowheads="1"/>
          </p:cNvSpPr>
          <p:nvPr/>
        </p:nvSpPr>
        <p:spPr bwMode="auto">
          <a:xfrm>
            <a:off x="2209800" y="762000"/>
            <a:ext cx="632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rtl="0" eaLnBrk="1" hangingPunct="1"/>
            <a:r>
              <a:rPr lang="en-US" altLang="en-US" sz="3600" b="1">
                <a:solidFill>
                  <a:schemeClr val="tx2"/>
                </a:solidFill>
                <a:latin typeface="Arial" panose="020B0604020202020204" pitchFamily="34" charset="0"/>
              </a:rPr>
              <a:t>Distance measures</a:t>
            </a:r>
          </a:p>
        </p:txBody>
      </p:sp>
      <p:sp>
        <p:nvSpPr>
          <p:cNvPr id="20483" name="Text Box 3">
            <a:extLst>
              <a:ext uri="{FF2B5EF4-FFF2-40B4-BE49-F238E27FC236}">
                <a16:creationId xmlns:a16="http://schemas.microsoft.com/office/drawing/2014/main" id="{ABD27619-AC12-43BE-A3B0-533F28F8429B}"/>
              </a:ext>
            </a:extLst>
          </p:cNvPr>
          <p:cNvSpPr txBox="1">
            <a:spLocks noChangeArrowheads="1"/>
          </p:cNvSpPr>
          <p:nvPr/>
        </p:nvSpPr>
        <p:spPr bwMode="auto">
          <a:xfrm>
            <a:off x="2057400" y="1905000"/>
            <a:ext cx="48768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Example : </a:t>
            </a:r>
          </a:p>
          <a:p>
            <a:pPr eaLnBrk="1" hangingPunct="1">
              <a:spcBef>
                <a:spcPct val="50000"/>
              </a:spcBef>
            </a:pPr>
            <a:r>
              <a:rPr lang="en-US" altLang="en-US">
                <a:latin typeface="Arial" panose="020B0604020202020204" pitchFamily="34" charset="0"/>
              </a:rPr>
              <a:t>Use the city block distance to prove 4-neighbors ?</a:t>
            </a:r>
          </a:p>
          <a:p>
            <a:pPr eaLnBrk="1" hangingPunct="1">
              <a:spcBef>
                <a:spcPct val="50000"/>
              </a:spcBef>
            </a:pPr>
            <a:endParaRPr lang="en-US" altLang="en-US">
              <a:latin typeface="Arial" panose="020B0604020202020204" pitchFamily="34" charset="0"/>
            </a:endParaRPr>
          </a:p>
          <a:p>
            <a:pPr eaLnBrk="1" hangingPunct="1">
              <a:spcBef>
                <a:spcPct val="50000"/>
              </a:spcBef>
            </a:pPr>
            <a:r>
              <a:rPr lang="en-US" altLang="en-US">
                <a:latin typeface="Arial" panose="020B0604020202020204" pitchFamily="34" charset="0"/>
              </a:rPr>
              <a:t>Pixel A : | 2-2| + |1-2| = 1</a:t>
            </a:r>
          </a:p>
          <a:p>
            <a:pPr eaLnBrk="1" hangingPunct="1">
              <a:spcBef>
                <a:spcPct val="50000"/>
              </a:spcBef>
            </a:pPr>
            <a:r>
              <a:rPr lang="en-US" altLang="en-US">
                <a:latin typeface="Arial" panose="020B0604020202020204" pitchFamily="34" charset="0"/>
              </a:rPr>
              <a:t>Pixel B:  | 3-2|+|2-2|= 1</a:t>
            </a:r>
          </a:p>
          <a:p>
            <a:pPr eaLnBrk="1" hangingPunct="1">
              <a:spcBef>
                <a:spcPct val="50000"/>
              </a:spcBef>
            </a:pPr>
            <a:r>
              <a:rPr lang="en-US" altLang="en-US">
                <a:latin typeface="Arial" panose="020B0604020202020204" pitchFamily="34" charset="0"/>
              </a:rPr>
              <a:t>Pixel C: |2-2|+|2-3| =1</a:t>
            </a:r>
          </a:p>
          <a:p>
            <a:pPr eaLnBrk="1" hangingPunct="1">
              <a:spcBef>
                <a:spcPct val="50000"/>
              </a:spcBef>
            </a:pPr>
            <a:r>
              <a:rPr lang="en-US" altLang="en-US">
                <a:latin typeface="Arial" panose="020B0604020202020204" pitchFamily="34" charset="0"/>
              </a:rPr>
              <a:t>Pixel D: |1-2| + |2-2| = 1</a:t>
            </a:r>
          </a:p>
          <a:p>
            <a:pPr algn="r" eaLnBrk="1" hangingPunct="1">
              <a:spcBef>
                <a:spcPct val="50000"/>
              </a:spcBef>
            </a:pPr>
            <a:endParaRPr lang="en-US" altLang="en-US">
              <a:latin typeface="Arial" panose="020B0604020202020204" pitchFamily="34" charset="0"/>
            </a:endParaRPr>
          </a:p>
          <a:p>
            <a:pPr eaLnBrk="1" hangingPunct="1">
              <a:spcBef>
                <a:spcPct val="50000"/>
              </a:spcBef>
            </a:pPr>
            <a:r>
              <a:rPr lang="en-US" altLang="en-US">
                <a:latin typeface="Arial" panose="020B0604020202020204" pitchFamily="34" charset="0"/>
              </a:rPr>
              <a:t>Now as a homework try the chessboard distance to proof the 8- neighbors!!!!</a:t>
            </a:r>
          </a:p>
          <a:p>
            <a:pPr algn="r" eaLnBrk="1" hangingPunct="1">
              <a:spcBef>
                <a:spcPct val="50000"/>
              </a:spcBef>
            </a:pPr>
            <a:endParaRPr lang="en-US" altLang="en-US">
              <a:latin typeface="Arial" panose="020B0604020202020204" pitchFamily="34" charset="0"/>
            </a:endParaRPr>
          </a:p>
          <a:p>
            <a:pPr algn="r" eaLnBrk="1" hangingPunct="1">
              <a:spcBef>
                <a:spcPct val="50000"/>
              </a:spcBef>
            </a:pPr>
            <a:endParaRPr lang="en-US" altLang="en-US">
              <a:latin typeface="Arial" panose="020B0604020202020204" pitchFamily="34" charset="0"/>
            </a:endParaRPr>
          </a:p>
        </p:txBody>
      </p:sp>
      <p:graphicFrame>
        <p:nvGraphicFramePr>
          <p:cNvPr id="94212" name="Group 4">
            <a:extLst>
              <a:ext uri="{FF2B5EF4-FFF2-40B4-BE49-F238E27FC236}">
                <a16:creationId xmlns:a16="http://schemas.microsoft.com/office/drawing/2014/main" id="{40BA405C-8B3E-42F0-BD4B-321BA9F532E3}"/>
              </a:ext>
            </a:extLst>
          </p:cNvPr>
          <p:cNvGraphicFramePr>
            <a:graphicFrameLocks noGrp="1"/>
          </p:cNvGraphicFramePr>
          <p:nvPr>
            <p:ph/>
          </p:nvPr>
        </p:nvGraphicFramePr>
        <p:xfrm>
          <a:off x="7620000" y="3054350"/>
          <a:ext cx="1524000" cy="1371600"/>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339725">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pitchFamily="34"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725">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502" name="Text Box 22">
            <a:extLst>
              <a:ext uri="{FF2B5EF4-FFF2-40B4-BE49-F238E27FC236}">
                <a16:creationId xmlns:a16="http://schemas.microsoft.com/office/drawing/2014/main" id="{D4BD750F-98E5-4FAB-A815-9034F223F319}"/>
              </a:ext>
            </a:extLst>
          </p:cNvPr>
          <p:cNvSpPr txBox="1">
            <a:spLocks noChangeArrowheads="1"/>
          </p:cNvSpPr>
          <p:nvPr/>
        </p:nvSpPr>
        <p:spPr bwMode="auto">
          <a:xfrm>
            <a:off x="7543800" y="2667001"/>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  1       2      3 </a:t>
            </a:r>
          </a:p>
        </p:txBody>
      </p:sp>
      <p:sp>
        <p:nvSpPr>
          <p:cNvPr id="20503" name="Text Box 23">
            <a:extLst>
              <a:ext uri="{FF2B5EF4-FFF2-40B4-BE49-F238E27FC236}">
                <a16:creationId xmlns:a16="http://schemas.microsoft.com/office/drawing/2014/main" id="{DF4A03E5-5C0A-4E6B-BCA9-20B62A8DC640}"/>
              </a:ext>
            </a:extLst>
          </p:cNvPr>
          <p:cNvSpPr txBox="1">
            <a:spLocks noChangeArrowheads="1"/>
          </p:cNvSpPr>
          <p:nvPr/>
        </p:nvSpPr>
        <p:spPr bwMode="auto">
          <a:xfrm>
            <a:off x="7315200" y="3139986"/>
            <a:ext cx="30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dirty="0">
                <a:latin typeface="Arial" panose="020B0604020202020204" pitchFamily="34" charset="0"/>
              </a:rPr>
              <a:t>1 </a:t>
            </a:r>
          </a:p>
          <a:p>
            <a:pPr eaLnBrk="1" hangingPunct="1">
              <a:spcBef>
                <a:spcPct val="50000"/>
              </a:spcBef>
            </a:pPr>
            <a:r>
              <a:rPr lang="en-US" altLang="en-US" dirty="0">
                <a:latin typeface="Arial" panose="020B0604020202020204" pitchFamily="34" charset="0"/>
              </a:rPr>
              <a:t>2 </a:t>
            </a:r>
          </a:p>
          <a:p>
            <a:pPr eaLnBrk="1" hangingPunct="1">
              <a:spcBef>
                <a:spcPct val="50000"/>
              </a:spcBef>
            </a:pPr>
            <a:r>
              <a:rPr lang="en-US" altLang="en-US" dirty="0">
                <a:latin typeface="Arial" panose="020B0604020202020204" pitchFamily="34" charset="0"/>
              </a:rPr>
              <a:t>3 </a:t>
            </a:r>
          </a:p>
        </p:txBody>
      </p:sp>
    </p:spTree>
    <p:extLst>
      <p:ext uri="{BB962C8B-B14F-4D97-AF65-F5344CB8AC3E}">
        <p14:creationId xmlns:p14="http://schemas.microsoft.com/office/powerpoint/2010/main" val="2604007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D7EA088-C85C-404D-89F0-D96B5355D14D}"/>
              </a:ext>
            </a:extLst>
          </p:cNvPr>
          <p:cNvSpPr>
            <a:spLocks noGrp="1" noChangeArrowheads="1"/>
          </p:cNvSpPr>
          <p:nvPr>
            <p:ph type="title"/>
          </p:nvPr>
        </p:nvSpPr>
        <p:spPr/>
        <p:txBody>
          <a:bodyPr/>
          <a:lstStyle/>
          <a:p>
            <a:r>
              <a:rPr lang="en-US" altLang="en-US"/>
              <a:t>Distance Measures</a:t>
            </a:r>
          </a:p>
        </p:txBody>
      </p:sp>
      <p:sp>
        <p:nvSpPr>
          <p:cNvPr id="22531" name="Content Placeholder 2">
            <a:extLst>
              <a:ext uri="{FF2B5EF4-FFF2-40B4-BE49-F238E27FC236}">
                <a16:creationId xmlns:a16="http://schemas.microsoft.com/office/drawing/2014/main" id="{A623576A-4CCD-4168-BC04-C279AE4A09E3}"/>
              </a:ext>
            </a:extLst>
          </p:cNvPr>
          <p:cNvSpPr>
            <a:spLocks noGrp="1" noChangeArrowheads="1"/>
          </p:cNvSpPr>
          <p:nvPr>
            <p:ph idx="1"/>
          </p:nvPr>
        </p:nvSpPr>
        <p:spPr>
          <a:xfrm>
            <a:off x="1981200" y="1600200"/>
            <a:ext cx="8229600" cy="4800600"/>
          </a:xfrm>
        </p:spPr>
        <p:txBody>
          <a:bodyPr/>
          <a:lstStyle/>
          <a:p>
            <a:r>
              <a:rPr lang="en-US" altLang="en-US" b="1"/>
              <a:t>Dm distance: </a:t>
            </a:r>
          </a:p>
          <a:p>
            <a:pPr algn="just">
              <a:buFontTx/>
              <a:buNone/>
            </a:pPr>
            <a:r>
              <a:rPr lang="en-US" altLang="en-US"/>
              <a:t>	is defined as the shortest m-path between the points.</a:t>
            </a:r>
          </a:p>
          <a:p>
            <a:pPr algn="just">
              <a:buFontTx/>
              <a:buNone/>
            </a:pPr>
            <a:r>
              <a:rPr lang="en-US" altLang="en-US"/>
              <a:t>	In this case, the distance between two pixels will depend on the values of the pixels along the path, as well as the values of their neighbors.</a:t>
            </a:r>
          </a:p>
          <a:p>
            <a:pPr>
              <a:buFontTx/>
              <a:buNone/>
            </a:pPr>
            <a:endParaRPr lang="en-US" altLang="en-US"/>
          </a:p>
          <a:p>
            <a:endParaRPr lang="en-US" altLang="en-US"/>
          </a:p>
        </p:txBody>
      </p:sp>
    </p:spTree>
    <p:extLst>
      <p:ext uri="{BB962C8B-B14F-4D97-AF65-F5344CB8AC3E}">
        <p14:creationId xmlns:p14="http://schemas.microsoft.com/office/powerpoint/2010/main" val="214345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3A20DA6-38D9-486A-BBFD-C5B825663672}"/>
              </a:ext>
            </a:extLst>
          </p:cNvPr>
          <p:cNvSpPr>
            <a:spLocks noGrp="1" noChangeArrowheads="1"/>
          </p:cNvSpPr>
          <p:nvPr>
            <p:ph type="title"/>
          </p:nvPr>
        </p:nvSpPr>
        <p:spPr/>
        <p:txBody>
          <a:bodyPr/>
          <a:lstStyle/>
          <a:p>
            <a:r>
              <a:rPr lang="en-US" altLang="en-US"/>
              <a:t>Distance Measures</a:t>
            </a:r>
          </a:p>
        </p:txBody>
      </p:sp>
      <p:sp>
        <p:nvSpPr>
          <p:cNvPr id="23555" name="Content Placeholder 2">
            <a:extLst>
              <a:ext uri="{FF2B5EF4-FFF2-40B4-BE49-F238E27FC236}">
                <a16:creationId xmlns:a16="http://schemas.microsoft.com/office/drawing/2014/main" id="{1052F8F9-3A11-46CB-BE72-E3E0189D8354}"/>
              </a:ext>
            </a:extLst>
          </p:cNvPr>
          <p:cNvSpPr>
            <a:spLocks noGrp="1" noChangeArrowheads="1"/>
          </p:cNvSpPr>
          <p:nvPr>
            <p:ph idx="1"/>
          </p:nvPr>
        </p:nvSpPr>
        <p:spPr>
          <a:xfrm>
            <a:off x="1981200" y="1600200"/>
            <a:ext cx="8229600" cy="4724400"/>
          </a:xfrm>
        </p:spPr>
        <p:txBody>
          <a:bodyPr/>
          <a:lstStyle/>
          <a:p>
            <a:r>
              <a:rPr lang="en-US" altLang="en-US"/>
              <a:t>Example:</a:t>
            </a:r>
          </a:p>
          <a:p>
            <a:pPr>
              <a:buFontTx/>
              <a:buNone/>
            </a:pPr>
            <a:r>
              <a:rPr lang="en-US" altLang="en-US"/>
              <a:t>	Consider the following arrangement of pixels and assume that </a:t>
            </a:r>
            <a:r>
              <a:rPr lang="en-US" altLang="en-US" i="1"/>
              <a:t>p</a:t>
            </a:r>
            <a:r>
              <a:rPr lang="en-US" altLang="en-US"/>
              <a:t>, </a:t>
            </a:r>
            <a:r>
              <a:rPr lang="en-US" altLang="en-US" i="1"/>
              <a:t>p</a:t>
            </a:r>
            <a:r>
              <a:rPr lang="en-US" altLang="en-US" i="1" baseline="-25000"/>
              <a:t>2</a:t>
            </a:r>
            <a:r>
              <a:rPr lang="en-US" altLang="en-US"/>
              <a:t>, and </a:t>
            </a:r>
            <a:r>
              <a:rPr lang="en-US" altLang="en-US" i="1"/>
              <a:t>p</a:t>
            </a:r>
            <a:r>
              <a:rPr lang="en-US" altLang="en-US" i="1" baseline="-25000"/>
              <a:t>4</a:t>
            </a:r>
            <a:r>
              <a:rPr lang="en-US" altLang="en-US"/>
              <a:t> have value 1 and that </a:t>
            </a:r>
            <a:r>
              <a:rPr lang="en-US" altLang="en-US" i="1"/>
              <a:t>p</a:t>
            </a:r>
            <a:r>
              <a:rPr lang="en-US" altLang="en-US" i="1" baseline="-25000"/>
              <a:t>1</a:t>
            </a:r>
            <a:r>
              <a:rPr lang="en-US" altLang="en-US"/>
              <a:t> and </a:t>
            </a:r>
            <a:r>
              <a:rPr lang="en-US" altLang="en-US" i="1"/>
              <a:t>p</a:t>
            </a:r>
            <a:r>
              <a:rPr lang="en-US" altLang="en-US" i="1" baseline="-25000"/>
              <a:t>3</a:t>
            </a:r>
            <a:r>
              <a:rPr lang="en-US" altLang="en-US"/>
              <a:t> can have can have a value of 0 or 1</a:t>
            </a:r>
          </a:p>
          <a:p>
            <a:pPr>
              <a:buFontTx/>
              <a:buNone/>
            </a:pPr>
            <a:r>
              <a:rPr lang="en-US" altLang="en-US"/>
              <a:t>	Suppose that we consider </a:t>
            </a:r>
          </a:p>
          <a:p>
            <a:pPr>
              <a:buFontTx/>
              <a:buNone/>
            </a:pPr>
            <a:r>
              <a:rPr lang="en-US" altLang="en-US"/>
              <a:t>	the adjacency of pixels </a:t>
            </a:r>
          </a:p>
          <a:p>
            <a:pPr>
              <a:buFontTx/>
              <a:buNone/>
            </a:pPr>
            <a:r>
              <a:rPr lang="en-US" altLang="en-US"/>
              <a:t>	values 1 (i.e. </a:t>
            </a:r>
            <a:r>
              <a:rPr lang="en-US" altLang="en-US" i="1"/>
              <a:t>V</a:t>
            </a:r>
            <a:r>
              <a:rPr lang="en-US" altLang="en-US"/>
              <a:t> = {1})</a:t>
            </a:r>
          </a:p>
          <a:p>
            <a:pPr>
              <a:buFontTx/>
              <a:buNone/>
            </a:pPr>
            <a:endParaRPr lang="en-US" altLang="en-US"/>
          </a:p>
          <a:p>
            <a:pPr>
              <a:buFontTx/>
              <a:buNone/>
            </a:pPr>
            <a:endParaRPr lang="en-US" altLang="en-US"/>
          </a:p>
          <a:p>
            <a:pPr>
              <a:buFontTx/>
              <a:buNone/>
            </a:pPr>
            <a:endParaRPr lang="en-US" altLang="en-US"/>
          </a:p>
          <a:p>
            <a:pPr>
              <a:buFontTx/>
              <a:buNone/>
            </a:pPr>
            <a:endParaRPr lang="en-US" altLang="en-US"/>
          </a:p>
        </p:txBody>
      </p:sp>
      <p:pic>
        <p:nvPicPr>
          <p:cNvPr id="23556" name="Picture 3">
            <a:extLst>
              <a:ext uri="{FF2B5EF4-FFF2-40B4-BE49-F238E27FC236}">
                <a16:creationId xmlns:a16="http://schemas.microsoft.com/office/drawing/2014/main" id="{1AA4D0E3-2F78-42FA-B5F2-B1BEC6017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0014" y="4267201"/>
            <a:ext cx="2109787" cy="14573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62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DAC5822-B33D-4D3E-975B-4A0A03F264AB}"/>
              </a:ext>
            </a:extLst>
          </p:cNvPr>
          <p:cNvSpPr>
            <a:spLocks noGrp="1" noChangeArrowheads="1"/>
          </p:cNvSpPr>
          <p:nvPr>
            <p:ph type="title"/>
          </p:nvPr>
        </p:nvSpPr>
        <p:spPr/>
        <p:txBody>
          <a:bodyPr/>
          <a:lstStyle/>
          <a:p>
            <a:r>
              <a:rPr lang="en-US" altLang="en-US"/>
              <a:t>Distance Measures</a:t>
            </a:r>
          </a:p>
        </p:txBody>
      </p:sp>
      <p:sp>
        <p:nvSpPr>
          <p:cNvPr id="24579" name="Content Placeholder 2">
            <a:extLst>
              <a:ext uri="{FF2B5EF4-FFF2-40B4-BE49-F238E27FC236}">
                <a16:creationId xmlns:a16="http://schemas.microsoft.com/office/drawing/2014/main" id="{701C44D2-46EF-44B4-96E3-87A23DDE5BE1}"/>
              </a:ext>
            </a:extLst>
          </p:cNvPr>
          <p:cNvSpPr>
            <a:spLocks noGrp="1" noChangeArrowheads="1"/>
          </p:cNvSpPr>
          <p:nvPr>
            <p:ph idx="1"/>
          </p:nvPr>
        </p:nvSpPr>
        <p:spPr>
          <a:xfrm>
            <a:off x="1981200" y="1600200"/>
            <a:ext cx="8229600" cy="4648200"/>
          </a:xfrm>
        </p:spPr>
        <p:txBody>
          <a:bodyPr/>
          <a:lstStyle/>
          <a:p>
            <a:r>
              <a:rPr lang="en-US" altLang="en-US"/>
              <a:t>Cont. Example:</a:t>
            </a:r>
          </a:p>
          <a:p>
            <a:pPr>
              <a:buFontTx/>
              <a:buNone/>
            </a:pPr>
            <a:r>
              <a:rPr lang="en-US" altLang="en-US"/>
              <a:t>	Now, to compute the </a:t>
            </a:r>
            <a:r>
              <a:rPr lang="en-US" altLang="en-US" i="1"/>
              <a:t>D</a:t>
            </a:r>
            <a:r>
              <a:rPr lang="en-US" altLang="en-US" i="1" baseline="-25000"/>
              <a:t>m</a:t>
            </a:r>
            <a:r>
              <a:rPr lang="en-US" altLang="en-US"/>
              <a:t> between points </a:t>
            </a:r>
            <a:r>
              <a:rPr lang="en-US" altLang="en-US" i="1"/>
              <a:t>p</a:t>
            </a:r>
            <a:r>
              <a:rPr lang="en-US" altLang="en-US"/>
              <a:t> and </a:t>
            </a:r>
            <a:r>
              <a:rPr lang="en-US" altLang="en-US" i="1"/>
              <a:t>p</a:t>
            </a:r>
            <a:r>
              <a:rPr lang="en-US" altLang="en-US" i="1" baseline="-25000"/>
              <a:t>4</a:t>
            </a:r>
          </a:p>
          <a:p>
            <a:pPr>
              <a:buFontTx/>
              <a:buNone/>
            </a:pPr>
            <a:r>
              <a:rPr lang="en-US" altLang="en-US"/>
              <a:t>	Here we have 4 cases:</a:t>
            </a:r>
          </a:p>
          <a:p>
            <a:pPr>
              <a:buFontTx/>
              <a:buNone/>
            </a:pPr>
            <a:r>
              <a:rPr lang="en-US" altLang="en-US"/>
              <a:t>	</a:t>
            </a:r>
            <a:r>
              <a:rPr lang="en-US" altLang="en-US" b="1"/>
              <a:t>Case1:</a:t>
            </a:r>
            <a:r>
              <a:rPr lang="en-US" altLang="en-US"/>
              <a:t> If </a:t>
            </a:r>
            <a:r>
              <a:rPr lang="en-US" altLang="en-US" i="1"/>
              <a:t>p</a:t>
            </a:r>
            <a:r>
              <a:rPr lang="en-US" altLang="en-US" i="1" baseline="-25000"/>
              <a:t>1</a:t>
            </a:r>
            <a:r>
              <a:rPr lang="en-US" altLang="en-US"/>
              <a:t> =0 and </a:t>
            </a:r>
            <a:r>
              <a:rPr lang="en-US" altLang="en-US" i="1"/>
              <a:t>p</a:t>
            </a:r>
            <a:r>
              <a:rPr lang="en-US" altLang="en-US" i="1" baseline="-25000"/>
              <a:t>3</a:t>
            </a:r>
            <a:r>
              <a:rPr lang="en-US" altLang="en-US"/>
              <a:t> = 0</a:t>
            </a:r>
          </a:p>
          <a:p>
            <a:pPr>
              <a:buFontTx/>
              <a:buNone/>
            </a:pPr>
            <a:r>
              <a:rPr lang="en-US" altLang="en-US"/>
              <a:t>	The length of the shortest m-path </a:t>
            </a:r>
          </a:p>
          <a:p>
            <a:pPr>
              <a:buFontTx/>
              <a:buNone/>
            </a:pPr>
            <a:r>
              <a:rPr lang="en-US" altLang="en-US"/>
              <a:t>	(the </a:t>
            </a:r>
            <a:r>
              <a:rPr lang="en-US" altLang="en-US" i="1"/>
              <a:t>D</a:t>
            </a:r>
            <a:r>
              <a:rPr lang="en-US" altLang="en-US" i="1" baseline="-25000"/>
              <a:t>m </a:t>
            </a:r>
            <a:r>
              <a:rPr lang="en-US" altLang="en-US" i="1"/>
              <a:t>distance) is 2 (p, p</a:t>
            </a:r>
            <a:r>
              <a:rPr lang="en-US" altLang="en-US" i="1" baseline="-25000"/>
              <a:t>2</a:t>
            </a:r>
            <a:r>
              <a:rPr lang="en-US" altLang="en-US" i="1"/>
              <a:t>, p</a:t>
            </a:r>
            <a:r>
              <a:rPr lang="en-US" altLang="en-US" i="1" baseline="-25000"/>
              <a:t>4</a:t>
            </a:r>
            <a:r>
              <a:rPr lang="en-US" altLang="en-US" i="1"/>
              <a:t>)</a:t>
            </a:r>
            <a:endParaRPr lang="en-US" altLang="en-US"/>
          </a:p>
          <a:p>
            <a:pPr>
              <a:buFontTx/>
              <a:buNone/>
            </a:pPr>
            <a:r>
              <a:rPr lang="en-US" altLang="en-US"/>
              <a:t>	</a:t>
            </a:r>
          </a:p>
          <a:p>
            <a:pPr>
              <a:buFontTx/>
              <a:buNone/>
            </a:pPr>
            <a:endParaRPr lang="en-US" altLang="en-US"/>
          </a:p>
          <a:p>
            <a:pPr>
              <a:buFontTx/>
              <a:buNone/>
            </a:pPr>
            <a:endParaRPr lang="en-US" altLang="en-US"/>
          </a:p>
          <a:p>
            <a:pPr>
              <a:buFontTx/>
              <a:buNone/>
            </a:pPr>
            <a:endParaRPr lang="en-US" altLang="en-US"/>
          </a:p>
        </p:txBody>
      </p:sp>
      <p:pic>
        <p:nvPicPr>
          <p:cNvPr id="24580" name="Picture 2">
            <a:extLst>
              <a:ext uri="{FF2B5EF4-FFF2-40B4-BE49-F238E27FC236}">
                <a16:creationId xmlns:a16="http://schemas.microsoft.com/office/drawing/2014/main" id="{77E78539-4D47-432A-B7FF-5D3EAF2DA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4419601"/>
            <a:ext cx="1447800" cy="13747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32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3C6AA52-E20F-4997-998A-4304361F5469}"/>
              </a:ext>
            </a:extLst>
          </p:cNvPr>
          <p:cNvSpPr>
            <a:spLocks noGrp="1" noChangeArrowheads="1"/>
          </p:cNvSpPr>
          <p:nvPr>
            <p:ph type="title"/>
          </p:nvPr>
        </p:nvSpPr>
        <p:spPr/>
        <p:txBody>
          <a:bodyPr/>
          <a:lstStyle/>
          <a:p>
            <a:r>
              <a:rPr lang="en-US" altLang="en-US"/>
              <a:t>Distance Measures</a:t>
            </a:r>
          </a:p>
        </p:txBody>
      </p:sp>
      <p:sp>
        <p:nvSpPr>
          <p:cNvPr id="25603" name="Content Placeholder 2">
            <a:extLst>
              <a:ext uri="{FF2B5EF4-FFF2-40B4-BE49-F238E27FC236}">
                <a16:creationId xmlns:a16="http://schemas.microsoft.com/office/drawing/2014/main" id="{F287878D-3C6E-4D68-AF4E-822D0EC953E3}"/>
              </a:ext>
            </a:extLst>
          </p:cNvPr>
          <p:cNvSpPr>
            <a:spLocks noGrp="1" noChangeArrowheads="1"/>
          </p:cNvSpPr>
          <p:nvPr>
            <p:ph idx="1"/>
          </p:nvPr>
        </p:nvSpPr>
        <p:spPr>
          <a:xfrm>
            <a:off x="1981200" y="1600200"/>
            <a:ext cx="8229600" cy="4267200"/>
          </a:xfrm>
        </p:spPr>
        <p:txBody>
          <a:bodyPr/>
          <a:lstStyle/>
          <a:p>
            <a:r>
              <a:rPr lang="en-US" altLang="en-US"/>
              <a:t>Cont. Example:</a:t>
            </a:r>
          </a:p>
          <a:p>
            <a:pPr>
              <a:buFontTx/>
              <a:buNone/>
            </a:pPr>
            <a:r>
              <a:rPr lang="en-US" altLang="en-US"/>
              <a:t>	</a:t>
            </a:r>
            <a:r>
              <a:rPr lang="en-US" altLang="en-US" b="1"/>
              <a:t>Case2:</a:t>
            </a:r>
            <a:r>
              <a:rPr lang="en-US" altLang="en-US"/>
              <a:t> If </a:t>
            </a:r>
            <a:r>
              <a:rPr lang="en-US" altLang="en-US" i="1"/>
              <a:t>p</a:t>
            </a:r>
            <a:r>
              <a:rPr lang="en-US" altLang="en-US" i="1" baseline="-25000"/>
              <a:t>1</a:t>
            </a:r>
            <a:r>
              <a:rPr lang="en-US" altLang="en-US"/>
              <a:t> =1 and </a:t>
            </a:r>
            <a:r>
              <a:rPr lang="en-US" altLang="en-US" i="1"/>
              <a:t>p</a:t>
            </a:r>
            <a:r>
              <a:rPr lang="en-US" altLang="en-US" i="1" baseline="-25000"/>
              <a:t>3</a:t>
            </a:r>
            <a:r>
              <a:rPr lang="en-US" altLang="en-US"/>
              <a:t> = 0</a:t>
            </a:r>
          </a:p>
          <a:p>
            <a:pPr>
              <a:buFontTx/>
              <a:buNone/>
            </a:pPr>
            <a:r>
              <a:rPr lang="en-US" altLang="en-US"/>
              <a:t>	now, </a:t>
            </a:r>
            <a:r>
              <a:rPr lang="en-US" altLang="en-US" i="1"/>
              <a:t>p</a:t>
            </a:r>
            <a:r>
              <a:rPr lang="en-US" altLang="en-US" i="1" baseline="-25000"/>
              <a:t>1 </a:t>
            </a:r>
            <a:r>
              <a:rPr lang="en-US" altLang="en-US" i="1"/>
              <a:t>and p</a:t>
            </a:r>
            <a:r>
              <a:rPr lang="en-US" altLang="en-US" i="1" baseline="-25000"/>
              <a:t> </a:t>
            </a:r>
            <a:r>
              <a:rPr lang="en-US" altLang="en-US" i="1"/>
              <a:t> will no longer be adjacent (see m-adjacency definition)</a:t>
            </a:r>
          </a:p>
          <a:p>
            <a:pPr>
              <a:buFontTx/>
              <a:buNone/>
            </a:pPr>
            <a:r>
              <a:rPr lang="en-US" altLang="en-US"/>
              <a:t>	then, the length of the shortest</a:t>
            </a:r>
          </a:p>
          <a:p>
            <a:pPr>
              <a:buFontTx/>
              <a:buNone/>
            </a:pPr>
            <a:r>
              <a:rPr lang="en-US" altLang="en-US"/>
              <a:t>	path will be 3 (</a:t>
            </a:r>
            <a:r>
              <a:rPr lang="en-US" altLang="en-US" i="1"/>
              <a:t>p</a:t>
            </a:r>
            <a:r>
              <a:rPr lang="en-US" altLang="en-US"/>
              <a:t>, </a:t>
            </a:r>
            <a:r>
              <a:rPr lang="en-US" altLang="en-US" i="1"/>
              <a:t>p</a:t>
            </a:r>
            <a:r>
              <a:rPr lang="en-US" altLang="en-US" i="1" baseline="-25000"/>
              <a:t>1</a:t>
            </a:r>
            <a:r>
              <a:rPr lang="en-US" altLang="en-US"/>
              <a:t>, </a:t>
            </a:r>
            <a:r>
              <a:rPr lang="en-US" altLang="en-US" i="1"/>
              <a:t>p</a:t>
            </a:r>
            <a:r>
              <a:rPr lang="en-US" altLang="en-US" i="1" baseline="-25000"/>
              <a:t>2</a:t>
            </a:r>
            <a:r>
              <a:rPr lang="en-US" altLang="en-US"/>
              <a:t>, </a:t>
            </a:r>
            <a:r>
              <a:rPr lang="en-US" altLang="en-US" i="1"/>
              <a:t>p</a:t>
            </a:r>
            <a:r>
              <a:rPr lang="en-US" altLang="en-US" i="1" baseline="-25000"/>
              <a:t>4</a:t>
            </a:r>
            <a:r>
              <a:rPr lang="en-US" altLang="en-US"/>
              <a:t>)</a:t>
            </a:r>
          </a:p>
          <a:p>
            <a:pPr>
              <a:buFontTx/>
              <a:buNone/>
            </a:pPr>
            <a:endParaRPr lang="en-US" altLang="en-US"/>
          </a:p>
          <a:p>
            <a:pPr>
              <a:buFontTx/>
              <a:buNone/>
            </a:pPr>
            <a:endParaRPr lang="en-US" altLang="en-US"/>
          </a:p>
          <a:p>
            <a:pPr>
              <a:buFontTx/>
              <a:buNone/>
            </a:pPr>
            <a:endParaRPr lang="en-US" altLang="en-US"/>
          </a:p>
        </p:txBody>
      </p:sp>
      <p:pic>
        <p:nvPicPr>
          <p:cNvPr id="25604" name="Picture 2">
            <a:extLst>
              <a:ext uri="{FF2B5EF4-FFF2-40B4-BE49-F238E27FC236}">
                <a16:creationId xmlns:a16="http://schemas.microsoft.com/office/drawing/2014/main" id="{31BBC7EF-5B39-4627-881D-1E625F8CA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4038601"/>
            <a:ext cx="1447800" cy="14890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682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3928E46-7869-4B6F-B52C-14086098F881}"/>
              </a:ext>
            </a:extLst>
          </p:cNvPr>
          <p:cNvSpPr>
            <a:spLocks noGrp="1" noChangeArrowheads="1"/>
          </p:cNvSpPr>
          <p:nvPr>
            <p:ph type="title"/>
          </p:nvPr>
        </p:nvSpPr>
        <p:spPr/>
        <p:txBody>
          <a:bodyPr/>
          <a:lstStyle/>
          <a:p>
            <a:r>
              <a:rPr lang="en-US" altLang="en-US"/>
              <a:t>Distance Measures</a:t>
            </a:r>
          </a:p>
        </p:txBody>
      </p:sp>
      <p:sp>
        <p:nvSpPr>
          <p:cNvPr id="26627" name="Content Placeholder 2">
            <a:extLst>
              <a:ext uri="{FF2B5EF4-FFF2-40B4-BE49-F238E27FC236}">
                <a16:creationId xmlns:a16="http://schemas.microsoft.com/office/drawing/2014/main" id="{E645AAE7-434A-4C7F-AF67-67B0467AD65E}"/>
              </a:ext>
            </a:extLst>
          </p:cNvPr>
          <p:cNvSpPr>
            <a:spLocks noGrp="1" noChangeArrowheads="1"/>
          </p:cNvSpPr>
          <p:nvPr>
            <p:ph idx="1"/>
          </p:nvPr>
        </p:nvSpPr>
        <p:spPr>
          <a:xfrm>
            <a:off x="1981200" y="1600200"/>
            <a:ext cx="8229600" cy="4267200"/>
          </a:xfrm>
        </p:spPr>
        <p:txBody>
          <a:bodyPr/>
          <a:lstStyle/>
          <a:p>
            <a:r>
              <a:rPr lang="en-US" altLang="en-US"/>
              <a:t>Cont. Example:</a:t>
            </a:r>
          </a:p>
          <a:p>
            <a:pPr>
              <a:buFontTx/>
              <a:buNone/>
            </a:pPr>
            <a:r>
              <a:rPr lang="en-US" altLang="en-US"/>
              <a:t>	</a:t>
            </a:r>
            <a:r>
              <a:rPr lang="en-US" altLang="en-US" b="1"/>
              <a:t>Case3:</a:t>
            </a:r>
            <a:r>
              <a:rPr lang="en-US" altLang="en-US"/>
              <a:t> If </a:t>
            </a:r>
            <a:r>
              <a:rPr lang="en-US" altLang="en-US" i="1"/>
              <a:t>p</a:t>
            </a:r>
            <a:r>
              <a:rPr lang="en-US" altLang="en-US" i="1" baseline="-25000"/>
              <a:t>1</a:t>
            </a:r>
            <a:r>
              <a:rPr lang="en-US" altLang="en-US"/>
              <a:t> =0 and </a:t>
            </a:r>
            <a:r>
              <a:rPr lang="en-US" altLang="en-US" i="1"/>
              <a:t>p</a:t>
            </a:r>
            <a:r>
              <a:rPr lang="en-US" altLang="en-US" i="1" baseline="-25000"/>
              <a:t>3</a:t>
            </a:r>
            <a:r>
              <a:rPr lang="en-US" altLang="en-US"/>
              <a:t> = 1</a:t>
            </a:r>
          </a:p>
          <a:p>
            <a:pPr>
              <a:buFontTx/>
              <a:buNone/>
            </a:pPr>
            <a:r>
              <a:rPr lang="en-US" altLang="en-US"/>
              <a:t>	The same applies here, and the shortest –m-path will be 3 (</a:t>
            </a:r>
            <a:r>
              <a:rPr lang="en-US" altLang="en-US" i="1"/>
              <a:t>p</a:t>
            </a:r>
            <a:r>
              <a:rPr lang="en-US" altLang="en-US"/>
              <a:t>, </a:t>
            </a:r>
            <a:r>
              <a:rPr lang="en-US" altLang="en-US" i="1"/>
              <a:t>p</a:t>
            </a:r>
            <a:r>
              <a:rPr lang="en-US" altLang="en-US" i="1" baseline="-25000"/>
              <a:t>2</a:t>
            </a:r>
            <a:r>
              <a:rPr lang="en-US" altLang="en-US"/>
              <a:t>, </a:t>
            </a:r>
            <a:r>
              <a:rPr lang="en-US" altLang="en-US" i="1"/>
              <a:t>p</a:t>
            </a:r>
            <a:r>
              <a:rPr lang="en-US" altLang="en-US" i="1" baseline="-25000"/>
              <a:t>3</a:t>
            </a:r>
            <a:r>
              <a:rPr lang="en-US" altLang="en-US"/>
              <a:t>, </a:t>
            </a:r>
            <a:r>
              <a:rPr lang="en-US" altLang="en-US" i="1"/>
              <a:t>p</a:t>
            </a:r>
            <a:r>
              <a:rPr lang="en-US" altLang="en-US" i="1" baseline="-25000"/>
              <a:t>4</a:t>
            </a:r>
            <a:r>
              <a:rPr lang="en-US" altLang="en-US"/>
              <a:t>)</a:t>
            </a:r>
          </a:p>
          <a:p>
            <a:pPr>
              <a:buFontTx/>
              <a:buNone/>
            </a:pPr>
            <a:endParaRPr lang="en-US" altLang="en-US"/>
          </a:p>
          <a:p>
            <a:pPr>
              <a:buFontTx/>
              <a:buNone/>
            </a:pPr>
            <a:endParaRPr lang="en-US" altLang="en-US"/>
          </a:p>
          <a:p>
            <a:pPr>
              <a:buFontTx/>
              <a:buNone/>
            </a:pPr>
            <a:endParaRPr lang="en-US" altLang="en-US"/>
          </a:p>
        </p:txBody>
      </p:sp>
      <p:pic>
        <p:nvPicPr>
          <p:cNvPr id="26628" name="Picture 2">
            <a:extLst>
              <a:ext uri="{FF2B5EF4-FFF2-40B4-BE49-F238E27FC236}">
                <a16:creationId xmlns:a16="http://schemas.microsoft.com/office/drawing/2014/main" id="{598F2B55-8AED-44A1-A58B-BBB5628AF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1" y="4343400"/>
            <a:ext cx="1554163" cy="1447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91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E1564E2-FB01-4B2D-8105-27EB22B7E9E4}"/>
              </a:ext>
            </a:extLst>
          </p:cNvPr>
          <p:cNvSpPr>
            <a:spLocks noGrp="1" noChangeArrowheads="1"/>
          </p:cNvSpPr>
          <p:nvPr>
            <p:ph type="title"/>
          </p:nvPr>
        </p:nvSpPr>
        <p:spPr/>
        <p:txBody>
          <a:bodyPr/>
          <a:lstStyle/>
          <a:p>
            <a:r>
              <a:rPr lang="en-US" altLang="en-US"/>
              <a:t>Neighbors of a Pixel</a:t>
            </a:r>
          </a:p>
        </p:txBody>
      </p:sp>
      <p:sp>
        <p:nvSpPr>
          <p:cNvPr id="4099" name="Content Placeholder 2">
            <a:extLst>
              <a:ext uri="{FF2B5EF4-FFF2-40B4-BE49-F238E27FC236}">
                <a16:creationId xmlns:a16="http://schemas.microsoft.com/office/drawing/2014/main" id="{47E87C81-AF1E-4EB8-ADC6-305C7DE8C894}"/>
              </a:ext>
            </a:extLst>
          </p:cNvPr>
          <p:cNvSpPr>
            <a:spLocks noGrp="1" noChangeArrowheads="1"/>
          </p:cNvSpPr>
          <p:nvPr>
            <p:ph idx="1"/>
          </p:nvPr>
        </p:nvSpPr>
        <p:spPr>
          <a:xfrm>
            <a:off x="1981200" y="1600200"/>
            <a:ext cx="8229600" cy="4724400"/>
          </a:xfrm>
        </p:spPr>
        <p:txBody>
          <a:bodyPr/>
          <a:lstStyle/>
          <a:p>
            <a:r>
              <a:rPr lang="en-US" altLang="en-US" sz="2000"/>
              <a:t>A pixel </a:t>
            </a:r>
            <a:r>
              <a:rPr lang="en-US" altLang="en-US" sz="2000" i="1"/>
              <a:t>p</a:t>
            </a:r>
            <a:r>
              <a:rPr lang="en-US" altLang="en-US" sz="2000"/>
              <a:t> at coordinates (</a:t>
            </a:r>
            <a:r>
              <a:rPr lang="en-US" altLang="en-US" sz="2000" i="1"/>
              <a:t>x</a:t>
            </a:r>
            <a:r>
              <a:rPr lang="en-US" altLang="en-US" sz="2000"/>
              <a:t>,</a:t>
            </a:r>
            <a:r>
              <a:rPr lang="en-US" altLang="en-US" sz="2000" i="1"/>
              <a:t>y</a:t>
            </a:r>
            <a:r>
              <a:rPr lang="en-US" altLang="en-US" sz="2000"/>
              <a:t>) has four </a:t>
            </a:r>
            <a:r>
              <a:rPr lang="en-US" altLang="en-US" sz="2000" i="1"/>
              <a:t>horizontal</a:t>
            </a:r>
            <a:r>
              <a:rPr lang="en-US" altLang="en-US" sz="2000"/>
              <a:t> and </a:t>
            </a:r>
            <a:r>
              <a:rPr lang="en-US" altLang="en-US" sz="2000" i="1"/>
              <a:t>vertical</a:t>
            </a:r>
            <a:r>
              <a:rPr lang="en-US" altLang="en-US" sz="2000"/>
              <a:t> neighbors whose coordinates are given by:</a:t>
            </a:r>
          </a:p>
          <a:p>
            <a:pPr>
              <a:buFontTx/>
              <a:buNone/>
            </a:pPr>
            <a:r>
              <a:rPr lang="en-US" altLang="en-US" sz="2000"/>
              <a:t>	(x+1,y), (x-1, y), (x, y+1), (x,y-1)</a:t>
            </a:r>
          </a:p>
          <a:p>
            <a:pPr>
              <a:buFontTx/>
              <a:buNone/>
            </a:pPr>
            <a:endParaRPr lang="en-US" altLang="en-US" sz="2000"/>
          </a:p>
          <a:p>
            <a:pPr>
              <a:buFontTx/>
              <a:buNone/>
            </a:pPr>
            <a:endParaRPr lang="en-US" altLang="en-US" sz="2000"/>
          </a:p>
          <a:p>
            <a:pPr>
              <a:buFontTx/>
              <a:buNone/>
            </a:pPr>
            <a:endParaRPr lang="en-US" altLang="en-US" sz="2000"/>
          </a:p>
          <a:p>
            <a:pPr>
              <a:buFontTx/>
              <a:buNone/>
            </a:pPr>
            <a:endParaRPr lang="en-US" altLang="en-US" sz="2000"/>
          </a:p>
          <a:p>
            <a:pPr>
              <a:buFontTx/>
              <a:buNone/>
            </a:pPr>
            <a:endParaRPr lang="en-US" altLang="en-US" sz="2000"/>
          </a:p>
          <a:p>
            <a:pPr>
              <a:buFontTx/>
              <a:buNone/>
            </a:pPr>
            <a:endParaRPr lang="en-US" altLang="en-US" sz="2000"/>
          </a:p>
          <a:p>
            <a:pPr>
              <a:buFontTx/>
              <a:buNone/>
            </a:pPr>
            <a:r>
              <a:rPr lang="en-US" altLang="en-US" sz="2000"/>
              <a:t>This set of pixels, called the 4-</a:t>
            </a:r>
            <a:r>
              <a:rPr lang="en-US" altLang="en-US" sz="2000" i="1"/>
              <a:t>neighbors</a:t>
            </a:r>
            <a:r>
              <a:rPr lang="en-US" altLang="en-US" sz="2000"/>
              <a:t> or </a:t>
            </a:r>
            <a:r>
              <a:rPr lang="en-US" altLang="en-US" sz="2000" i="1"/>
              <a:t>p</a:t>
            </a:r>
            <a:r>
              <a:rPr lang="en-US" altLang="en-US" sz="2000"/>
              <a:t>, is denoted by </a:t>
            </a:r>
            <a:r>
              <a:rPr lang="en-US" altLang="en-US" sz="2000" i="1"/>
              <a:t>N</a:t>
            </a:r>
            <a:r>
              <a:rPr lang="en-US" altLang="en-US" sz="2000" baseline="-25000"/>
              <a:t>4</a:t>
            </a:r>
            <a:r>
              <a:rPr lang="en-US" altLang="en-US" sz="2000"/>
              <a:t>(</a:t>
            </a:r>
            <a:r>
              <a:rPr lang="en-US" altLang="en-US" sz="2000" i="1"/>
              <a:t>p</a:t>
            </a:r>
            <a:r>
              <a:rPr lang="en-US" altLang="en-US" sz="2000"/>
              <a:t>). Each pixel is one unit distance from (x,y) and some of the neighbors of p lie outside the digital image if (x,y) is on the border of the image.</a:t>
            </a:r>
          </a:p>
          <a:p>
            <a:pPr>
              <a:buFontTx/>
              <a:buNone/>
            </a:pPr>
            <a:endParaRPr lang="en-US" altLang="en-US" sz="2000"/>
          </a:p>
          <a:p>
            <a:pPr>
              <a:buFontTx/>
              <a:buNone/>
            </a:pPr>
            <a:endParaRPr lang="en-US" altLang="en-US" sz="2000"/>
          </a:p>
        </p:txBody>
      </p:sp>
      <p:graphicFrame>
        <p:nvGraphicFramePr>
          <p:cNvPr id="4" name="Table 3">
            <a:extLst>
              <a:ext uri="{FF2B5EF4-FFF2-40B4-BE49-F238E27FC236}">
                <a16:creationId xmlns:a16="http://schemas.microsoft.com/office/drawing/2014/main" id="{EC12BE1D-F972-439F-A8ED-63D1AFE5F8B4}"/>
              </a:ext>
            </a:extLst>
          </p:cNvPr>
          <p:cNvGraphicFramePr>
            <a:graphicFrameLocks noGrp="1"/>
          </p:cNvGraphicFramePr>
          <p:nvPr/>
        </p:nvGraphicFramePr>
        <p:xfrm>
          <a:off x="2743200" y="3048000"/>
          <a:ext cx="6096000" cy="1112838"/>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946">
                <a:tc>
                  <a:txBody>
                    <a:bodyPr/>
                    <a:lstStyle/>
                    <a:p>
                      <a:pPr algn="ctr"/>
                      <a:endParaRPr lang="en-US" sz="1800" dirty="0"/>
                    </a:p>
                  </a:txBody>
                  <a:tcPr marT="45733" marB="45733"/>
                </a:tc>
                <a:tc>
                  <a:txBody>
                    <a:bodyPr/>
                    <a:lstStyle/>
                    <a:p>
                      <a:pPr algn="ctr"/>
                      <a:r>
                        <a:rPr lang="en-US" sz="1800" dirty="0"/>
                        <a:t>(x, y-1)</a:t>
                      </a:r>
                    </a:p>
                  </a:txBody>
                  <a:tcPr marT="45733" marB="45733">
                    <a:solidFill>
                      <a:srgbClr val="FFC000">
                        <a:alpha val="0"/>
                      </a:srgbClr>
                    </a:solidFill>
                  </a:tcPr>
                </a:tc>
                <a:tc>
                  <a:txBody>
                    <a:bodyPr/>
                    <a:lstStyle/>
                    <a:p>
                      <a:pPr algn="ctr"/>
                      <a:endParaRPr lang="en-US" sz="1800" dirty="0"/>
                    </a:p>
                  </a:txBody>
                  <a:tcPr marT="45733" marB="45733"/>
                </a:tc>
                <a:extLst>
                  <a:ext uri="{0D108BD9-81ED-4DB2-BD59-A6C34878D82A}">
                    <a16:rowId xmlns:a16="http://schemas.microsoft.com/office/drawing/2014/main" val="10000"/>
                  </a:ext>
                </a:extLst>
              </a:tr>
              <a:tr h="370946">
                <a:tc>
                  <a:txBody>
                    <a:bodyPr/>
                    <a:lstStyle/>
                    <a:p>
                      <a:pPr algn="ctr"/>
                      <a:r>
                        <a:rPr lang="en-US" sz="1800" dirty="0"/>
                        <a:t>(x-1, y)</a:t>
                      </a:r>
                    </a:p>
                  </a:txBody>
                  <a:tcPr marT="45733" marB="45733"/>
                </a:tc>
                <a:tc>
                  <a:txBody>
                    <a:bodyPr/>
                    <a:lstStyle/>
                    <a:p>
                      <a:pPr algn="ctr"/>
                      <a:r>
                        <a:rPr lang="en-US" sz="1800" i="1" dirty="0"/>
                        <a:t>P (</a:t>
                      </a:r>
                      <a:r>
                        <a:rPr lang="en-US" sz="1800" i="1" dirty="0" err="1"/>
                        <a:t>x,y</a:t>
                      </a:r>
                      <a:r>
                        <a:rPr lang="en-US" sz="1800" i="1" dirty="0"/>
                        <a:t>)</a:t>
                      </a:r>
                    </a:p>
                  </a:txBody>
                  <a:tcPr marT="45733" marB="45733"/>
                </a:tc>
                <a:tc>
                  <a:txBody>
                    <a:bodyPr/>
                    <a:lstStyle/>
                    <a:p>
                      <a:pPr algn="ctr"/>
                      <a:r>
                        <a:rPr lang="en-US" sz="1800" dirty="0"/>
                        <a:t>(x+1,</a:t>
                      </a:r>
                      <a:r>
                        <a:rPr lang="en-US" sz="1800" baseline="0" dirty="0"/>
                        <a:t> y)</a:t>
                      </a:r>
                      <a:endParaRPr lang="en-US" sz="1800" dirty="0"/>
                    </a:p>
                  </a:txBody>
                  <a:tcPr marT="45733" marB="45733"/>
                </a:tc>
                <a:extLst>
                  <a:ext uri="{0D108BD9-81ED-4DB2-BD59-A6C34878D82A}">
                    <a16:rowId xmlns:a16="http://schemas.microsoft.com/office/drawing/2014/main" val="10001"/>
                  </a:ext>
                </a:extLst>
              </a:tr>
              <a:tr h="370946">
                <a:tc>
                  <a:txBody>
                    <a:bodyPr/>
                    <a:lstStyle/>
                    <a:p>
                      <a:pPr algn="ctr"/>
                      <a:endParaRPr lang="en-US" sz="1800" dirty="0"/>
                    </a:p>
                  </a:txBody>
                  <a:tcPr marT="45733" marB="45733"/>
                </a:tc>
                <a:tc>
                  <a:txBody>
                    <a:bodyPr/>
                    <a:lstStyle/>
                    <a:p>
                      <a:pPr algn="ctr"/>
                      <a:r>
                        <a:rPr lang="en-US" sz="1800" dirty="0"/>
                        <a:t>(x, y+1)</a:t>
                      </a:r>
                    </a:p>
                  </a:txBody>
                  <a:tcPr marT="45733" marB="45733"/>
                </a:tc>
                <a:tc>
                  <a:txBody>
                    <a:bodyPr/>
                    <a:lstStyle/>
                    <a:p>
                      <a:pPr algn="ctr"/>
                      <a:endParaRPr lang="en-US" sz="1800" dirty="0"/>
                    </a:p>
                  </a:txBody>
                  <a:tcPr marT="45733" marB="4573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14463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9B3AE24-4923-4501-80D9-F019273EFEC2}"/>
              </a:ext>
            </a:extLst>
          </p:cNvPr>
          <p:cNvSpPr>
            <a:spLocks noGrp="1" noChangeArrowheads="1"/>
          </p:cNvSpPr>
          <p:nvPr>
            <p:ph type="title"/>
          </p:nvPr>
        </p:nvSpPr>
        <p:spPr/>
        <p:txBody>
          <a:bodyPr/>
          <a:lstStyle/>
          <a:p>
            <a:r>
              <a:rPr lang="en-US" altLang="en-US"/>
              <a:t>Distance Measures</a:t>
            </a:r>
          </a:p>
        </p:txBody>
      </p:sp>
      <p:sp>
        <p:nvSpPr>
          <p:cNvPr id="27651" name="Content Placeholder 2">
            <a:extLst>
              <a:ext uri="{FF2B5EF4-FFF2-40B4-BE49-F238E27FC236}">
                <a16:creationId xmlns:a16="http://schemas.microsoft.com/office/drawing/2014/main" id="{F47DB042-FBA3-40D6-AA75-C213D91978B0}"/>
              </a:ext>
            </a:extLst>
          </p:cNvPr>
          <p:cNvSpPr>
            <a:spLocks noGrp="1" noChangeArrowheads="1"/>
          </p:cNvSpPr>
          <p:nvPr>
            <p:ph idx="1"/>
          </p:nvPr>
        </p:nvSpPr>
        <p:spPr>
          <a:xfrm>
            <a:off x="1981200" y="1600200"/>
            <a:ext cx="8229600" cy="4267200"/>
          </a:xfrm>
        </p:spPr>
        <p:txBody>
          <a:bodyPr/>
          <a:lstStyle/>
          <a:p>
            <a:r>
              <a:rPr lang="en-US" altLang="en-US"/>
              <a:t>Cont. Example:</a:t>
            </a:r>
          </a:p>
          <a:p>
            <a:pPr>
              <a:buFontTx/>
              <a:buNone/>
            </a:pPr>
            <a:r>
              <a:rPr lang="en-US" altLang="en-US"/>
              <a:t>	</a:t>
            </a:r>
            <a:r>
              <a:rPr lang="en-US" altLang="en-US" b="1"/>
              <a:t>Case4:</a:t>
            </a:r>
            <a:r>
              <a:rPr lang="en-US" altLang="en-US"/>
              <a:t> If </a:t>
            </a:r>
            <a:r>
              <a:rPr lang="en-US" altLang="en-US" i="1"/>
              <a:t>p</a:t>
            </a:r>
            <a:r>
              <a:rPr lang="en-US" altLang="en-US" i="1" baseline="-25000"/>
              <a:t>1</a:t>
            </a:r>
            <a:r>
              <a:rPr lang="en-US" altLang="en-US"/>
              <a:t> =1 and </a:t>
            </a:r>
            <a:r>
              <a:rPr lang="en-US" altLang="en-US" i="1"/>
              <a:t>p</a:t>
            </a:r>
            <a:r>
              <a:rPr lang="en-US" altLang="en-US" i="1" baseline="-25000"/>
              <a:t>3</a:t>
            </a:r>
            <a:r>
              <a:rPr lang="en-US" altLang="en-US"/>
              <a:t> = 1</a:t>
            </a:r>
          </a:p>
          <a:p>
            <a:pPr>
              <a:buFontTx/>
              <a:buNone/>
            </a:pPr>
            <a:r>
              <a:rPr lang="en-US" altLang="en-US"/>
              <a:t>	The length of the shortest m-path will be 4 (</a:t>
            </a:r>
            <a:r>
              <a:rPr lang="en-US" altLang="en-US" i="1"/>
              <a:t>p</a:t>
            </a:r>
            <a:r>
              <a:rPr lang="en-US" altLang="en-US"/>
              <a:t>, </a:t>
            </a:r>
            <a:r>
              <a:rPr lang="en-US" altLang="en-US" i="1"/>
              <a:t>p</a:t>
            </a:r>
            <a:r>
              <a:rPr lang="en-US" altLang="en-US" i="1" baseline="-25000"/>
              <a:t>1 </a:t>
            </a:r>
            <a:r>
              <a:rPr lang="en-US" altLang="en-US"/>
              <a:t>, </a:t>
            </a:r>
            <a:r>
              <a:rPr lang="en-US" altLang="en-US" i="1"/>
              <a:t>p</a:t>
            </a:r>
            <a:r>
              <a:rPr lang="en-US" altLang="en-US" i="1" baseline="-25000"/>
              <a:t>2</a:t>
            </a:r>
            <a:r>
              <a:rPr lang="en-US" altLang="en-US"/>
              <a:t>, </a:t>
            </a:r>
            <a:r>
              <a:rPr lang="en-US" altLang="en-US" i="1"/>
              <a:t>p</a:t>
            </a:r>
            <a:r>
              <a:rPr lang="en-US" altLang="en-US" i="1" baseline="-25000"/>
              <a:t>3</a:t>
            </a:r>
            <a:r>
              <a:rPr lang="en-US" altLang="en-US"/>
              <a:t>, </a:t>
            </a:r>
            <a:r>
              <a:rPr lang="en-US" altLang="en-US" i="1"/>
              <a:t>p</a:t>
            </a:r>
            <a:r>
              <a:rPr lang="en-US" altLang="en-US" i="1" baseline="-25000"/>
              <a:t>4</a:t>
            </a:r>
            <a:r>
              <a:rPr lang="en-US" altLang="en-US"/>
              <a:t>)</a:t>
            </a:r>
          </a:p>
          <a:p>
            <a:pPr>
              <a:buFontTx/>
              <a:buNone/>
            </a:pPr>
            <a:endParaRPr lang="en-US" altLang="en-US"/>
          </a:p>
          <a:p>
            <a:pPr>
              <a:buFontTx/>
              <a:buNone/>
            </a:pPr>
            <a:endParaRPr lang="en-US" altLang="en-US"/>
          </a:p>
          <a:p>
            <a:pPr>
              <a:buFontTx/>
              <a:buNone/>
            </a:pPr>
            <a:endParaRPr lang="en-US" altLang="en-US"/>
          </a:p>
        </p:txBody>
      </p:sp>
      <p:pic>
        <p:nvPicPr>
          <p:cNvPr id="27652" name="Picture 3">
            <a:extLst>
              <a:ext uri="{FF2B5EF4-FFF2-40B4-BE49-F238E27FC236}">
                <a16:creationId xmlns:a16="http://schemas.microsoft.com/office/drawing/2014/main" id="{CE010B80-C8D7-4BF0-8824-4F423E0D2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050" y="4267200"/>
            <a:ext cx="1485900" cy="1447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693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E09B-45FA-4A0C-BD0A-8B690FBE07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F6A4C97-6E49-42D2-894A-F0D55DC680A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652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1679EC6-9098-44E0-9588-007274C1A85D}"/>
              </a:ext>
            </a:extLst>
          </p:cNvPr>
          <p:cNvSpPr>
            <a:spLocks noGrp="1" noChangeArrowheads="1"/>
          </p:cNvSpPr>
          <p:nvPr>
            <p:ph type="title"/>
          </p:nvPr>
        </p:nvSpPr>
        <p:spPr/>
        <p:txBody>
          <a:bodyPr/>
          <a:lstStyle/>
          <a:p>
            <a:r>
              <a:rPr lang="en-US" altLang="en-US"/>
              <a:t>Neighbors of a Pixel</a:t>
            </a:r>
          </a:p>
        </p:txBody>
      </p:sp>
      <p:sp>
        <p:nvSpPr>
          <p:cNvPr id="5123" name="Content Placeholder 2">
            <a:extLst>
              <a:ext uri="{FF2B5EF4-FFF2-40B4-BE49-F238E27FC236}">
                <a16:creationId xmlns:a16="http://schemas.microsoft.com/office/drawing/2014/main" id="{552D1F5C-AD28-47D1-AA71-F8487877D26A}"/>
              </a:ext>
            </a:extLst>
          </p:cNvPr>
          <p:cNvSpPr>
            <a:spLocks noGrp="1" noChangeArrowheads="1"/>
          </p:cNvSpPr>
          <p:nvPr>
            <p:ph idx="1"/>
          </p:nvPr>
        </p:nvSpPr>
        <p:spPr>
          <a:xfrm>
            <a:off x="1981200" y="1600200"/>
            <a:ext cx="8229600" cy="4724400"/>
          </a:xfrm>
        </p:spPr>
        <p:txBody>
          <a:bodyPr>
            <a:normAutofit fontScale="92500" lnSpcReduction="20000"/>
          </a:bodyPr>
          <a:lstStyle/>
          <a:p>
            <a:r>
              <a:rPr lang="en-US" altLang="en-US" sz="1800"/>
              <a:t>The four </a:t>
            </a:r>
            <a:r>
              <a:rPr lang="en-US" altLang="en-US" sz="1800" i="1"/>
              <a:t>diagonal</a:t>
            </a:r>
            <a:r>
              <a:rPr lang="en-US" altLang="en-US" sz="1800"/>
              <a:t> neighbors of </a:t>
            </a:r>
            <a:r>
              <a:rPr lang="en-US" altLang="en-US" sz="1800" i="1"/>
              <a:t>p</a:t>
            </a:r>
            <a:r>
              <a:rPr lang="en-US" altLang="en-US" sz="1800"/>
              <a:t> have coordinates:</a:t>
            </a:r>
          </a:p>
          <a:p>
            <a:pPr>
              <a:buFontTx/>
              <a:buNone/>
            </a:pPr>
            <a:r>
              <a:rPr lang="en-US" altLang="en-US" sz="1800"/>
              <a:t>	(x+1, y+1), (x+1, y-1), (x-1, y+1), (x-1, y-1)</a:t>
            </a:r>
          </a:p>
          <a:p>
            <a:pPr>
              <a:buFontTx/>
              <a:buNone/>
            </a:pPr>
            <a:endParaRPr lang="en-US" altLang="en-US" sz="1800"/>
          </a:p>
          <a:p>
            <a:pPr>
              <a:buFontTx/>
              <a:buNone/>
            </a:pPr>
            <a:endParaRPr lang="en-US" altLang="en-US" sz="1800"/>
          </a:p>
          <a:p>
            <a:pPr>
              <a:buFontTx/>
              <a:buNone/>
            </a:pPr>
            <a:endParaRPr lang="en-US" altLang="en-US" sz="1800"/>
          </a:p>
          <a:p>
            <a:pPr>
              <a:buFontTx/>
              <a:buNone/>
            </a:pPr>
            <a:endParaRPr lang="en-US" altLang="en-US" sz="1800"/>
          </a:p>
          <a:p>
            <a:pPr>
              <a:buFontTx/>
              <a:buNone/>
            </a:pPr>
            <a:endParaRPr lang="en-US" altLang="en-US" sz="1800"/>
          </a:p>
          <a:p>
            <a:pPr>
              <a:buFontTx/>
              <a:buNone/>
            </a:pPr>
            <a:r>
              <a:rPr lang="en-US" altLang="en-US" sz="1800"/>
              <a:t>	and are denoted by </a:t>
            </a:r>
            <a:r>
              <a:rPr lang="en-US" altLang="en-US" sz="1800" i="1"/>
              <a:t>N</a:t>
            </a:r>
            <a:r>
              <a:rPr lang="en-US" altLang="en-US" sz="1800" i="1" baseline="-25000"/>
              <a:t>D </a:t>
            </a:r>
            <a:r>
              <a:rPr lang="en-US" altLang="en-US" sz="1800"/>
              <a:t>(</a:t>
            </a:r>
            <a:r>
              <a:rPr lang="en-US" altLang="en-US" sz="1800" i="1"/>
              <a:t>p</a:t>
            </a:r>
            <a:r>
              <a:rPr lang="en-US" altLang="en-US" sz="1800"/>
              <a:t>). </a:t>
            </a:r>
          </a:p>
          <a:p>
            <a:pPr>
              <a:buFontTx/>
              <a:buNone/>
            </a:pPr>
            <a:r>
              <a:rPr lang="en-US" altLang="en-US" sz="1800"/>
              <a:t>	These points, together with the 4-neighbors, are called the 8-neighbors of p, denoted by </a:t>
            </a:r>
            <a:r>
              <a:rPr lang="en-US" altLang="en-US" sz="1800" i="1"/>
              <a:t>N</a:t>
            </a:r>
            <a:r>
              <a:rPr lang="en-US" altLang="en-US" sz="1800" i="1" baseline="-25000"/>
              <a:t>8 </a:t>
            </a:r>
            <a:r>
              <a:rPr lang="en-US" altLang="en-US" sz="1800"/>
              <a:t>(</a:t>
            </a:r>
            <a:r>
              <a:rPr lang="en-US" altLang="en-US" sz="1800" i="1"/>
              <a:t>p</a:t>
            </a:r>
            <a:r>
              <a:rPr lang="en-US" altLang="en-US" sz="1800"/>
              <a:t>). </a:t>
            </a:r>
          </a:p>
          <a:p>
            <a:pPr>
              <a:buFontTx/>
              <a:buNone/>
            </a:pPr>
            <a:endParaRPr lang="en-US" altLang="en-US" sz="1800"/>
          </a:p>
          <a:p>
            <a:pPr>
              <a:buFontTx/>
              <a:buNone/>
            </a:pPr>
            <a:endParaRPr lang="en-US" altLang="en-US" sz="1800"/>
          </a:p>
          <a:p>
            <a:pPr>
              <a:buFontTx/>
              <a:buNone/>
            </a:pPr>
            <a:endParaRPr lang="en-US" altLang="en-US" sz="1800"/>
          </a:p>
          <a:p>
            <a:pPr>
              <a:buFontTx/>
              <a:buNone/>
            </a:pPr>
            <a:endParaRPr lang="en-US" altLang="en-US" sz="1800"/>
          </a:p>
          <a:p>
            <a:pPr>
              <a:buFontTx/>
              <a:buNone/>
            </a:pPr>
            <a:r>
              <a:rPr lang="en-US" altLang="en-US" sz="1800"/>
              <a:t>As before, some of the points in </a:t>
            </a:r>
            <a:r>
              <a:rPr lang="en-US" altLang="en-US" sz="1800" i="1"/>
              <a:t>N</a:t>
            </a:r>
            <a:r>
              <a:rPr lang="en-US" altLang="en-US" sz="1800" i="1" baseline="-25000"/>
              <a:t>D </a:t>
            </a:r>
            <a:r>
              <a:rPr lang="en-US" altLang="en-US" sz="1800"/>
              <a:t>(</a:t>
            </a:r>
            <a:r>
              <a:rPr lang="en-US" altLang="en-US" sz="1800" i="1"/>
              <a:t>p</a:t>
            </a:r>
            <a:r>
              <a:rPr lang="en-US" altLang="en-US" sz="1800"/>
              <a:t>) and </a:t>
            </a:r>
            <a:r>
              <a:rPr lang="en-US" altLang="en-US" sz="1800" i="1"/>
              <a:t>N</a:t>
            </a:r>
            <a:r>
              <a:rPr lang="en-US" altLang="en-US" sz="1800" i="1" baseline="-25000"/>
              <a:t>8 </a:t>
            </a:r>
            <a:r>
              <a:rPr lang="en-US" altLang="en-US" sz="1800"/>
              <a:t>(</a:t>
            </a:r>
            <a:r>
              <a:rPr lang="en-US" altLang="en-US" sz="1800" i="1"/>
              <a:t>p</a:t>
            </a:r>
            <a:r>
              <a:rPr lang="en-US" altLang="en-US" sz="1800"/>
              <a:t>) fall outside the image if (x,y) is on the border of the image.</a:t>
            </a:r>
          </a:p>
          <a:p>
            <a:pPr>
              <a:buFontTx/>
              <a:buNone/>
            </a:pPr>
            <a:endParaRPr lang="en-US" altLang="en-US" sz="1800"/>
          </a:p>
          <a:p>
            <a:pPr>
              <a:buFontTx/>
              <a:buNone/>
            </a:pPr>
            <a:endParaRPr lang="en-US" altLang="en-US" sz="1800"/>
          </a:p>
          <a:p>
            <a:pPr>
              <a:buFontTx/>
              <a:buNone/>
            </a:pPr>
            <a:endParaRPr lang="en-US" altLang="en-US" sz="1800"/>
          </a:p>
          <a:p>
            <a:pPr>
              <a:buFontTx/>
              <a:buNone/>
            </a:pPr>
            <a:endParaRPr lang="en-US" altLang="en-US" sz="1800"/>
          </a:p>
        </p:txBody>
      </p:sp>
      <p:graphicFrame>
        <p:nvGraphicFramePr>
          <p:cNvPr id="4" name="Table 3">
            <a:extLst>
              <a:ext uri="{FF2B5EF4-FFF2-40B4-BE49-F238E27FC236}">
                <a16:creationId xmlns:a16="http://schemas.microsoft.com/office/drawing/2014/main" id="{F627545A-A2D7-4277-9AB1-A8B77485DB25}"/>
              </a:ext>
            </a:extLst>
          </p:cNvPr>
          <p:cNvGraphicFramePr>
            <a:graphicFrameLocks noGrp="1"/>
          </p:cNvGraphicFramePr>
          <p:nvPr/>
        </p:nvGraphicFramePr>
        <p:xfrm>
          <a:off x="2743200" y="2590800"/>
          <a:ext cx="6096000" cy="1112838"/>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946">
                <a:tc>
                  <a:txBody>
                    <a:bodyPr/>
                    <a:lstStyle/>
                    <a:p>
                      <a:pPr algn="ctr"/>
                      <a:r>
                        <a:rPr lang="en-US" sz="1800" dirty="0"/>
                        <a:t>(x-1, y+1)</a:t>
                      </a:r>
                    </a:p>
                  </a:txBody>
                  <a:tcPr marT="45733" marB="45733"/>
                </a:tc>
                <a:tc>
                  <a:txBody>
                    <a:bodyPr/>
                    <a:lstStyle/>
                    <a:p>
                      <a:pPr algn="ctr"/>
                      <a:endParaRPr lang="en-US" sz="1800" dirty="0"/>
                    </a:p>
                  </a:txBody>
                  <a:tcPr marT="45733" marB="45733">
                    <a:solidFill>
                      <a:srgbClr val="FFC000">
                        <a:alpha val="0"/>
                      </a:srgbClr>
                    </a:solidFill>
                  </a:tcPr>
                </a:tc>
                <a:tc>
                  <a:txBody>
                    <a:bodyPr/>
                    <a:lstStyle/>
                    <a:p>
                      <a:pPr algn="ctr"/>
                      <a:r>
                        <a:rPr lang="en-US" sz="1800" dirty="0"/>
                        <a:t>(x+1, y-1)</a:t>
                      </a:r>
                    </a:p>
                  </a:txBody>
                  <a:tcPr marT="45733" marB="45733"/>
                </a:tc>
                <a:extLst>
                  <a:ext uri="{0D108BD9-81ED-4DB2-BD59-A6C34878D82A}">
                    <a16:rowId xmlns:a16="http://schemas.microsoft.com/office/drawing/2014/main" val="10000"/>
                  </a:ext>
                </a:extLst>
              </a:tr>
              <a:tr h="370946">
                <a:tc>
                  <a:txBody>
                    <a:bodyPr/>
                    <a:lstStyle/>
                    <a:p>
                      <a:pPr algn="ctr"/>
                      <a:endParaRPr lang="en-US" sz="1800" dirty="0"/>
                    </a:p>
                  </a:txBody>
                  <a:tcPr marT="45733" marB="45733"/>
                </a:tc>
                <a:tc>
                  <a:txBody>
                    <a:bodyPr/>
                    <a:lstStyle/>
                    <a:p>
                      <a:pPr algn="ctr"/>
                      <a:r>
                        <a:rPr lang="en-US" sz="1800" i="1" dirty="0"/>
                        <a:t>P (</a:t>
                      </a:r>
                      <a:r>
                        <a:rPr lang="en-US" sz="1800" i="1" dirty="0" err="1"/>
                        <a:t>x,y</a:t>
                      </a:r>
                      <a:r>
                        <a:rPr lang="en-US" sz="1800" i="1" dirty="0"/>
                        <a:t>)</a:t>
                      </a:r>
                    </a:p>
                  </a:txBody>
                  <a:tcPr marT="45733" marB="45733"/>
                </a:tc>
                <a:tc>
                  <a:txBody>
                    <a:bodyPr/>
                    <a:lstStyle/>
                    <a:p>
                      <a:pPr algn="ctr"/>
                      <a:endParaRPr lang="en-US" sz="1800" dirty="0"/>
                    </a:p>
                  </a:txBody>
                  <a:tcPr marT="45733" marB="45733"/>
                </a:tc>
                <a:extLst>
                  <a:ext uri="{0D108BD9-81ED-4DB2-BD59-A6C34878D82A}">
                    <a16:rowId xmlns:a16="http://schemas.microsoft.com/office/drawing/2014/main" val="10001"/>
                  </a:ext>
                </a:extLst>
              </a:tr>
              <a:tr h="370946">
                <a:tc>
                  <a:txBody>
                    <a:bodyPr/>
                    <a:lstStyle/>
                    <a:p>
                      <a:pPr algn="ctr"/>
                      <a:r>
                        <a:rPr lang="en-US" sz="1800" dirty="0"/>
                        <a:t>(x-1, y-1)</a:t>
                      </a:r>
                    </a:p>
                  </a:txBody>
                  <a:tcPr marT="45733" marB="45733"/>
                </a:tc>
                <a:tc>
                  <a:txBody>
                    <a:bodyPr/>
                    <a:lstStyle/>
                    <a:p>
                      <a:pPr algn="ctr"/>
                      <a:endParaRPr lang="en-US" sz="1800" dirty="0"/>
                    </a:p>
                  </a:txBody>
                  <a:tcPr marT="45733" marB="45733"/>
                </a:tc>
                <a:tc>
                  <a:txBody>
                    <a:bodyPr/>
                    <a:lstStyle/>
                    <a:p>
                      <a:pPr algn="ctr"/>
                      <a:r>
                        <a:rPr lang="en-US" sz="1800" dirty="0"/>
                        <a:t>(x+1, y+1)</a:t>
                      </a:r>
                    </a:p>
                  </a:txBody>
                  <a:tcPr marT="45733" marB="45733"/>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4884A4FC-0F78-4C08-BECA-0739E8D33733}"/>
              </a:ext>
            </a:extLst>
          </p:cNvPr>
          <p:cNvGraphicFramePr>
            <a:graphicFrameLocks noGrp="1"/>
          </p:cNvGraphicFramePr>
          <p:nvPr/>
        </p:nvGraphicFramePr>
        <p:xfrm>
          <a:off x="2895600" y="5029200"/>
          <a:ext cx="6096000" cy="1112838"/>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946">
                <a:tc>
                  <a:txBody>
                    <a:bodyPr/>
                    <a:lstStyle/>
                    <a:p>
                      <a:pPr algn="ctr"/>
                      <a:r>
                        <a:rPr lang="en-US" sz="1800" dirty="0"/>
                        <a:t>(x-1, y+1)</a:t>
                      </a:r>
                    </a:p>
                  </a:txBody>
                  <a:tcPr marT="45733" marB="45733"/>
                </a:tc>
                <a:tc>
                  <a:txBody>
                    <a:bodyPr/>
                    <a:lstStyle/>
                    <a:p>
                      <a:pPr algn="ctr"/>
                      <a:r>
                        <a:rPr lang="en-US" sz="1800" dirty="0"/>
                        <a:t>(x,</a:t>
                      </a:r>
                      <a:r>
                        <a:rPr lang="en-US" sz="1800" baseline="0" dirty="0"/>
                        <a:t> y-1)</a:t>
                      </a:r>
                      <a:endParaRPr lang="en-US" sz="1800" dirty="0"/>
                    </a:p>
                  </a:txBody>
                  <a:tcPr marT="45733" marB="45733">
                    <a:solidFill>
                      <a:srgbClr val="FFC000">
                        <a:alpha val="0"/>
                      </a:srgbClr>
                    </a:solidFill>
                  </a:tcPr>
                </a:tc>
                <a:tc>
                  <a:txBody>
                    <a:bodyPr/>
                    <a:lstStyle/>
                    <a:p>
                      <a:pPr algn="ctr"/>
                      <a:r>
                        <a:rPr lang="en-US" sz="1800" dirty="0"/>
                        <a:t>(x+1, y-1)</a:t>
                      </a:r>
                    </a:p>
                  </a:txBody>
                  <a:tcPr marT="45733" marB="45733"/>
                </a:tc>
                <a:extLst>
                  <a:ext uri="{0D108BD9-81ED-4DB2-BD59-A6C34878D82A}">
                    <a16:rowId xmlns:a16="http://schemas.microsoft.com/office/drawing/2014/main" val="10000"/>
                  </a:ext>
                </a:extLst>
              </a:tr>
              <a:tr h="370946">
                <a:tc>
                  <a:txBody>
                    <a:bodyPr/>
                    <a:lstStyle/>
                    <a:p>
                      <a:pPr algn="ctr"/>
                      <a:r>
                        <a:rPr lang="en-US" sz="1800" dirty="0"/>
                        <a:t>(x-1, y)</a:t>
                      </a:r>
                    </a:p>
                  </a:txBody>
                  <a:tcPr marT="45733" marB="45733"/>
                </a:tc>
                <a:tc>
                  <a:txBody>
                    <a:bodyPr/>
                    <a:lstStyle/>
                    <a:p>
                      <a:pPr algn="ctr"/>
                      <a:r>
                        <a:rPr lang="en-US" sz="1800" i="1" dirty="0"/>
                        <a:t>P (</a:t>
                      </a:r>
                      <a:r>
                        <a:rPr lang="en-US" sz="1800" i="1" dirty="0" err="1"/>
                        <a:t>x,y</a:t>
                      </a:r>
                      <a:r>
                        <a:rPr lang="en-US" sz="1800" i="1" dirty="0"/>
                        <a:t>)</a:t>
                      </a:r>
                    </a:p>
                  </a:txBody>
                  <a:tcPr marT="45733" marB="45733"/>
                </a:tc>
                <a:tc>
                  <a:txBody>
                    <a:bodyPr/>
                    <a:lstStyle/>
                    <a:p>
                      <a:pPr algn="ctr"/>
                      <a:r>
                        <a:rPr lang="en-US" sz="1800" dirty="0"/>
                        <a:t>(x+1, y)</a:t>
                      </a:r>
                    </a:p>
                  </a:txBody>
                  <a:tcPr marT="45733" marB="45733"/>
                </a:tc>
                <a:extLst>
                  <a:ext uri="{0D108BD9-81ED-4DB2-BD59-A6C34878D82A}">
                    <a16:rowId xmlns:a16="http://schemas.microsoft.com/office/drawing/2014/main" val="10001"/>
                  </a:ext>
                </a:extLst>
              </a:tr>
              <a:tr h="370946">
                <a:tc>
                  <a:txBody>
                    <a:bodyPr/>
                    <a:lstStyle/>
                    <a:p>
                      <a:pPr algn="ctr"/>
                      <a:r>
                        <a:rPr lang="en-US" sz="1800" dirty="0"/>
                        <a:t>(x-1, y-1)</a:t>
                      </a:r>
                    </a:p>
                  </a:txBody>
                  <a:tcPr marT="45733" marB="45733"/>
                </a:tc>
                <a:tc>
                  <a:txBody>
                    <a:bodyPr/>
                    <a:lstStyle/>
                    <a:p>
                      <a:pPr algn="ctr"/>
                      <a:r>
                        <a:rPr lang="en-US" sz="1800" dirty="0"/>
                        <a:t>(x,</a:t>
                      </a:r>
                      <a:r>
                        <a:rPr lang="en-US" sz="1800" baseline="0" dirty="0"/>
                        <a:t> y+1)</a:t>
                      </a:r>
                      <a:endParaRPr lang="en-US" sz="1800" dirty="0"/>
                    </a:p>
                  </a:txBody>
                  <a:tcPr marT="45733" marB="45733"/>
                </a:tc>
                <a:tc>
                  <a:txBody>
                    <a:bodyPr/>
                    <a:lstStyle/>
                    <a:p>
                      <a:pPr algn="ctr"/>
                      <a:r>
                        <a:rPr lang="en-US" sz="1800" dirty="0"/>
                        <a:t>(x+1, y+1)</a:t>
                      </a:r>
                    </a:p>
                  </a:txBody>
                  <a:tcPr marT="45733" marB="4573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4662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22CEBA0-3E6A-4185-BB27-D7A04AA32F78}"/>
              </a:ext>
            </a:extLst>
          </p:cNvPr>
          <p:cNvSpPr>
            <a:spLocks noGrp="1" noChangeArrowheads="1"/>
          </p:cNvSpPr>
          <p:nvPr>
            <p:ph type="title"/>
          </p:nvPr>
        </p:nvSpPr>
        <p:spPr/>
        <p:txBody>
          <a:bodyPr/>
          <a:lstStyle/>
          <a:p>
            <a:r>
              <a:rPr lang="en-US" altLang="en-US"/>
              <a:t>Adjacency and Connectivity</a:t>
            </a:r>
          </a:p>
        </p:txBody>
      </p:sp>
      <p:sp>
        <p:nvSpPr>
          <p:cNvPr id="6147" name="Content Placeholder 2">
            <a:extLst>
              <a:ext uri="{FF2B5EF4-FFF2-40B4-BE49-F238E27FC236}">
                <a16:creationId xmlns:a16="http://schemas.microsoft.com/office/drawing/2014/main" id="{854AC6D6-D661-4AD6-8C16-1ED265AE9BFF}"/>
              </a:ext>
            </a:extLst>
          </p:cNvPr>
          <p:cNvSpPr>
            <a:spLocks noGrp="1" noChangeArrowheads="1"/>
          </p:cNvSpPr>
          <p:nvPr>
            <p:ph idx="1"/>
          </p:nvPr>
        </p:nvSpPr>
        <p:spPr/>
        <p:txBody>
          <a:bodyPr/>
          <a:lstStyle/>
          <a:p>
            <a:r>
              <a:rPr lang="en-US" altLang="en-US" sz="3000"/>
              <a:t>Let </a:t>
            </a:r>
            <a:r>
              <a:rPr lang="en-US" altLang="en-US" sz="3000" i="1"/>
              <a:t>V</a:t>
            </a:r>
            <a:r>
              <a:rPr lang="en-US" altLang="en-US" sz="3000"/>
              <a:t>: a set of intensity values used to define adjacency and connectivity.</a:t>
            </a:r>
          </a:p>
          <a:p>
            <a:r>
              <a:rPr lang="en-US" altLang="en-US" sz="3000"/>
              <a:t>In a binary image, </a:t>
            </a:r>
            <a:r>
              <a:rPr lang="en-US" altLang="en-US" sz="3000" i="1"/>
              <a:t>V</a:t>
            </a:r>
            <a:r>
              <a:rPr lang="en-US" altLang="en-US" sz="3000"/>
              <a:t> = {1}, if we are referring to adjacency of pixels with value 1.</a:t>
            </a:r>
          </a:p>
          <a:p>
            <a:r>
              <a:rPr lang="en-US" altLang="en-US" sz="3000"/>
              <a:t>In a gray-scale image, the idea is the same, but </a:t>
            </a:r>
            <a:r>
              <a:rPr lang="en-US" altLang="en-US" sz="3000" i="1"/>
              <a:t>V</a:t>
            </a:r>
            <a:r>
              <a:rPr lang="en-US" altLang="en-US" sz="3000"/>
              <a:t> typically contains more elements, for example, </a:t>
            </a:r>
            <a:r>
              <a:rPr lang="en-US" altLang="en-US" sz="3000" i="1"/>
              <a:t>V</a:t>
            </a:r>
            <a:r>
              <a:rPr lang="en-US" altLang="en-US" sz="3000"/>
              <a:t> = {180, 181, 182, …, 200}</a:t>
            </a:r>
          </a:p>
          <a:p>
            <a:r>
              <a:rPr lang="en-US" altLang="en-US" sz="3000"/>
              <a:t>If the possible intensity values 0 – 255, </a:t>
            </a:r>
            <a:r>
              <a:rPr lang="en-US" altLang="en-US" sz="3000" i="1"/>
              <a:t>V</a:t>
            </a:r>
            <a:r>
              <a:rPr lang="en-US" altLang="en-US" sz="3000"/>
              <a:t> set can be any subset of these 256 values.</a:t>
            </a:r>
          </a:p>
        </p:txBody>
      </p:sp>
    </p:spTree>
    <p:extLst>
      <p:ext uri="{BB962C8B-B14F-4D97-AF65-F5344CB8AC3E}">
        <p14:creationId xmlns:p14="http://schemas.microsoft.com/office/powerpoint/2010/main" val="334912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1C2F0C2-6AB6-424D-9467-AE64CCD61CD9}"/>
              </a:ext>
            </a:extLst>
          </p:cNvPr>
          <p:cNvSpPr>
            <a:spLocks noGrp="1" noChangeArrowheads="1"/>
          </p:cNvSpPr>
          <p:nvPr>
            <p:ph type="title"/>
          </p:nvPr>
        </p:nvSpPr>
        <p:spPr/>
        <p:txBody>
          <a:bodyPr/>
          <a:lstStyle/>
          <a:p>
            <a:r>
              <a:rPr lang="en-US" altLang="en-US"/>
              <a:t>Types of Adjacency</a:t>
            </a:r>
          </a:p>
        </p:txBody>
      </p:sp>
      <p:sp>
        <p:nvSpPr>
          <p:cNvPr id="7171" name="Content Placeholder 2">
            <a:extLst>
              <a:ext uri="{FF2B5EF4-FFF2-40B4-BE49-F238E27FC236}">
                <a16:creationId xmlns:a16="http://schemas.microsoft.com/office/drawing/2014/main" id="{49082138-8ACF-44C4-8C1D-414BA194B613}"/>
              </a:ext>
            </a:extLst>
          </p:cNvPr>
          <p:cNvSpPr>
            <a:spLocks noGrp="1" noChangeArrowheads="1"/>
          </p:cNvSpPr>
          <p:nvPr>
            <p:ph idx="1"/>
          </p:nvPr>
        </p:nvSpPr>
        <p:spPr/>
        <p:txBody>
          <a:bodyPr/>
          <a:lstStyle/>
          <a:p>
            <a:pPr marL="514350" indent="-514350">
              <a:buFontTx/>
              <a:buAutoNum type="arabicPeriod"/>
            </a:pPr>
            <a:r>
              <a:rPr lang="en-US" altLang="en-US" b="1"/>
              <a:t>4-adjacency:</a:t>
            </a:r>
            <a:r>
              <a:rPr lang="en-US" altLang="en-US"/>
              <a:t> Two pixels </a:t>
            </a:r>
            <a:r>
              <a:rPr lang="en-US" altLang="en-US" i="1"/>
              <a:t>p</a:t>
            </a:r>
            <a:r>
              <a:rPr lang="en-US" altLang="en-US"/>
              <a:t> and </a:t>
            </a:r>
            <a:r>
              <a:rPr lang="en-US" altLang="en-US" i="1"/>
              <a:t>q</a:t>
            </a:r>
            <a:r>
              <a:rPr lang="en-US" altLang="en-US"/>
              <a:t> with values from </a:t>
            </a:r>
            <a:r>
              <a:rPr lang="en-US" altLang="en-US" i="1"/>
              <a:t>V</a:t>
            </a:r>
            <a:r>
              <a:rPr lang="en-US" altLang="en-US"/>
              <a:t> are 4-adjacent if </a:t>
            </a:r>
            <a:r>
              <a:rPr lang="en-US" altLang="en-US" i="1"/>
              <a:t>q</a:t>
            </a:r>
            <a:r>
              <a:rPr lang="en-US" altLang="en-US"/>
              <a:t> is in the set </a:t>
            </a:r>
            <a:r>
              <a:rPr lang="en-US" altLang="en-US" i="1"/>
              <a:t>N</a:t>
            </a:r>
            <a:r>
              <a:rPr lang="en-US" altLang="en-US" i="1" baseline="-25000"/>
              <a:t>4</a:t>
            </a:r>
            <a:r>
              <a:rPr lang="en-US" altLang="en-US"/>
              <a:t>(</a:t>
            </a:r>
            <a:r>
              <a:rPr lang="en-US" altLang="en-US" i="1"/>
              <a:t>p</a:t>
            </a:r>
            <a:r>
              <a:rPr lang="en-US" altLang="en-US"/>
              <a:t>).</a:t>
            </a:r>
          </a:p>
          <a:p>
            <a:pPr marL="514350" indent="-514350">
              <a:buFontTx/>
              <a:buAutoNum type="arabicPeriod"/>
            </a:pPr>
            <a:r>
              <a:rPr lang="en-US" altLang="en-US" b="1"/>
              <a:t>8-adjacency:</a:t>
            </a:r>
            <a:r>
              <a:rPr lang="en-US" altLang="en-US"/>
              <a:t> Two pixels </a:t>
            </a:r>
            <a:r>
              <a:rPr lang="en-US" altLang="en-US" i="1"/>
              <a:t>p</a:t>
            </a:r>
            <a:r>
              <a:rPr lang="en-US" altLang="en-US"/>
              <a:t> and </a:t>
            </a:r>
            <a:r>
              <a:rPr lang="en-US" altLang="en-US" i="1"/>
              <a:t>q</a:t>
            </a:r>
            <a:r>
              <a:rPr lang="en-US" altLang="en-US"/>
              <a:t> with values from </a:t>
            </a:r>
            <a:r>
              <a:rPr lang="en-US" altLang="en-US" i="1"/>
              <a:t>V</a:t>
            </a:r>
            <a:r>
              <a:rPr lang="en-US" altLang="en-US"/>
              <a:t> are 8-adjacent if </a:t>
            </a:r>
            <a:r>
              <a:rPr lang="en-US" altLang="en-US" i="1"/>
              <a:t>q</a:t>
            </a:r>
            <a:r>
              <a:rPr lang="en-US" altLang="en-US"/>
              <a:t> is in the set </a:t>
            </a:r>
            <a:r>
              <a:rPr lang="en-US" altLang="en-US" i="1"/>
              <a:t>N</a:t>
            </a:r>
            <a:r>
              <a:rPr lang="en-US" altLang="en-US" i="1" baseline="-25000"/>
              <a:t>8</a:t>
            </a:r>
            <a:r>
              <a:rPr lang="en-US" altLang="en-US"/>
              <a:t>(</a:t>
            </a:r>
            <a:r>
              <a:rPr lang="en-US" altLang="en-US" i="1"/>
              <a:t>p</a:t>
            </a:r>
            <a:r>
              <a:rPr lang="en-US" altLang="en-US"/>
              <a:t>).</a:t>
            </a:r>
          </a:p>
          <a:p>
            <a:pPr marL="514350" indent="-514350">
              <a:buFontTx/>
              <a:buAutoNum type="arabicPeriod"/>
            </a:pPr>
            <a:r>
              <a:rPr lang="en-US" altLang="en-US" b="1"/>
              <a:t>m-adjacency =(mixed)</a:t>
            </a:r>
          </a:p>
        </p:txBody>
      </p:sp>
    </p:spTree>
    <p:extLst>
      <p:ext uri="{BB962C8B-B14F-4D97-AF65-F5344CB8AC3E}">
        <p14:creationId xmlns:p14="http://schemas.microsoft.com/office/powerpoint/2010/main" val="265169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897F323-BDD4-49F5-8497-D8FCB9360365}"/>
              </a:ext>
            </a:extLst>
          </p:cNvPr>
          <p:cNvSpPr>
            <a:spLocks noGrp="1" noChangeArrowheads="1"/>
          </p:cNvSpPr>
          <p:nvPr>
            <p:ph type="title"/>
          </p:nvPr>
        </p:nvSpPr>
        <p:spPr/>
        <p:txBody>
          <a:bodyPr/>
          <a:lstStyle/>
          <a:p>
            <a:r>
              <a:rPr lang="en-US" altLang="en-US"/>
              <a:t>Types of Adjacency</a:t>
            </a:r>
          </a:p>
        </p:txBody>
      </p:sp>
      <p:sp>
        <p:nvSpPr>
          <p:cNvPr id="8195" name="Content Placeholder 2">
            <a:extLst>
              <a:ext uri="{FF2B5EF4-FFF2-40B4-BE49-F238E27FC236}">
                <a16:creationId xmlns:a16="http://schemas.microsoft.com/office/drawing/2014/main" id="{B3DCEC33-036A-4BFF-BF8B-D9C27D23D6BF}"/>
              </a:ext>
            </a:extLst>
          </p:cNvPr>
          <p:cNvSpPr>
            <a:spLocks noGrp="1" noChangeArrowheads="1"/>
          </p:cNvSpPr>
          <p:nvPr>
            <p:ph idx="1"/>
          </p:nvPr>
        </p:nvSpPr>
        <p:spPr/>
        <p:txBody>
          <a:bodyPr/>
          <a:lstStyle/>
          <a:p>
            <a:pPr marL="514350" indent="-514350"/>
            <a:r>
              <a:rPr lang="en-US" altLang="en-US" b="1"/>
              <a:t>m-adjacency:</a:t>
            </a:r>
          </a:p>
          <a:p>
            <a:pPr marL="514350" indent="-514350">
              <a:buNone/>
            </a:pPr>
            <a:r>
              <a:rPr lang="en-US" altLang="en-US" b="1"/>
              <a:t>	</a:t>
            </a:r>
            <a:r>
              <a:rPr lang="en-US" altLang="en-US"/>
              <a:t>Two pixels </a:t>
            </a:r>
            <a:r>
              <a:rPr lang="en-US" altLang="en-US" i="1"/>
              <a:t>p</a:t>
            </a:r>
            <a:r>
              <a:rPr lang="en-US" altLang="en-US"/>
              <a:t> and </a:t>
            </a:r>
            <a:r>
              <a:rPr lang="en-US" altLang="en-US" i="1"/>
              <a:t>q</a:t>
            </a:r>
            <a:r>
              <a:rPr lang="en-US" altLang="en-US"/>
              <a:t> with values from </a:t>
            </a:r>
            <a:r>
              <a:rPr lang="en-US" altLang="en-US" i="1"/>
              <a:t>V</a:t>
            </a:r>
            <a:r>
              <a:rPr lang="en-US" altLang="en-US"/>
              <a:t> are m-adjacent if : </a:t>
            </a:r>
          </a:p>
          <a:p>
            <a:pPr marL="1314450" lvl="2" indent="-514350"/>
            <a:r>
              <a:rPr lang="en-US" altLang="en-US" i="1"/>
              <a:t>q</a:t>
            </a:r>
            <a:r>
              <a:rPr lang="en-US" altLang="en-US"/>
              <a:t> is in </a:t>
            </a:r>
            <a:r>
              <a:rPr lang="en-US" altLang="en-US" i="1"/>
              <a:t>N</a:t>
            </a:r>
            <a:r>
              <a:rPr lang="en-US" altLang="en-US" i="1" baseline="-25000"/>
              <a:t>4</a:t>
            </a:r>
            <a:r>
              <a:rPr lang="en-US" altLang="en-US"/>
              <a:t>(</a:t>
            </a:r>
            <a:r>
              <a:rPr lang="en-US" altLang="en-US" i="1"/>
              <a:t>p</a:t>
            </a:r>
            <a:r>
              <a:rPr lang="en-US" altLang="en-US"/>
              <a:t>) </a:t>
            </a:r>
            <a:r>
              <a:rPr lang="en-US" altLang="en-US">
                <a:solidFill>
                  <a:srgbClr val="FF0000"/>
                </a:solidFill>
              </a:rPr>
              <a:t>or</a:t>
            </a:r>
          </a:p>
          <a:p>
            <a:pPr marL="1314450" lvl="2" indent="-514350"/>
            <a:r>
              <a:rPr lang="en-US" altLang="en-US" i="1"/>
              <a:t>q</a:t>
            </a:r>
            <a:r>
              <a:rPr lang="en-US" altLang="en-US"/>
              <a:t> is in </a:t>
            </a:r>
            <a:r>
              <a:rPr lang="en-US" altLang="en-US" i="1"/>
              <a:t>N</a:t>
            </a:r>
            <a:r>
              <a:rPr lang="en-US" altLang="en-US" i="1" baseline="-25000"/>
              <a:t>D</a:t>
            </a:r>
            <a:r>
              <a:rPr lang="en-US" altLang="en-US"/>
              <a:t>(</a:t>
            </a:r>
            <a:r>
              <a:rPr lang="en-US" altLang="en-US" i="1"/>
              <a:t>p</a:t>
            </a:r>
            <a:r>
              <a:rPr lang="en-US" altLang="en-US"/>
              <a:t>) </a:t>
            </a:r>
            <a:r>
              <a:rPr lang="en-US" altLang="en-US">
                <a:solidFill>
                  <a:srgbClr val="FF0000"/>
                </a:solidFill>
              </a:rPr>
              <a:t>and</a:t>
            </a:r>
            <a:r>
              <a:rPr lang="en-US" altLang="en-US"/>
              <a:t> the set </a:t>
            </a:r>
            <a:r>
              <a:rPr lang="en-US" altLang="en-US" i="1"/>
              <a:t>N</a:t>
            </a:r>
            <a:r>
              <a:rPr lang="en-US" altLang="en-US" i="1" baseline="-25000"/>
              <a:t>4</a:t>
            </a:r>
            <a:r>
              <a:rPr lang="en-US" altLang="en-US"/>
              <a:t>(</a:t>
            </a:r>
            <a:r>
              <a:rPr lang="en-US" altLang="en-US" i="1"/>
              <a:t>p</a:t>
            </a:r>
            <a:r>
              <a:rPr lang="en-US" altLang="en-US"/>
              <a:t>) ∩ </a:t>
            </a:r>
            <a:r>
              <a:rPr lang="en-US" altLang="en-US" i="1"/>
              <a:t>N</a:t>
            </a:r>
            <a:r>
              <a:rPr lang="en-US" altLang="en-US" i="1" baseline="-25000"/>
              <a:t>4</a:t>
            </a:r>
            <a:r>
              <a:rPr lang="en-US" altLang="en-US"/>
              <a:t>(</a:t>
            </a:r>
            <a:r>
              <a:rPr lang="en-US" altLang="en-US" i="1"/>
              <a:t>q</a:t>
            </a:r>
            <a:r>
              <a:rPr lang="en-US" altLang="en-US"/>
              <a:t>) has no pixel whose values are from V (no intersection)</a:t>
            </a:r>
          </a:p>
          <a:p>
            <a:pPr marL="1314450" lvl="2" indent="-514350"/>
            <a:endParaRPr lang="en-US" altLang="en-US"/>
          </a:p>
          <a:p>
            <a:pPr marL="514350" indent="-514350"/>
            <a:r>
              <a:rPr lang="en-US" altLang="en-US" b="1">
                <a:solidFill>
                  <a:srgbClr val="FF0000"/>
                </a:solidFill>
              </a:rPr>
              <a:t>Important Note:</a:t>
            </a:r>
            <a:r>
              <a:rPr lang="en-US" altLang="en-US">
                <a:solidFill>
                  <a:srgbClr val="FF0000"/>
                </a:solidFill>
              </a:rPr>
              <a:t> the type of adjacency used must be specified</a:t>
            </a:r>
          </a:p>
          <a:p>
            <a:pPr marL="514350" indent="-514350">
              <a:buNone/>
            </a:pPr>
            <a:endParaRPr lang="en-US" altLang="en-US" b="1"/>
          </a:p>
        </p:txBody>
      </p:sp>
    </p:spTree>
    <p:extLst>
      <p:ext uri="{BB962C8B-B14F-4D97-AF65-F5344CB8AC3E}">
        <p14:creationId xmlns:p14="http://schemas.microsoft.com/office/powerpoint/2010/main" val="377476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30BFC81-3049-465C-8240-D08648E97CE0}"/>
              </a:ext>
            </a:extLst>
          </p:cNvPr>
          <p:cNvSpPr>
            <a:spLocks noGrp="1" noChangeArrowheads="1"/>
          </p:cNvSpPr>
          <p:nvPr>
            <p:ph type="title"/>
          </p:nvPr>
        </p:nvSpPr>
        <p:spPr/>
        <p:txBody>
          <a:bodyPr/>
          <a:lstStyle/>
          <a:p>
            <a:r>
              <a:rPr lang="en-US" altLang="en-US"/>
              <a:t>Types of Adjacency</a:t>
            </a:r>
          </a:p>
        </p:txBody>
      </p:sp>
      <p:sp>
        <p:nvSpPr>
          <p:cNvPr id="9219" name="Content Placeholder 2">
            <a:extLst>
              <a:ext uri="{FF2B5EF4-FFF2-40B4-BE49-F238E27FC236}">
                <a16:creationId xmlns:a16="http://schemas.microsoft.com/office/drawing/2014/main" id="{9761047E-9071-42BA-A587-53BBFD2117C6}"/>
              </a:ext>
            </a:extLst>
          </p:cNvPr>
          <p:cNvSpPr>
            <a:spLocks noGrp="1" noChangeArrowheads="1"/>
          </p:cNvSpPr>
          <p:nvPr>
            <p:ph idx="1"/>
          </p:nvPr>
        </p:nvSpPr>
        <p:spPr>
          <a:xfrm>
            <a:off x="1981200" y="1600200"/>
            <a:ext cx="8229600" cy="2667000"/>
          </a:xfrm>
        </p:spPr>
        <p:txBody>
          <a:bodyPr/>
          <a:lstStyle/>
          <a:p>
            <a:pPr marL="514350" indent="-514350"/>
            <a:r>
              <a:rPr lang="en-US" altLang="en-US" sz="3000"/>
              <a:t>Mixed adjacency is a modification of 8-adjacency. It is introduced to eliminate the ambiguities that often arise when 8-adjacency is used.</a:t>
            </a:r>
          </a:p>
          <a:p>
            <a:pPr marL="514350" indent="-514350"/>
            <a:r>
              <a:rPr lang="en-US" altLang="en-US" sz="3000"/>
              <a:t>For example:</a:t>
            </a:r>
          </a:p>
          <a:p>
            <a:pPr marL="514350" indent="-514350">
              <a:buNone/>
            </a:pPr>
            <a:endParaRPr lang="en-US" altLang="en-US" sz="3000"/>
          </a:p>
        </p:txBody>
      </p:sp>
      <p:pic>
        <p:nvPicPr>
          <p:cNvPr id="9220" name="Picture 3">
            <a:extLst>
              <a:ext uri="{FF2B5EF4-FFF2-40B4-BE49-F238E27FC236}">
                <a16:creationId xmlns:a16="http://schemas.microsoft.com/office/drawing/2014/main" id="{D7A17C30-BF3C-46A7-BFEE-AE1B9EF63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4191001"/>
            <a:ext cx="7429500" cy="246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7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0CCAB41-AC9F-44F8-8D47-977B7008BAF3}"/>
              </a:ext>
            </a:extLst>
          </p:cNvPr>
          <p:cNvSpPr>
            <a:spLocks noGrp="1" noChangeArrowheads="1"/>
          </p:cNvSpPr>
          <p:nvPr>
            <p:ph type="title"/>
          </p:nvPr>
        </p:nvSpPr>
        <p:spPr/>
        <p:txBody>
          <a:bodyPr/>
          <a:lstStyle/>
          <a:p>
            <a:r>
              <a:rPr lang="en-US" altLang="en-US"/>
              <a:t>Types of Adjacency</a:t>
            </a:r>
          </a:p>
        </p:txBody>
      </p:sp>
      <p:sp>
        <p:nvSpPr>
          <p:cNvPr id="10243" name="Content Placeholder 2">
            <a:extLst>
              <a:ext uri="{FF2B5EF4-FFF2-40B4-BE49-F238E27FC236}">
                <a16:creationId xmlns:a16="http://schemas.microsoft.com/office/drawing/2014/main" id="{0EA2F114-A4F8-4CF2-ABD2-E26AFF18D8C0}"/>
              </a:ext>
            </a:extLst>
          </p:cNvPr>
          <p:cNvSpPr>
            <a:spLocks noGrp="1"/>
          </p:cNvSpPr>
          <p:nvPr>
            <p:ph idx="1"/>
          </p:nvPr>
        </p:nvSpPr>
        <p:spPr>
          <a:xfrm>
            <a:off x="2133600" y="1143000"/>
            <a:ext cx="8077200" cy="5638800"/>
          </a:xfrm>
        </p:spPr>
        <p:txBody>
          <a:bodyPr/>
          <a:lstStyle/>
          <a:p>
            <a:pPr marL="514350" indent="-514350">
              <a:defRPr/>
            </a:pPr>
            <a:r>
              <a:rPr lang="en-US" altLang="en-US" sz="2400" dirty="0"/>
              <a:t>In this example, we can note that to connect between two pixels (finding a path between two pixels):</a:t>
            </a:r>
          </a:p>
          <a:p>
            <a:pPr marL="914400" lvl="1" indent="-514350">
              <a:defRPr/>
            </a:pPr>
            <a:r>
              <a:rPr lang="en-US" altLang="en-US" dirty="0"/>
              <a:t>In 8-adjacency way, you can find multiple paths between two pixels</a:t>
            </a:r>
          </a:p>
          <a:p>
            <a:pPr marL="914400" lvl="1" indent="-514350">
              <a:defRPr/>
            </a:pPr>
            <a:r>
              <a:rPr lang="en-US" altLang="en-US" dirty="0"/>
              <a:t>While, in m-adjacency, you can find only one path between two pixels</a:t>
            </a:r>
          </a:p>
          <a:p>
            <a:pPr marL="400050" lvl="1" indent="0">
              <a:buNone/>
              <a:defRPr/>
            </a:pPr>
            <a:endParaRPr lang="en-US" altLang="en-US" dirty="0"/>
          </a:p>
          <a:p>
            <a:pPr marL="514350" indent="-514350">
              <a:defRPr/>
            </a:pPr>
            <a:r>
              <a:rPr lang="en-US" altLang="en-US" sz="2400" dirty="0"/>
              <a:t>So, m-adjacency has eliminated the multiple path connection that has been generated by the 8-adjacency.</a:t>
            </a:r>
          </a:p>
          <a:p>
            <a:pPr marL="514350" indent="-514350">
              <a:defRPr/>
            </a:pPr>
            <a:r>
              <a:rPr lang="en-US" altLang="en-US" sz="2400" dirty="0"/>
              <a:t>Two subsets </a:t>
            </a:r>
            <a:r>
              <a:rPr lang="en-US" altLang="en-US" sz="2400" i="1" dirty="0"/>
              <a:t>S1</a:t>
            </a:r>
            <a:r>
              <a:rPr lang="en-US" altLang="en-US" sz="2400" dirty="0"/>
              <a:t> and </a:t>
            </a:r>
            <a:r>
              <a:rPr lang="en-US" altLang="en-US" sz="2400" i="1" dirty="0"/>
              <a:t>S2</a:t>
            </a:r>
            <a:r>
              <a:rPr lang="en-US" altLang="en-US" sz="2400" dirty="0"/>
              <a:t> are adjacent, if some pixel in </a:t>
            </a:r>
            <a:r>
              <a:rPr lang="en-US" altLang="en-US" sz="2400" i="1" dirty="0"/>
              <a:t>S1</a:t>
            </a:r>
            <a:r>
              <a:rPr lang="en-US" altLang="en-US" sz="2400" dirty="0"/>
              <a:t> is adjacent to some pixel in </a:t>
            </a:r>
            <a:r>
              <a:rPr lang="en-US" altLang="en-US" sz="2400" i="1" dirty="0"/>
              <a:t>S2</a:t>
            </a:r>
            <a:r>
              <a:rPr lang="en-US" altLang="en-US" sz="2400" dirty="0"/>
              <a:t>. Adjacent means, either 4-, 8- or m-adjacency.</a:t>
            </a:r>
          </a:p>
          <a:p>
            <a:pPr marL="514350" indent="-514350">
              <a:buNone/>
              <a:defRPr/>
            </a:pPr>
            <a:endParaRPr lang="en-US" altLang="en-US" sz="2500" dirty="0"/>
          </a:p>
        </p:txBody>
      </p:sp>
    </p:spTree>
    <p:extLst>
      <p:ext uri="{BB962C8B-B14F-4D97-AF65-F5344CB8AC3E}">
        <p14:creationId xmlns:p14="http://schemas.microsoft.com/office/powerpoint/2010/main" val="1228960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1160</Words>
  <Application>Microsoft Office PowerPoint</Application>
  <PresentationFormat>Widescreen</PresentationFormat>
  <Paragraphs>244</Paragraphs>
  <Slides>31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Times New Roman</vt:lpstr>
      <vt:lpstr>Verdana</vt:lpstr>
      <vt:lpstr>Wingdings</vt:lpstr>
      <vt:lpstr>Office Theme</vt:lpstr>
      <vt:lpstr>Digital Image Processing</vt:lpstr>
      <vt:lpstr>PowerPoint Presentation</vt:lpstr>
      <vt:lpstr>Neighbors of a Pixel</vt:lpstr>
      <vt:lpstr>Neighbors of a Pixel</vt:lpstr>
      <vt:lpstr>Adjacency and Connectivity</vt:lpstr>
      <vt:lpstr>Types of Adjacency</vt:lpstr>
      <vt:lpstr>Types of Adjacency</vt:lpstr>
      <vt:lpstr>Types of Adjacency</vt:lpstr>
      <vt:lpstr>Types of Adjacency</vt:lpstr>
      <vt:lpstr>A Digital Path</vt:lpstr>
      <vt:lpstr>A Digital Path</vt:lpstr>
      <vt:lpstr>Connectivity</vt:lpstr>
      <vt:lpstr>Region and Boundary</vt:lpstr>
      <vt:lpstr>Region and Boundary</vt:lpstr>
      <vt:lpstr>Distance Measures</vt:lpstr>
      <vt:lpstr>Distance Measures</vt:lpstr>
      <vt:lpstr>Distance Measures</vt:lpstr>
      <vt:lpstr>Distance Measures</vt:lpstr>
      <vt:lpstr>Distance Measures</vt:lpstr>
      <vt:lpstr>Distance Measures</vt:lpstr>
      <vt:lpstr>Distance measures</vt:lpstr>
      <vt:lpstr>PowerPoint Presentation</vt:lpstr>
      <vt:lpstr>Example: </vt:lpstr>
      <vt:lpstr>PowerPoint Presentation</vt:lpstr>
      <vt:lpstr>Distance Measures</vt:lpstr>
      <vt:lpstr>Distance Measures</vt:lpstr>
      <vt:lpstr>Distance Measures</vt:lpstr>
      <vt:lpstr>Distance Measures</vt:lpstr>
      <vt:lpstr>Distance Measures</vt:lpstr>
      <vt:lpstr>Distance Measures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cvr</dc:creator>
  <cp:lastModifiedBy>cvr</cp:lastModifiedBy>
  <cp:revision>1</cp:revision>
  <dcterms:created xsi:type="dcterms:W3CDTF">2018-07-02T05:57:46Z</dcterms:created>
  <dcterms:modified xsi:type="dcterms:W3CDTF">2018-07-02T05:58:01Z</dcterms:modified>
</cp:coreProperties>
</file>