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272" r:id="rId3"/>
    <p:sldId id="318" r:id="rId4"/>
    <p:sldId id="333" r:id="rId5"/>
    <p:sldId id="281" r:id="rId6"/>
    <p:sldId id="334" r:id="rId7"/>
    <p:sldId id="335" r:id="rId8"/>
    <p:sldId id="321" r:id="rId9"/>
    <p:sldId id="323" r:id="rId10"/>
    <p:sldId id="326" r:id="rId11"/>
    <p:sldId id="348" r:id="rId12"/>
    <p:sldId id="339" r:id="rId13"/>
    <p:sldId id="352" r:id="rId14"/>
    <p:sldId id="351" r:id="rId15"/>
    <p:sldId id="353" r:id="rId16"/>
    <p:sldId id="354" r:id="rId17"/>
    <p:sldId id="355" r:id="rId18"/>
    <p:sldId id="356" r:id="rId19"/>
    <p:sldId id="357" r:id="rId20"/>
    <p:sldId id="359" r:id="rId21"/>
    <p:sldId id="358" r:id="rId22"/>
    <p:sldId id="360" r:id="rId23"/>
    <p:sldId id="340" r:id="rId24"/>
    <p:sldId id="361" r:id="rId25"/>
    <p:sldId id="362" r:id="rId26"/>
    <p:sldId id="388" r:id="rId27"/>
    <p:sldId id="389" r:id="rId28"/>
    <p:sldId id="30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05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23B1-05BF-4230-98C9-43DD6AF52FD8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8289E-DFEF-4275-8C54-81C6B8D2D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1F889-3668-46A7-91BB-3AF3BE30717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D28C0-630E-4BEC-9DA9-E05E90D1B6E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www.cc.gatech.edu/~rehg/Papers/SkinDetect-IJCV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upload.wikimedia.org/wikipedia/commons/0/0d/HSV_color_solid_cylinder_alpha_lowgamma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://upload.wikimedia.org/wikipedia/commons/0/00/HSV_color_solid_cone_chroma_gray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8229600" cy="4876800"/>
          </a:xfrm>
          <a:prstGeom prst="rect">
            <a:avLst/>
          </a:prstGeom>
          <a:noFill/>
          <a:ln w="57150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4000" b="1" dirty="0">
              <a:solidFill>
                <a:srgbClr val="FF9900"/>
              </a:solidFill>
            </a:endParaRPr>
          </a:p>
          <a:p>
            <a:pPr algn="ctr"/>
            <a:endParaRPr lang="en-US" sz="4000" b="1" dirty="0">
              <a:solidFill>
                <a:srgbClr val="FF9900"/>
              </a:solidFill>
            </a:endParaRPr>
          </a:p>
          <a:p>
            <a:pPr algn="ctr"/>
            <a:endParaRPr lang="en-US" sz="4000" b="1">
              <a:solidFill>
                <a:srgbClr val="FF9900"/>
              </a:solidFill>
            </a:endParaRPr>
          </a:p>
          <a:p>
            <a:pPr algn="ctr"/>
            <a:r>
              <a:rPr lang="en-US" sz="4000" b="1">
                <a:solidFill>
                  <a:srgbClr val="FF9900"/>
                </a:solidFill>
              </a:rPr>
              <a:t>COLOR </a:t>
            </a:r>
            <a:r>
              <a:rPr lang="en-US" sz="4000" b="1" dirty="0">
                <a:solidFill>
                  <a:srgbClr val="FF9900"/>
                </a:solidFill>
              </a:rPr>
              <a:t>IMAGES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9900"/>
                </a:solidFill>
              </a:rPr>
              <a:t>Skin detection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/>
              <a:t>M. Jones and J. </a:t>
            </a:r>
            <a:r>
              <a:rPr lang="en-US" sz="2000" dirty="0" err="1"/>
              <a:t>Rehg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Statistical Color Models with Application to Skin Detection</a:t>
            </a:r>
            <a:r>
              <a:rPr lang="en-US" sz="2000" dirty="0"/>
              <a:t>, International Journal of Computer Vision, 2002 </a:t>
            </a:r>
          </a:p>
          <a:p>
            <a:pPr algn="just">
              <a:spcAft>
                <a:spcPts val="1200"/>
              </a:spcAft>
            </a:pPr>
            <a:endParaRPr lang="en-IN" sz="20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16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981199"/>
            <a:ext cx="4648200" cy="444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Primary and Secondary Colors</a:t>
            </a:r>
          </a:p>
          <a:p>
            <a:r>
              <a:rPr lang="en-US" altLang="zh-CN" sz="2400" b="1" dirty="0">
                <a:solidFill>
                  <a:srgbClr val="0000FF"/>
                </a:solidFill>
              </a:rPr>
              <a:t>Additive colors (projector, monitor)</a:t>
            </a:r>
          </a:p>
          <a:p>
            <a:r>
              <a:rPr lang="en-US" altLang="zh-CN" sz="2400" b="1" dirty="0">
                <a:solidFill>
                  <a:srgbClr val="0000FF"/>
                </a:solidFill>
              </a:rPr>
              <a:t>Subtractive colors (printing, printing)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9900"/>
                </a:solidFill>
              </a:rPr>
              <a:t>Color Images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913437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Alternative </a:t>
            </a:r>
            <a:r>
              <a:rPr lang="en-GB" sz="4000" b="1" dirty="0" err="1">
                <a:solidFill>
                  <a:srgbClr val="FF9900"/>
                </a:solidFill>
              </a:rPr>
              <a:t>Color</a:t>
            </a:r>
            <a:r>
              <a:rPr lang="en-GB" sz="4000" b="1" dirty="0">
                <a:solidFill>
                  <a:srgbClr val="FF9900"/>
                </a:solidFill>
              </a:rPr>
              <a:t> Spaces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RGB (CIE), </a:t>
            </a:r>
            <a:r>
              <a:rPr lang="en-GB" sz="2400" b="1" dirty="0" err="1">
                <a:solidFill>
                  <a:srgbClr val="0000FF"/>
                </a:solidFill>
              </a:rPr>
              <a:t>RnGnBn</a:t>
            </a:r>
            <a:r>
              <a:rPr lang="en-GB" sz="2400" b="1" dirty="0">
                <a:solidFill>
                  <a:srgbClr val="0000FF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(TV - National Television Standard Committee)</a:t>
            </a:r>
            <a:endParaRPr lang="en-GB" sz="24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dirty="0"/>
              <a:t>XYZ (CIE)</a:t>
            </a:r>
          </a:p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UVW (UCS de la CIE), U*V*W* (UCS modified by the CIE)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YUV, YIQ, </a:t>
            </a:r>
            <a:r>
              <a:rPr lang="en-GB" sz="2400" dirty="0" err="1"/>
              <a:t>YCbCr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b="1" dirty="0" err="1">
                <a:solidFill>
                  <a:srgbClr val="0000FF"/>
                </a:solidFill>
              </a:rPr>
              <a:t>YDbDr</a:t>
            </a:r>
            <a:endParaRPr lang="en-GB" sz="24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dirty="0"/>
              <a:t>DSH, HSV, HLS, IHS</a:t>
            </a:r>
          </a:p>
          <a:p>
            <a:pPr>
              <a:lnSpc>
                <a:spcPct val="80000"/>
              </a:lnSpc>
            </a:pPr>
            <a:r>
              <a:rPr lang="en-GB" sz="2400" b="1" dirty="0" err="1">
                <a:solidFill>
                  <a:srgbClr val="0000FF"/>
                </a:solidFill>
              </a:rPr>
              <a:t>Munsel</a:t>
            </a:r>
            <a:r>
              <a:rPr lang="en-GB" sz="2400" b="1" dirty="0">
                <a:solidFill>
                  <a:srgbClr val="0000FF"/>
                </a:solidFill>
              </a:rPr>
              <a:t> </a:t>
            </a:r>
            <a:r>
              <a:rPr lang="en-GB" sz="2400" b="1" dirty="0" err="1">
                <a:solidFill>
                  <a:srgbClr val="0000FF"/>
                </a:solidFill>
              </a:rPr>
              <a:t>color</a:t>
            </a:r>
            <a:r>
              <a:rPr lang="en-GB" sz="2400" b="1" dirty="0">
                <a:solidFill>
                  <a:srgbClr val="0000FF"/>
                </a:solidFill>
              </a:rPr>
              <a:t> space (cylindrical representation)</a:t>
            </a:r>
          </a:p>
          <a:p>
            <a:pPr>
              <a:lnSpc>
                <a:spcPct val="80000"/>
              </a:lnSpc>
            </a:pPr>
            <a:r>
              <a:rPr lang="en-GB" sz="2400" dirty="0" err="1"/>
              <a:t>CIELuv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b="1" dirty="0" err="1">
                <a:solidFill>
                  <a:srgbClr val="0000FF"/>
                </a:solidFill>
              </a:rPr>
              <a:t>CIELab</a:t>
            </a:r>
            <a:endParaRPr lang="en-GB" sz="24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dirty="0"/>
              <a:t>SMPTE-C RGB</a:t>
            </a:r>
          </a:p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YES (Xerox)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Kodak Photo CD, YCC, </a:t>
            </a:r>
            <a:r>
              <a:rPr lang="en-GB" sz="2400" dirty="0" err="1"/>
              <a:t>YPbPr</a:t>
            </a:r>
            <a:r>
              <a:rPr lang="en-GB" sz="2400" dirty="0"/>
              <a:t>, ...</a:t>
            </a: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altLang="zh-CN" sz="2400" dirty="0"/>
              <a:t>Commission </a:t>
            </a:r>
            <a:r>
              <a:rPr lang="en-US" altLang="zh-CN" sz="2400" dirty="0" err="1"/>
              <a:t>Internationale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d’Eclairage</a:t>
            </a:r>
            <a:r>
              <a:rPr lang="en-US" altLang="zh-CN" sz="2400" dirty="0"/>
              <a:t> (CIE)</a:t>
            </a:r>
          </a:p>
          <a:p>
            <a:r>
              <a:rPr lang="en-US" altLang="zh-CN" sz="2400" dirty="0"/>
              <a:t>Color matching experiments</a:t>
            </a:r>
            <a:endParaRPr lang="zh-CN" altLang="en-US" sz="2400" dirty="0"/>
          </a:p>
          <a:p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CIE color matching</a:t>
            </a:r>
            <a:endParaRPr lang="en-US" sz="4000" b="1" dirty="0">
              <a:solidFill>
                <a:srgbClr val="FFC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997200"/>
            <a:ext cx="48545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011863" y="3284538"/>
            <a:ext cx="223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Calibri" pitchFamily="34" charset="0"/>
              </a:rPr>
              <a:t>pure colors to the R=700.0nm, </a:t>
            </a:r>
          </a:p>
          <a:p>
            <a:pPr eaLnBrk="1" hangingPunct="1"/>
            <a:r>
              <a:rPr lang="en-US" altLang="zh-CN">
                <a:latin typeface="Calibri" pitchFamily="34" charset="0"/>
              </a:rPr>
              <a:t>G=546.1nm, and B=435.8nm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XYZ Color</a:t>
            </a:r>
            <a:endParaRPr lang="en-US" sz="4000" b="1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00213"/>
            <a:ext cx="7775575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4438" y="3344863"/>
            <a:ext cx="4094162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09625" y="374332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Y=1 for pure R (1,0,0)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XYZ Color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0730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Y=1 for (1,1,1)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17" y="1700213"/>
            <a:ext cx="7775575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Multiply 14"/>
          <p:cNvSpPr/>
          <p:nvPr/>
        </p:nvSpPr>
        <p:spPr>
          <a:xfrm>
            <a:off x="2209800" y="2038350"/>
            <a:ext cx="923925" cy="9715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Alternative </a:t>
            </a:r>
            <a:r>
              <a:rPr lang="en-GB" sz="4000" b="1" dirty="0" err="1">
                <a:solidFill>
                  <a:srgbClr val="FF9900"/>
                </a:solidFill>
              </a:rPr>
              <a:t>Color</a:t>
            </a:r>
            <a:r>
              <a:rPr lang="en-GB" sz="4000" b="1" dirty="0">
                <a:solidFill>
                  <a:srgbClr val="FF9900"/>
                </a:solidFill>
              </a:rPr>
              <a:t> Spaces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Chromaticity coordinates</a:t>
            </a:r>
          </a:p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algn="just">
              <a:spcAft>
                <a:spcPts val="1200"/>
              </a:spcAft>
            </a:pPr>
            <a:r>
              <a:rPr lang="en-US" altLang="zh-CN" sz="2400" b="1" dirty="0" err="1">
                <a:solidFill>
                  <a:srgbClr val="0000FF"/>
                </a:solidFill>
              </a:rPr>
              <a:t>Yxy</a:t>
            </a:r>
            <a:r>
              <a:rPr lang="en-US" altLang="zh-CN" sz="2400" b="1" dirty="0">
                <a:solidFill>
                  <a:srgbClr val="0000FF"/>
                </a:solidFill>
              </a:rPr>
              <a:t> (luminance plus the two most distinctive chrominance components)</a:t>
            </a:r>
          </a:p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4" y="1900238"/>
            <a:ext cx="7256988" cy="100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Chromaticity Diagram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1557338"/>
            <a:ext cx="4371975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L*a*b*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81534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</a:rPr>
              <a:t>Human visual system is </a:t>
            </a:r>
            <a:r>
              <a:rPr lang="en-US" altLang="zh-CN" sz="2000" dirty="0">
                <a:solidFill>
                  <a:srgbClr val="44405C"/>
                </a:solidFill>
              </a:rPr>
              <a:t>roughly logarithmic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</a:rPr>
              <a:t>Differences in luminance or chrominance are more perceptually uniform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</a:rPr>
              <a:t>Non-linear mapping from XYZ to L*a*b* space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048000"/>
            <a:ext cx="1852612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3048000"/>
            <a:ext cx="1851025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3048000"/>
            <a:ext cx="1851025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048000"/>
            <a:ext cx="1852612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L*a*b*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endParaRPr lang="en-US" altLang="zh-CN" sz="2400" dirty="0"/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700213"/>
            <a:ext cx="245268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24075" y="2708275"/>
            <a:ext cx="3960813" cy="1031875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3" y="3644900"/>
            <a:ext cx="38115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4581525"/>
            <a:ext cx="374332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9900"/>
                </a:solidFill>
              </a:rPr>
              <a:t>Color Images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334000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200" dirty="0"/>
              <a:t>Color images are comprised of three color channels –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green</a:t>
            </a:r>
            <a:r>
              <a:rPr lang="en-US" sz="3200" dirty="0"/>
              <a:t>, and, </a:t>
            </a:r>
            <a:r>
              <a:rPr lang="en-US" sz="3200" b="1" dirty="0">
                <a:solidFill>
                  <a:srgbClr val="0000FF"/>
                </a:solidFill>
              </a:rPr>
              <a:t>blue</a:t>
            </a:r>
            <a:r>
              <a:rPr lang="en-US" sz="3200" dirty="0"/>
              <a:t> – which combine to create most of the colors we can see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00" y="3200400"/>
            <a:ext cx="1892300" cy="12604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 descr="C:\snavely\work\teaching\09Sp-CS1114\lectures\lec2\test\bl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8525" y="4648200"/>
            <a:ext cx="1887538" cy="1257300"/>
          </a:xfrm>
          <a:prstGeom prst="rect">
            <a:avLst/>
          </a:prstGeom>
          <a:noFill/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5" descr="C:\snavely\work\teaching\09Sp-CS1114\lectures\lec2\test\g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4600" y="4648200"/>
            <a:ext cx="1885950" cy="1257300"/>
          </a:xfrm>
          <a:prstGeom prst="rect">
            <a:avLst/>
          </a:prstGeom>
          <a:noFill/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6" descr="C:\snavely\work\teaching\09Sp-CS1114\lectures\lec2\test\r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0675" y="4648200"/>
            <a:ext cx="1885950" cy="1257300"/>
          </a:xfrm>
          <a:prstGeom prst="rect">
            <a:avLst/>
          </a:prstGeom>
          <a:noFill/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altLang="zh-CN" dirty="0"/>
              <a:t>YUV for video transmission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Luma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Two lower frequency </a:t>
            </a:r>
            <a:r>
              <a:rPr lang="en-US" altLang="zh-CN" dirty="0" err="1">
                <a:solidFill>
                  <a:srgbClr val="FF0000"/>
                </a:solidFill>
              </a:rPr>
              <a:t>chroma</a:t>
            </a:r>
            <a:r>
              <a:rPr lang="en-US" altLang="zh-CN" dirty="0"/>
              <a:t> channels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YUV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032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4191000"/>
            <a:ext cx="2792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4838700"/>
            <a:ext cx="31527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altLang="zh-CN" dirty="0"/>
              <a:t>Closely related to YUV</a:t>
            </a:r>
          </a:p>
          <a:p>
            <a:r>
              <a:rPr lang="en-US" altLang="zh-CN" dirty="0"/>
              <a:t>Different scale factor to fit within the 8-bit range for digital signals 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Useful for careful image de-blocking, et al.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Crib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1"/>
            <a:ext cx="7772400" cy="110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More suitable for color picking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ue: direction around a color wheel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aturation: scaled distance from the diagonal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V</a:t>
            </a:r>
            <a:r>
              <a:rPr lang="en-US" altLang="zh-CN" sz="2800" dirty="0"/>
              <a:t>alue: mean or maximum color value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HSV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pic>
        <p:nvPicPr>
          <p:cNvPr id="5" name="Picture 4" descr="File:HSV color solid cylinder alpha lowgamma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61606"/>
            <a:ext cx="3581400" cy="268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File:HSV color solid cone chroma gray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0256" y="3657600"/>
            <a:ext cx="35555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9900"/>
                </a:solidFill>
              </a:rPr>
              <a:t>Color Transformation – 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 algn="just">
              <a:spcAft>
                <a:spcPts val="1200"/>
              </a:spcAft>
              <a:buNone/>
            </a:pPr>
            <a:endParaRPr lang="en-IN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s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44259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ycrc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14800"/>
            <a:ext cx="5050055" cy="19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altLang="zh-CN" sz="2800" dirty="0"/>
              <a:t>Suitable for algorithms that only affect the value/luminance and not saturation or hue</a:t>
            </a:r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en-US" altLang="zh-CN" sz="2800" dirty="0"/>
              <a:t>After processing, scale </a:t>
            </a:r>
            <a:r>
              <a:rPr lang="en-US" altLang="zh-CN" sz="2800" dirty="0" err="1"/>
              <a:t>rgb</a:t>
            </a:r>
            <a:r>
              <a:rPr lang="en-US" altLang="zh-CN" sz="2800" dirty="0"/>
              <a:t> back by the color ratio  </a:t>
            </a:r>
            <a:r>
              <a:rPr lang="en-US" altLang="zh-CN" sz="2800" dirty="0" err="1"/>
              <a:t>Ynew</a:t>
            </a:r>
            <a:r>
              <a:rPr lang="en-US" altLang="zh-CN" sz="2800" dirty="0"/>
              <a:t>/</a:t>
            </a:r>
            <a:r>
              <a:rPr lang="en-US" altLang="zh-CN" sz="2800" dirty="0" err="1"/>
              <a:t>Yold</a:t>
            </a:r>
            <a:endParaRPr lang="en-US" altLang="zh-CN" sz="2800" dirty="0"/>
          </a:p>
          <a:p>
            <a:r>
              <a:rPr lang="en-US" altLang="zh-CN" sz="2800" dirty="0"/>
              <a:t>After processing, scale </a:t>
            </a:r>
            <a:r>
              <a:rPr lang="en-US" altLang="zh-CN" sz="2800" dirty="0" err="1"/>
              <a:t>rgb</a:t>
            </a:r>
            <a:r>
              <a:rPr lang="en-US" altLang="zh-CN" sz="2800" dirty="0"/>
              <a:t> back by the color ratio  </a:t>
            </a:r>
            <a:r>
              <a:rPr lang="en-US" altLang="zh-CN" sz="2800" dirty="0" err="1"/>
              <a:t>Ynew</a:t>
            </a:r>
            <a:r>
              <a:rPr lang="en-US" altLang="zh-CN" sz="2800" dirty="0"/>
              <a:t>/</a:t>
            </a:r>
            <a:r>
              <a:rPr lang="en-US" altLang="zh-CN" sz="2800" dirty="0" err="1"/>
              <a:t>Yold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7030A0"/>
                </a:solidFill>
              </a:rPr>
              <a:t>Color FAQ, http://www.poynton.com/ColorFAQ.html</a:t>
            </a:r>
          </a:p>
          <a:p>
            <a:endParaRPr lang="en-US" altLang="zh-CN" sz="28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9900"/>
                </a:solidFill>
              </a:rPr>
              <a:t>HSV Color Space</a:t>
            </a:r>
            <a:endParaRPr lang="en-US" sz="4000" b="1" dirty="0">
              <a:solidFill>
                <a:srgbClr val="FF99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55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8913"/>
            <a:ext cx="727710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3500438"/>
            <a:ext cx="5329238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Image Properties (Texture)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Texture </a:t>
            </a:r>
            <a:r>
              <a:rPr lang="en-US"/>
              <a:t>– small surface structure, either natural or artificial, regular or irregular</a:t>
            </a:r>
          </a:p>
          <a:p>
            <a:r>
              <a:rPr lang="en-US"/>
              <a:t>Texture Examples: wood barks, knitting patterns</a:t>
            </a:r>
          </a:p>
          <a:p>
            <a:r>
              <a:rPr lang="en-US"/>
              <a:t>Statistical texture analysis describes texture as a whole based on specific attributes: regularity, coarseness, orientation, contrast, …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CS 414 - Spring 2009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Texture Examples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CS 414 - Spring 2009</a:t>
            </a:r>
          </a:p>
        </p:txBody>
      </p:sp>
      <p:pic>
        <p:nvPicPr>
          <p:cNvPr id="235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981200"/>
            <a:ext cx="3905250" cy="3876675"/>
          </a:xfrm>
          <a:noFill/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6763" y="2057400"/>
            <a:ext cx="397351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4200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9900"/>
                </a:solidFill>
              </a:rPr>
              <a:t>Color Images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334000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11" name="Picture 3" descr="color2"/>
          <p:cNvPicPr>
            <a:picLocks noChangeAspect="1" noChangeArrowheads="1"/>
          </p:cNvPicPr>
          <p:nvPr/>
        </p:nvPicPr>
        <p:blipFill>
          <a:blip r:embed="rId4" cstate="print">
            <a:lum bright="-12000"/>
          </a:blip>
          <a:srcRect/>
          <a:stretch>
            <a:fillRect/>
          </a:stretch>
        </p:blipFill>
        <p:spPr bwMode="auto">
          <a:xfrm>
            <a:off x="1828800" y="1981200"/>
            <a:ext cx="57150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562600" y="2209800"/>
          <a:ext cx="1752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5" imgW="1193800" imgH="698500" progId="">
                  <p:embed/>
                </p:oleObj>
              </mc:Choice>
              <mc:Fallback>
                <p:oleObj name="Equation" r:id="rId5" imgW="1193800" imgH="698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09800"/>
                        <a:ext cx="17526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9900"/>
                </a:solidFill>
              </a:rPr>
              <a:t>Color Images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334000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39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850" y="6092825"/>
            <a:ext cx="835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This time a single pixel is made up of 3 bytes or 24 bits.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Alternative </a:t>
            </a:r>
            <a:r>
              <a:rPr lang="en-GB" sz="4000" b="1" dirty="0" err="1">
                <a:solidFill>
                  <a:srgbClr val="FF9900"/>
                </a:solidFill>
              </a:rPr>
              <a:t>Color</a:t>
            </a:r>
            <a:r>
              <a:rPr lang="en-GB" sz="4000" b="1" dirty="0">
                <a:solidFill>
                  <a:srgbClr val="FF9900"/>
                </a:solidFill>
              </a:rPr>
              <a:t> Spaces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GB" b="1" dirty="0">
                <a:solidFill>
                  <a:srgbClr val="0000FF"/>
                </a:solidFill>
              </a:rPr>
              <a:t>Various other </a:t>
            </a:r>
            <a:r>
              <a:rPr lang="en-GB" b="1" dirty="0" err="1">
                <a:solidFill>
                  <a:srgbClr val="0000FF"/>
                </a:solidFill>
              </a:rPr>
              <a:t>color</a:t>
            </a:r>
            <a:r>
              <a:rPr lang="en-GB" b="1" dirty="0">
                <a:solidFill>
                  <a:srgbClr val="0000FF"/>
                </a:solidFill>
              </a:rPr>
              <a:t> representations can be computed from RGB.</a:t>
            </a:r>
          </a:p>
          <a:p>
            <a:r>
              <a:rPr lang="en-GB" dirty="0"/>
              <a:t>This can be done for: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</a:rPr>
              <a:t>Decorrelating</a:t>
            </a:r>
            <a:r>
              <a:rPr lang="en-GB" b="1" dirty="0">
                <a:solidFill>
                  <a:srgbClr val="0000FF"/>
                </a:solidFill>
              </a:rPr>
              <a:t> the </a:t>
            </a:r>
            <a:r>
              <a:rPr lang="en-GB" b="1" dirty="0" err="1">
                <a:solidFill>
                  <a:srgbClr val="0000FF"/>
                </a:solidFill>
              </a:rPr>
              <a:t>color</a:t>
            </a:r>
            <a:r>
              <a:rPr lang="en-GB" b="1" dirty="0">
                <a:solidFill>
                  <a:srgbClr val="0000FF"/>
                </a:solidFill>
              </a:rPr>
              <a:t> channels: </a:t>
            </a:r>
          </a:p>
          <a:p>
            <a:pPr lvl="2"/>
            <a:r>
              <a:rPr lang="en-GB" dirty="0"/>
              <a:t>principal components.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Bringing </a:t>
            </a:r>
            <a:r>
              <a:rPr lang="en-GB" b="1" dirty="0" err="1">
                <a:solidFill>
                  <a:srgbClr val="0000FF"/>
                </a:solidFill>
              </a:rPr>
              <a:t>color</a:t>
            </a:r>
            <a:r>
              <a:rPr lang="en-GB" b="1" dirty="0">
                <a:solidFill>
                  <a:srgbClr val="0000FF"/>
                </a:solidFill>
              </a:rPr>
              <a:t> information to the fore:</a:t>
            </a:r>
          </a:p>
          <a:p>
            <a:pPr lvl="2"/>
            <a:r>
              <a:rPr lang="en-GB" dirty="0"/>
              <a:t>Hue, saturation and brightness.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Perceptual uniformity:</a:t>
            </a:r>
          </a:p>
          <a:p>
            <a:pPr lvl="2"/>
            <a:r>
              <a:rPr lang="en-GB" dirty="0" err="1"/>
              <a:t>CIELuv</a:t>
            </a:r>
            <a:r>
              <a:rPr lang="en-GB" dirty="0"/>
              <a:t>, </a:t>
            </a:r>
            <a:r>
              <a:rPr lang="en-GB" dirty="0" err="1"/>
              <a:t>CIELab</a:t>
            </a:r>
            <a:r>
              <a:rPr lang="en-GB" dirty="0"/>
              <a:t>, …</a:t>
            </a:r>
          </a:p>
          <a:p>
            <a:pPr algn="just">
              <a:spcAft>
                <a:spcPts val="1200"/>
              </a:spcAft>
            </a:pPr>
            <a:endParaRPr lang="en-IN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8 bit Colour Images and Look up Tables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 algn="just">
              <a:spcAft>
                <a:spcPts val="1200"/>
              </a:spcAft>
              <a:buNone/>
            </a:pPr>
            <a:endParaRPr lang="en-IN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1915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0490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9065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Line Callout 1 7"/>
          <p:cNvSpPr/>
          <p:nvPr/>
        </p:nvSpPr>
        <p:spPr>
          <a:xfrm>
            <a:off x="3033713" y="1328737"/>
            <a:ext cx="2428875" cy="500063"/>
          </a:xfrm>
          <a:prstGeom prst="borderCallout1">
            <a:avLst>
              <a:gd name="adj1" fmla="val 18750"/>
              <a:gd name="adj2" fmla="val -8333"/>
              <a:gd name="adj3" fmla="val 87261"/>
              <a:gd name="adj4" fmla="val -5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Draw three blue dots</a:t>
            </a:r>
          </a:p>
        </p:txBody>
      </p:sp>
      <p:graphicFrame>
        <p:nvGraphicFramePr>
          <p:cNvPr id="9" name="Group 260"/>
          <p:cNvGraphicFramePr>
            <a:graphicFrameLocks/>
          </p:cNvGraphicFramePr>
          <p:nvPr/>
        </p:nvGraphicFramePr>
        <p:xfrm>
          <a:off x="504825" y="1981200"/>
          <a:ext cx="8105775" cy="2926080"/>
        </p:xfrm>
        <a:graphic>
          <a:graphicData uri="http://schemas.openxmlformats.org/drawingml/2006/table">
            <a:tbl>
              <a:tblPr/>
              <a:tblGrid>
                <a:gridCol w="192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5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RGB(0,0,255)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		(1 byte)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	(1 byte)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	(1 byte)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RGB(0,0,255)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RGB(0,0,255)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RGB(0,0,255)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34200" y="4953000"/>
            <a:ext cx="171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No of bytes =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8 bit Colour Images and Look up Tables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 algn="just">
              <a:spcAft>
                <a:spcPts val="1200"/>
              </a:spcAft>
              <a:buNone/>
            </a:pPr>
            <a:endParaRPr lang="en-IN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1915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0490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90650" y="1614487"/>
            <a:ext cx="214313" cy="214313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Line Callout 1 7"/>
          <p:cNvSpPr/>
          <p:nvPr/>
        </p:nvSpPr>
        <p:spPr>
          <a:xfrm>
            <a:off x="3033713" y="1328737"/>
            <a:ext cx="2428875" cy="500063"/>
          </a:xfrm>
          <a:prstGeom prst="borderCallout1">
            <a:avLst>
              <a:gd name="adj1" fmla="val 18750"/>
              <a:gd name="adj2" fmla="val -8333"/>
              <a:gd name="adj3" fmla="val 87261"/>
              <a:gd name="adj4" fmla="val -5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Draw three blue dots</a:t>
            </a:r>
          </a:p>
        </p:txBody>
      </p:sp>
      <p:graphicFrame>
        <p:nvGraphicFramePr>
          <p:cNvPr id="11" name="Group 65"/>
          <p:cNvGraphicFramePr>
            <a:graphicFrameLocks/>
          </p:cNvGraphicFramePr>
          <p:nvPr/>
        </p:nvGraphicFramePr>
        <p:xfrm>
          <a:off x="838200" y="2057400"/>
          <a:ext cx="7543800" cy="1955801"/>
        </p:xfrm>
        <a:graphic>
          <a:graphicData uri="http://schemas.openxmlformats.org/drawingml/2006/table">
            <a:tbl>
              <a:tblPr/>
              <a:tblGrid>
                <a:gridCol w="181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Lookup table entry (size depends on size of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ookup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Table)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			(1 byte)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	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	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			(1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75"/>
          <p:cNvGraphicFramePr>
            <a:graphicFrameLocks/>
          </p:cNvGraphicFramePr>
          <p:nvPr/>
        </p:nvGraphicFramePr>
        <p:xfrm>
          <a:off x="914400" y="4554537"/>
          <a:ext cx="6738965" cy="1190943"/>
        </p:xfrm>
        <a:graphic>
          <a:graphicData uri="http://schemas.openxmlformats.org/drawingml/2006/table">
            <a:tbl>
              <a:tblPr/>
              <a:tblGrid>
                <a:gridCol w="160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Table Entry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RGB(0,0,255)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(1 byte)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(1 byte)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 (1 byte)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914400" y="4173537"/>
            <a:ext cx="678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FF"/>
                </a:solidFill>
              </a:rPr>
              <a:t>Lookup Table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5796171"/>
            <a:ext cx="77724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FF"/>
                </a:solidFill>
              </a:rPr>
              <a:t>Reducing the number of bytes in this example from 12  to 7.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FF"/>
                </a:solidFill>
              </a:rPr>
              <a:t>The GIF and PNG formats uses a look up table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9900"/>
                </a:solidFill>
              </a:rPr>
              <a:t>Processing Strategy</a:t>
            </a:r>
            <a:endParaRPr lang="en-US" sz="4000" b="1" dirty="0">
              <a:solidFill>
                <a:srgbClr val="FF99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None/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219950" y="2514600"/>
            <a:ext cx="1290638" cy="2667000"/>
            <a:chOff x="384" y="1584"/>
            <a:chExt cx="813" cy="168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84" y="1584"/>
              <a:ext cx="672" cy="624"/>
              <a:chOff x="771" y="1920"/>
              <a:chExt cx="672" cy="62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771" y="1920"/>
                <a:ext cx="624" cy="624"/>
              </a:xfrm>
              <a:prstGeom prst="rect">
                <a:avLst/>
              </a:prstGeom>
              <a:solidFill>
                <a:srgbClr val="F8025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71" y="1920"/>
                <a:ext cx="67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Red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77" y="2112"/>
              <a:ext cx="624" cy="624"/>
              <a:chOff x="1107" y="2448"/>
              <a:chExt cx="624" cy="624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107" y="2448"/>
                <a:ext cx="624" cy="624"/>
              </a:xfrm>
              <a:prstGeom prst="rect">
                <a:avLst/>
              </a:prstGeom>
              <a:solidFill>
                <a:srgbClr val="00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107" y="2448"/>
                <a:ext cx="624" cy="250"/>
              </a:xfrm>
              <a:prstGeom prst="rect">
                <a:avLst/>
              </a:prstGeom>
              <a:solidFill>
                <a:srgbClr val="00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Green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573" y="2640"/>
              <a:ext cx="624" cy="624"/>
              <a:chOff x="1443" y="2976"/>
              <a:chExt cx="624" cy="624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1443" y="2976"/>
                <a:ext cx="624" cy="624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443" y="2976"/>
                <a:ext cx="576" cy="250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Blue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5676900" y="2590800"/>
            <a:ext cx="1833563" cy="2514600"/>
            <a:chOff x="3624" y="1632"/>
            <a:chExt cx="1155" cy="1584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068" y="1824"/>
              <a:ext cx="711" cy="1008"/>
              <a:chOff x="4080" y="1824"/>
              <a:chExt cx="711" cy="1008"/>
            </a:xfrm>
          </p:grpSpPr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080" y="1824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4135" y="2304"/>
                <a:ext cx="56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111" y="2832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624" y="1632"/>
              <a:ext cx="480" cy="158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696" y="2256"/>
              <a:ext cx="3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fr-FR" sz="2800" dirty="0">
                  <a:solidFill>
                    <a:srgbClr val="44405C"/>
                  </a:solidFill>
                  <a:latin typeface="Tahoma" pitchFamily="34" charset="0"/>
                </a:rPr>
                <a:t>T</a:t>
              </a:r>
              <a:r>
                <a:rPr kumimoji="0" lang="fr-FR" sz="2800" baseline="30000" dirty="0">
                  <a:solidFill>
                    <a:srgbClr val="44405C"/>
                  </a:solidFill>
                  <a:latin typeface="Tahoma" pitchFamily="34" charset="0"/>
                </a:rPr>
                <a:t>-1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771900" y="2590800"/>
            <a:ext cx="1905000" cy="2514600"/>
            <a:chOff x="2424" y="1632"/>
            <a:chExt cx="1200" cy="158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3080" y="1824"/>
              <a:ext cx="544" cy="1008"/>
              <a:chOff x="960" y="1824"/>
              <a:chExt cx="544" cy="1008"/>
            </a:xfrm>
          </p:grpSpPr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960" y="1824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051" y="2304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1051" y="2832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2424" y="1632"/>
              <a:ext cx="768" cy="1584"/>
              <a:chOff x="2508" y="1632"/>
              <a:chExt cx="768" cy="1584"/>
            </a:xfrm>
          </p:grpSpPr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2508" y="1632"/>
                <a:ext cx="768" cy="15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 rot="-5400000">
                <a:off x="2288" y="2296"/>
                <a:ext cx="116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0" lang="fr-FR" sz="2800" dirty="0" err="1">
                    <a:solidFill>
                      <a:srgbClr val="44405C"/>
                    </a:solidFill>
                    <a:latin typeface="Tahoma" pitchFamily="34" charset="0"/>
                  </a:rPr>
                  <a:t>Processing</a:t>
                </a:r>
                <a:endParaRPr kumimoji="0" lang="fr-FR" sz="2800" dirty="0">
                  <a:solidFill>
                    <a:srgbClr val="44405C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2362200" y="2590800"/>
            <a:ext cx="1397000" cy="2514600"/>
            <a:chOff x="1536" y="1632"/>
            <a:chExt cx="880" cy="1584"/>
          </a:xfrm>
        </p:grpSpPr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872" y="1824"/>
              <a:ext cx="544" cy="1008"/>
              <a:chOff x="960" y="1824"/>
              <a:chExt cx="544" cy="1008"/>
            </a:xfrm>
          </p:grpSpPr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960" y="1824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1051" y="2304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1051" y="2832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1536" y="1632"/>
              <a:ext cx="480" cy="1584"/>
              <a:chOff x="1536" y="1632"/>
              <a:chExt cx="480" cy="1584"/>
            </a:xfrm>
          </p:grpSpPr>
          <p:sp>
            <p:nvSpPr>
              <p:cNvPr id="33" name="AutoShape 34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480" cy="15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1644" y="2256"/>
                <a:ext cx="24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0" lang="fr-FR" sz="2800" dirty="0">
                    <a:solidFill>
                      <a:srgbClr val="44405C"/>
                    </a:solidFill>
                    <a:latin typeface="Tahoma" pitchFamily="34" charset="0"/>
                  </a:rPr>
                  <a:t>T</a:t>
                </a:r>
              </a:p>
            </p:txBody>
          </p:sp>
        </p:grp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1447800" y="2895600"/>
            <a:ext cx="863600" cy="1600200"/>
            <a:chOff x="960" y="1824"/>
            <a:chExt cx="544" cy="1008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960" y="1824"/>
              <a:ext cx="5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051" y="2304"/>
              <a:ext cx="4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051" y="2832"/>
              <a:ext cx="4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533400" y="2514600"/>
            <a:ext cx="1290638" cy="2667000"/>
            <a:chOff x="384" y="1584"/>
            <a:chExt cx="813" cy="1680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384" y="1584"/>
              <a:ext cx="672" cy="624"/>
              <a:chOff x="771" y="1920"/>
              <a:chExt cx="672" cy="624"/>
            </a:xfrm>
          </p:grpSpPr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771" y="1920"/>
                <a:ext cx="624" cy="624"/>
              </a:xfrm>
              <a:prstGeom prst="rect">
                <a:avLst/>
              </a:prstGeom>
              <a:solidFill>
                <a:srgbClr val="F8025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43"/>
              <p:cNvSpPr txBox="1">
                <a:spLocks noChangeArrowheads="1"/>
              </p:cNvSpPr>
              <p:nvPr/>
            </p:nvSpPr>
            <p:spPr bwMode="auto">
              <a:xfrm>
                <a:off x="771" y="1920"/>
                <a:ext cx="67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Red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77" y="2112"/>
              <a:ext cx="624" cy="624"/>
              <a:chOff x="1107" y="2448"/>
              <a:chExt cx="624" cy="624"/>
            </a:xfrm>
          </p:grpSpPr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1107" y="2448"/>
                <a:ext cx="624" cy="624"/>
              </a:xfrm>
              <a:prstGeom prst="rect">
                <a:avLst/>
              </a:prstGeom>
              <a:solidFill>
                <a:srgbClr val="00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1107" y="2448"/>
                <a:ext cx="624" cy="250"/>
              </a:xfrm>
              <a:prstGeom prst="rect">
                <a:avLst/>
              </a:prstGeom>
              <a:solidFill>
                <a:srgbClr val="00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Green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573" y="2640"/>
              <a:ext cx="624" cy="624"/>
              <a:chOff x="1443" y="2976"/>
              <a:chExt cx="624" cy="624"/>
            </a:xfrm>
          </p:grpSpPr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1443" y="2976"/>
                <a:ext cx="624" cy="624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/>
              <p:cNvSpPr txBox="1">
                <a:spLocks noChangeArrowheads="1"/>
              </p:cNvSpPr>
              <p:nvPr/>
            </p:nvSpPr>
            <p:spPr bwMode="auto">
              <a:xfrm>
                <a:off x="1443" y="2976"/>
                <a:ext cx="576" cy="250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fr-FR" sz="2000" b="1">
                    <a:solidFill>
                      <a:srgbClr val="000000"/>
                    </a:solidFill>
                    <a:latin typeface="Tahoma" pitchFamily="34" charset="0"/>
                  </a:rPr>
                  <a:t>Blue</a:t>
                </a:r>
                <a:endParaRPr kumimoji="0" lang="fr-FR" sz="200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792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9900"/>
                </a:solidFill>
              </a:rPr>
              <a:t>Skin color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ln w="57150">
            <a:solidFill>
              <a:srgbClr val="00B050"/>
            </a:solidFill>
          </a:ln>
        </p:spPr>
        <p:txBody>
          <a:bodyPr/>
          <a:lstStyle/>
          <a:p>
            <a:pPr algn="just">
              <a:spcAft>
                <a:spcPts val="1200"/>
              </a:spcAft>
              <a:buNone/>
            </a:pPr>
            <a:endParaRPr lang="en-IN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endParaRPr lang="en-IN" sz="24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1981200" cy="2319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2659063" cy="1828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038600" y="1981200"/>
            <a:ext cx="81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RGB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934200" y="1905000"/>
            <a:ext cx="43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rg</a:t>
            </a:r>
          </a:p>
        </p:txBody>
      </p:sp>
      <p:pic>
        <p:nvPicPr>
          <p:cNvPr id="10" name="Picture 4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181600"/>
            <a:ext cx="5334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096000" y="2438400"/>
            <a:ext cx="2514600" cy="2144713"/>
            <a:chOff x="6096000" y="2438400"/>
            <a:chExt cx="2514600" cy="214466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0" y="2514600"/>
              <a:ext cx="2514600" cy="20684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253596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305800" y="4038600"/>
              <a:ext cx="287258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g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680</Words>
  <Application>Microsoft Office PowerPoint</Application>
  <PresentationFormat>On-screen Show (4:3)</PresentationFormat>
  <Paragraphs>161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SimSun</vt:lpstr>
      <vt:lpstr>Arial</vt:lpstr>
      <vt:lpstr>Calibri</vt:lpstr>
      <vt:lpstr>PMingLiU</vt:lpstr>
      <vt:lpstr>Tahoma</vt:lpstr>
      <vt:lpstr>Times New Roman</vt:lpstr>
      <vt:lpstr>Wingdings</vt:lpstr>
      <vt:lpstr>Office Theme</vt:lpstr>
      <vt:lpstr>Equation</vt:lpstr>
      <vt:lpstr>PowerPoint Presentation</vt:lpstr>
      <vt:lpstr>Color Images</vt:lpstr>
      <vt:lpstr>Color Images</vt:lpstr>
      <vt:lpstr>Color Images</vt:lpstr>
      <vt:lpstr>Alternative Color Spaces</vt:lpstr>
      <vt:lpstr>8 bit Colour Images and Look up Tables</vt:lpstr>
      <vt:lpstr>8 bit Colour Images and Look up Tables</vt:lpstr>
      <vt:lpstr>Processing Strategy</vt:lpstr>
      <vt:lpstr>Skin color</vt:lpstr>
      <vt:lpstr>Skin detection</vt:lpstr>
      <vt:lpstr>Color Images</vt:lpstr>
      <vt:lpstr>Alternative Color Spaces</vt:lpstr>
      <vt:lpstr>CIE color matching</vt:lpstr>
      <vt:lpstr>XYZ Color</vt:lpstr>
      <vt:lpstr>XYZ Color</vt:lpstr>
      <vt:lpstr>Alternative Color Spaces</vt:lpstr>
      <vt:lpstr>Chromaticity Diagram</vt:lpstr>
      <vt:lpstr>L*a*b* Color Space</vt:lpstr>
      <vt:lpstr>L*a*b* Color Space</vt:lpstr>
      <vt:lpstr>YUV Color Space</vt:lpstr>
      <vt:lpstr>Crib Color Space</vt:lpstr>
      <vt:lpstr>HSV Color Space</vt:lpstr>
      <vt:lpstr>Color Transformation – Examples</vt:lpstr>
      <vt:lpstr>HSV Color Space</vt:lpstr>
      <vt:lpstr>PowerPoint Presentation</vt:lpstr>
      <vt:lpstr>Image Properties (Texture)</vt:lpstr>
      <vt:lpstr>Texture Examples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RAMREDDY</dc:creator>
  <cp:lastModifiedBy>cvr</cp:lastModifiedBy>
  <cp:revision>292</cp:revision>
  <dcterms:created xsi:type="dcterms:W3CDTF">2006-08-16T00:00:00Z</dcterms:created>
  <dcterms:modified xsi:type="dcterms:W3CDTF">2018-08-03T06:57:36Z</dcterms:modified>
</cp:coreProperties>
</file>