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9236075"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dYXzsX20jtfaLhZI9C+KG4fS5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595BE3-920F-4492-893F-F726325D166D}">
  <a:tblStyle styleId="{17595BE3-920F-4492-893F-F726325D16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5" d="100"/>
          <a:sy n="25" d="100"/>
        </p:scale>
        <p:origin x="1576" y="1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002299" cy="350520"/>
          </a:xfrm>
          <a:prstGeom prst="rect">
            <a:avLst/>
          </a:prstGeom>
          <a:noFill/>
          <a:ln>
            <a:noFill/>
          </a:ln>
        </p:spPr>
        <p:txBody>
          <a:bodyPr spcFirstLastPara="1" wrap="square" lIns="92825" tIns="46400" rIns="92825" bIns="464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232173" y="0"/>
            <a:ext cx="4002299" cy="350520"/>
          </a:xfrm>
          <a:prstGeom prst="rect">
            <a:avLst/>
          </a:prstGeom>
          <a:noFill/>
          <a:ln>
            <a:noFill/>
          </a:ln>
        </p:spPr>
        <p:txBody>
          <a:bodyPr spcFirstLastPara="1" wrap="square" lIns="92825" tIns="46400" rIns="92825" bIns="464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65438" y="525463"/>
            <a:ext cx="3505200" cy="2628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23608" y="3329940"/>
            <a:ext cx="7388860" cy="3154680"/>
          </a:xfrm>
          <a:prstGeom prst="rect">
            <a:avLst/>
          </a:prstGeom>
          <a:noFill/>
          <a:ln>
            <a:noFill/>
          </a:ln>
        </p:spPr>
        <p:txBody>
          <a:bodyPr spcFirstLastPara="1" wrap="square" lIns="92825" tIns="46400" rIns="92825" bIns="46400" anchor="t" anchorCtr="0">
            <a:no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658258"/>
            <a:ext cx="4002299" cy="350520"/>
          </a:xfrm>
          <a:prstGeom prst="rect">
            <a:avLst/>
          </a:prstGeom>
          <a:noFill/>
          <a:ln>
            <a:noFill/>
          </a:ln>
        </p:spPr>
        <p:txBody>
          <a:bodyPr spcFirstLastPara="1" wrap="square" lIns="92825" tIns="46400" rIns="92825" bIns="464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232173" y="6658258"/>
            <a:ext cx="4002299" cy="350520"/>
          </a:xfrm>
          <a:prstGeom prst="rect">
            <a:avLst/>
          </a:prstGeom>
          <a:noFill/>
          <a:ln>
            <a:noFill/>
          </a:ln>
        </p:spPr>
        <p:txBody>
          <a:bodyPr spcFirstLastPara="1" wrap="square" lIns="92825" tIns="46400" rIns="92825" bIns="464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923608" y="3329940"/>
            <a:ext cx="7388860" cy="3154680"/>
          </a:xfrm>
          <a:prstGeom prst="rect">
            <a:avLst/>
          </a:prstGeom>
        </p:spPr>
        <p:txBody>
          <a:bodyPr spcFirstLastPara="1" wrap="square" lIns="92825" tIns="46400" rIns="92825" bIns="464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2865438" y="525463"/>
            <a:ext cx="35052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3"/>
          <p:cNvSpPr/>
          <p:nvPr/>
        </p:nvSpPr>
        <p:spPr>
          <a:xfrm>
            <a:off x="0" y="1"/>
            <a:ext cx="43891200" cy="3987317"/>
          </a:xfrm>
          <a:custGeom>
            <a:avLst/>
            <a:gdLst/>
            <a:ahLst/>
            <a:cxnLst/>
            <a:rect l="l" t="t" r="r" b="b"/>
            <a:pathLst>
              <a:path w="20104100" h="1166495" extrusionOk="0">
                <a:moveTo>
                  <a:pt x="0" y="1166224"/>
                </a:moveTo>
                <a:lnTo>
                  <a:pt x="20104099" y="1166224"/>
                </a:lnTo>
                <a:lnTo>
                  <a:pt x="20104099" y="0"/>
                </a:lnTo>
                <a:lnTo>
                  <a:pt x="0" y="0"/>
                </a:lnTo>
                <a:lnTo>
                  <a:pt x="0" y="1166224"/>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600">
              <a:solidFill>
                <a:schemeClr val="dk1"/>
              </a:solidFill>
              <a:latin typeface="Calibri"/>
              <a:ea typeface="Calibri"/>
              <a:cs typeface="Calibri"/>
              <a:sym typeface="Calibri"/>
            </a:endParaRPr>
          </a:p>
        </p:txBody>
      </p:sp>
      <p:sp>
        <p:nvSpPr>
          <p:cNvPr id="22" name="Google Shape;22;p3"/>
          <p:cNvSpPr/>
          <p:nvPr/>
        </p:nvSpPr>
        <p:spPr>
          <a:xfrm>
            <a:off x="0" y="32423100"/>
            <a:ext cx="44043600" cy="495300"/>
          </a:xfrm>
          <a:custGeom>
            <a:avLst/>
            <a:gdLst/>
            <a:ahLst/>
            <a:cxnLst/>
            <a:rect l="l" t="t" r="r" b="b"/>
            <a:pathLst>
              <a:path w="20104100" h="1166495" extrusionOk="0">
                <a:moveTo>
                  <a:pt x="0" y="1166224"/>
                </a:moveTo>
                <a:lnTo>
                  <a:pt x="20104099" y="1166224"/>
                </a:lnTo>
                <a:lnTo>
                  <a:pt x="20104099" y="0"/>
                </a:lnTo>
                <a:lnTo>
                  <a:pt x="0" y="0"/>
                </a:lnTo>
                <a:lnTo>
                  <a:pt x="0" y="1166224"/>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6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42451024" y="80543401"/>
            <a:ext cx="179763418" cy="35547303"/>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29016955" y="45354244"/>
            <a:ext cx="179763418" cy="105925617"/>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467103"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3467103"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888888"/>
              </a:buClr>
              <a:buSzPts val="9600"/>
              <a:buNone/>
              <a:defRPr sz="9600">
                <a:solidFill>
                  <a:srgbClr val="888888"/>
                </a:solidFill>
              </a:defRPr>
            </a:lvl1pPr>
            <a:lvl2pPr marL="914400" lvl="1" indent="-228600" algn="l">
              <a:spcBef>
                <a:spcPts val="1720"/>
              </a:spcBef>
              <a:spcAft>
                <a:spcPts val="0"/>
              </a:spcAft>
              <a:buClr>
                <a:srgbClr val="888888"/>
              </a:buClr>
              <a:buSzPts val="8600"/>
              <a:buNone/>
              <a:defRPr sz="86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32" name="Google Shape;32;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7901944" y="49156623"/>
            <a:ext cx="70736457" cy="139042138"/>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8" name="Google Shape;38;p6"/>
          <p:cNvSpPr txBox="1">
            <a:spLocks noGrp="1"/>
          </p:cNvSpPr>
          <p:nvPr>
            <p:ph type="body" idx="2"/>
          </p:nvPr>
        </p:nvSpPr>
        <p:spPr>
          <a:xfrm>
            <a:off x="79369923" y="49156623"/>
            <a:ext cx="70736463" cy="139042138"/>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9" name="Google Shape;39;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2194561" y="7368543"/>
            <a:ext cx="19392903"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2"/>
          </p:nvPr>
        </p:nvSpPr>
        <p:spPr>
          <a:xfrm>
            <a:off x="2194561" y="10439401"/>
            <a:ext cx="19392903"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body" idx="3"/>
          </p:nvPr>
        </p:nvSpPr>
        <p:spPr>
          <a:xfrm>
            <a:off x="22296123" y="7368543"/>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7" name="Google Shape;47;p7"/>
          <p:cNvSpPr txBox="1">
            <a:spLocks noGrp="1"/>
          </p:cNvSpPr>
          <p:nvPr>
            <p:ph type="body" idx="4"/>
          </p:nvPr>
        </p:nvSpPr>
        <p:spPr>
          <a:xfrm>
            <a:off x="22296123" y="10439401"/>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8" name="Google Shape;48;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2194563" y="1310640"/>
            <a:ext cx="14439903"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3" name="Google Shape;63;p10"/>
          <p:cNvSpPr txBox="1">
            <a:spLocks noGrp="1"/>
          </p:cNvSpPr>
          <p:nvPr>
            <p:ph type="body" idx="2"/>
          </p:nvPr>
        </p:nvSpPr>
        <p:spPr>
          <a:xfrm>
            <a:off x="2194563" y="6888483"/>
            <a:ext cx="14439903"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4" name="Google Shape;64;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602983" y="23042881"/>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8602983" y="2941320"/>
            <a:ext cx="26334720" cy="19751040"/>
          </a:xfrm>
          <a:prstGeom prst="rect">
            <a:avLst/>
          </a:prstGeom>
          <a:noFill/>
          <a:ln>
            <a:noFill/>
          </a:ln>
        </p:spPr>
      </p:sp>
      <p:sp>
        <p:nvSpPr>
          <p:cNvPr id="70" name="Google Shape;70;p11"/>
          <p:cNvSpPr txBox="1">
            <a:spLocks noGrp="1"/>
          </p:cNvSpPr>
          <p:nvPr>
            <p:ph type="body" idx="1"/>
          </p:nvPr>
        </p:nvSpPr>
        <p:spPr>
          <a:xfrm>
            <a:off x="8602983" y="25763223"/>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71" name="Google Shape;71;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anugu3@students.kennesaw.edu" TargetMode="External"/><Relationship Id="rId3" Type="http://schemas.openxmlformats.org/officeDocument/2006/relationships/hyperlink" Target="https://www.cs.cornell.edu/~cristian/Cornell_Movie-Dialogs_Corpus.html" TargetMode="External"/><Relationship Id="rId7" Type="http://schemas.openxmlformats.org/officeDocument/2006/relationships/hyperlink" Target="mailto:dparmar1@students.kennesaw.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2.png"/><Relationship Id="rId5" Type="http://schemas.openxmlformats.org/officeDocument/2006/relationships/hyperlink" Target="https://medium.com/cindicator/building-chatbot-weekend-of-a-data-scientist-8388d99db0" TargetMode="External"/><Relationship Id="rId10" Type="http://schemas.openxmlformats.org/officeDocument/2006/relationships/hyperlink" Target="http://www.linkedin.com/in/ruthvik-reddy-anugu11" TargetMode="External"/><Relationship Id="rId4" Type="http://schemas.openxmlformats.org/officeDocument/2006/relationships/hyperlink" Target="https://convokit.cornell.edu/documentation/movie.html" TargetMode="External"/><Relationship Id="rId9" Type="http://schemas.openxmlformats.org/officeDocument/2006/relationships/hyperlink" Target="https://www.linkedin.com/in/drashtee-parm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p:nvPr/>
        </p:nvSpPr>
        <p:spPr>
          <a:xfrm>
            <a:off x="2085900" y="4535875"/>
            <a:ext cx="9753600" cy="6858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91" name="Google Shape;91;p1"/>
          <p:cNvSpPr/>
          <p:nvPr/>
        </p:nvSpPr>
        <p:spPr>
          <a:xfrm>
            <a:off x="12077700" y="4535875"/>
            <a:ext cx="18650100" cy="27543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Arial"/>
              <a:ea typeface="Arial"/>
              <a:cs typeface="Arial"/>
              <a:sym typeface="Arial"/>
            </a:endParaRPr>
          </a:p>
        </p:txBody>
      </p:sp>
      <p:sp>
        <p:nvSpPr>
          <p:cNvPr id="92" name="Google Shape;92;p1"/>
          <p:cNvSpPr txBox="1"/>
          <p:nvPr/>
        </p:nvSpPr>
        <p:spPr>
          <a:xfrm>
            <a:off x="12837250" y="4535875"/>
            <a:ext cx="17385000" cy="9527400"/>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1100" dirty="0">
              <a:solidFill>
                <a:schemeClr val="dk1"/>
              </a:solidFill>
              <a:latin typeface="Arial"/>
              <a:ea typeface="Arial"/>
              <a:cs typeface="Arial"/>
              <a:sym typeface="Arial"/>
            </a:endParaRPr>
          </a:p>
          <a:p>
            <a:pPr marL="0" marR="0" lvl="0" indent="0" algn="ctr" rtl="0">
              <a:spcBef>
                <a:spcPts val="0"/>
              </a:spcBef>
              <a:spcAft>
                <a:spcPts val="0"/>
              </a:spcAft>
              <a:buNone/>
            </a:pPr>
            <a:endParaRPr sz="4800" b="1" dirty="0">
              <a:solidFill>
                <a:schemeClr val="dk1"/>
              </a:solidFill>
            </a:endParaRPr>
          </a:p>
          <a:p>
            <a:pPr marL="0" marR="0" lvl="0" indent="0" algn="ctr" rtl="0">
              <a:spcBef>
                <a:spcPts val="0"/>
              </a:spcBef>
              <a:spcAft>
                <a:spcPts val="0"/>
              </a:spcAft>
              <a:buNone/>
            </a:pPr>
            <a:r>
              <a:rPr lang="en-US" sz="4800" b="1" dirty="0">
                <a:solidFill>
                  <a:schemeClr val="dk1"/>
                </a:solidFill>
              </a:rPr>
              <a:t>Material and Methods:</a:t>
            </a:r>
            <a:endParaRPr sz="4800" b="1" dirty="0">
              <a:solidFill>
                <a:schemeClr val="dk1"/>
              </a:solidFill>
            </a:endParaRPr>
          </a:p>
          <a:p>
            <a:pPr marL="0" marR="0" lvl="0" indent="0" algn="l" rtl="0">
              <a:spcBef>
                <a:spcPts val="0"/>
              </a:spcBef>
              <a:spcAft>
                <a:spcPts val="0"/>
              </a:spcAft>
              <a:buNone/>
            </a:pPr>
            <a:r>
              <a:rPr lang="en-US" sz="4800" b="1" dirty="0">
                <a:solidFill>
                  <a:schemeClr val="dk1"/>
                </a:solidFill>
              </a:rPr>
              <a:t>Background</a:t>
            </a:r>
            <a:endParaRPr sz="4800" b="1" dirty="0">
              <a:solidFill>
                <a:schemeClr val="dk1"/>
              </a:solidFill>
            </a:endParaRPr>
          </a:p>
          <a:p>
            <a:pPr marL="0" lvl="0" indent="0" algn="l" rtl="0">
              <a:spcBef>
                <a:spcPts val="0"/>
              </a:spcBef>
              <a:spcAft>
                <a:spcPts val="0"/>
              </a:spcAft>
              <a:buClr>
                <a:schemeClr val="dk1"/>
              </a:buClr>
              <a:buSzPts val="1100"/>
              <a:buFont typeface="Arial"/>
              <a:buNone/>
            </a:pPr>
            <a:r>
              <a:rPr lang="en-US" sz="2800" dirty="0">
                <a:solidFill>
                  <a:schemeClr val="dk1"/>
                </a:solidFill>
              </a:rPr>
              <a:t>The Cornell Movie-Dialogs Corpus contains many movie dialogs for Conversational AI model training and evaluation. Over 220,000 movie character conversations took place between 10,292 pairs, involving 9,035 characters from 617 movies. The corpus includes movie and character metadata including genre, release year, IMDB rating, and votes.</a:t>
            </a:r>
            <a:endParaRPr sz="2800" dirty="0">
              <a:solidFill>
                <a:schemeClr val="dk1"/>
              </a:solidFill>
            </a:endParaRPr>
          </a:p>
          <a:p>
            <a:pPr marL="0" lvl="0" indent="0" algn="l" rtl="0">
              <a:spcBef>
                <a:spcPts val="0"/>
              </a:spcBef>
              <a:spcAft>
                <a:spcPts val="0"/>
              </a:spcAft>
              <a:buClr>
                <a:schemeClr val="dk1"/>
              </a:buClr>
              <a:buSzPts val="1100"/>
              <a:buFont typeface="Arial"/>
              <a:buNone/>
            </a:pPr>
            <a:endParaRPr sz="2800" dirty="0">
              <a:solidFill>
                <a:schemeClr val="dk1"/>
              </a:solidFill>
            </a:endParaRPr>
          </a:p>
          <a:p>
            <a:pPr marL="0" marR="0" lvl="0" indent="0" algn="l" rtl="0">
              <a:spcBef>
                <a:spcPts val="0"/>
              </a:spcBef>
              <a:spcAft>
                <a:spcPts val="0"/>
              </a:spcAft>
              <a:buNone/>
            </a:pPr>
            <a:r>
              <a:rPr lang="en-US" sz="4800" b="1" dirty="0">
                <a:solidFill>
                  <a:schemeClr val="dk1"/>
                </a:solidFill>
              </a:rPr>
              <a:t>Project Goals</a:t>
            </a:r>
            <a:endParaRPr sz="4800" b="1" dirty="0">
              <a:solidFill>
                <a:schemeClr val="dk1"/>
              </a:solidFill>
            </a:endParaRPr>
          </a:p>
          <a:p>
            <a:pPr marL="0" marR="0" lvl="0" indent="0" algn="l" rtl="0">
              <a:spcBef>
                <a:spcPts val="0"/>
              </a:spcBef>
              <a:spcAft>
                <a:spcPts val="0"/>
              </a:spcAft>
              <a:buNone/>
            </a:pPr>
            <a:r>
              <a:rPr lang="en-US" sz="2800" dirty="0">
                <a:solidFill>
                  <a:schemeClr val="dk1"/>
                </a:solidFill>
              </a:rPr>
              <a:t>The goal of this research project is to use the Cornell Movie-Dialogs Corpus to train a Conversational AI model that can generate human-like responses in a variety of contexts.</a:t>
            </a:r>
            <a:endParaRPr sz="2800" dirty="0">
              <a:solidFill>
                <a:schemeClr val="dk1"/>
              </a:solidFill>
            </a:endParaRPr>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r>
              <a:rPr lang="en-US" sz="4800" b="1" dirty="0">
                <a:solidFill>
                  <a:schemeClr val="dk1"/>
                </a:solidFill>
              </a:rPr>
              <a:t>Objective</a:t>
            </a:r>
            <a:endParaRPr sz="4800" b="1"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Build a system to clean and prepare the Cornell Movie-Dialogs Corpus for training.</a:t>
            </a:r>
            <a:endParaRPr sz="2800"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Train a Conversational AI model on preprocessed data.</a:t>
            </a:r>
            <a:endParaRPr sz="2800"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Evaluate the performance of the trained model on a variety of tasks, such as generating human-like responses, answering questions, and translating languages.</a:t>
            </a:r>
            <a:endParaRPr sz="2800"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endParaRPr sz="4800" b="1" dirty="0">
              <a:solidFill>
                <a:schemeClr val="dk1"/>
              </a:solidFill>
            </a:endParaRPr>
          </a:p>
          <a:p>
            <a:pPr marL="0" marR="0" lvl="0" indent="0" algn="l" rtl="0">
              <a:spcBef>
                <a:spcPts val="0"/>
              </a:spcBef>
              <a:spcAft>
                <a:spcPts val="0"/>
              </a:spcAft>
              <a:buNone/>
            </a:pPr>
            <a:r>
              <a:rPr lang="en-US" sz="4800" b="1" dirty="0">
                <a:solidFill>
                  <a:schemeClr val="dk1"/>
                </a:solidFill>
              </a:rPr>
              <a:t>Data Collection:</a:t>
            </a:r>
            <a:endParaRPr sz="4800" b="1" dirty="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US" sz="2800" dirty="0">
                <a:solidFill>
                  <a:schemeClr val="dk1"/>
                </a:solidFill>
                <a:highlight>
                  <a:srgbClr val="FFFFFF"/>
                </a:highlight>
              </a:rPr>
              <a:t>The Cornell Movie-Dialogs Corpus is freely available for download from the Cornell University website. The corpus contains a number of files, including:</a:t>
            </a:r>
            <a:endParaRPr sz="2800" dirty="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US" sz="2800" b="1" dirty="0" err="1">
                <a:solidFill>
                  <a:schemeClr val="dk1"/>
                </a:solidFill>
                <a:highlight>
                  <a:srgbClr val="FFFFFF"/>
                </a:highlight>
              </a:rPr>
              <a:t>movie_lines.txt</a:t>
            </a:r>
            <a:r>
              <a:rPr lang="en-US" sz="2800" b="1" dirty="0">
                <a:solidFill>
                  <a:schemeClr val="dk1"/>
                </a:solidFill>
                <a:highlight>
                  <a:srgbClr val="FFFFFF"/>
                </a:highlight>
              </a:rPr>
              <a:t>:</a:t>
            </a:r>
            <a:r>
              <a:rPr lang="en-US" sz="2800" dirty="0">
                <a:solidFill>
                  <a:schemeClr val="dk1"/>
                </a:solidFill>
                <a:highlight>
                  <a:srgbClr val="FFFFFF"/>
                </a:highlight>
              </a:rPr>
              <a:t> This file contains the dialog lines from the movies in the corpus.</a:t>
            </a:r>
            <a:endParaRPr sz="2800" dirty="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US" sz="2800" b="1" dirty="0" err="1">
                <a:solidFill>
                  <a:schemeClr val="dk1"/>
                </a:solidFill>
                <a:highlight>
                  <a:srgbClr val="FFFFFF"/>
                </a:highlight>
              </a:rPr>
              <a:t>movie_conversations.txt</a:t>
            </a:r>
            <a:r>
              <a:rPr lang="en-US" sz="2800" b="1" dirty="0">
                <a:solidFill>
                  <a:schemeClr val="dk1"/>
                </a:solidFill>
                <a:highlight>
                  <a:srgbClr val="FFFFFF"/>
                </a:highlight>
              </a:rPr>
              <a:t>:</a:t>
            </a:r>
            <a:r>
              <a:rPr lang="en-US" sz="2800" dirty="0">
                <a:solidFill>
                  <a:schemeClr val="dk1"/>
                </a:solidFill>
                <a:highlight>
                  <a:srgbClr val="FFFFFF"/>
                </a:highlight>
              </a:rPr>
              <a:t> This file contains the conversation exchanges between the movie characters.</a:t>
            </a:r>
            <a:endParaRPr sz="2800" dirty="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US" sz="2800" b="1" dirty="0" err="1">
                <a:solidFill>
                  <a:schemeClr val="dk1"/>
                </a:solidFill>
                <a:highlight>
                  <a:srgbClr val="FFFFFF"/>
                </a:highlight>
              </a:rPr>
              <a:t>movie_info.txt</a:t>
            </a:r>
            <a:r>
              <a:rPr lang="en-US" sz="2800" b="1" dirty="0">
                <a:solidFill>
                  <a:schemeClr val="dk1"/>
                </a:solidFill>
                <a:highlight>
                  <a:srgbClr val="FFFFFF"/>
                </a:highlight>
              </a:rPr>
              <a:t>:</a:t>
            </a:r>
            <a:r>
              <a:rPr lang="en-US" sz="2800" dirty="0">
                <a:solidFill>
                  <a:schemeClr val="dk1"/>
                </a:solidFill>
                <a:highlight>
                  <a:srgbClr val="FFFFFF"/>
                </a:highlight>
              </a:rPr>
              <a:t> This file contains metadata about the movies in the corpus, such as genre, release year, IMDB rating, and number of IMDB </a:t>
            </a:r>
            <a:r>
              <a:rPr lang="en-US" sz="2800">
                <a:solidFill>
                  <a:schemeClr val="dk1"/>
                </a:solidFill>
                <a:highlight>
                  <a:srgbClr val="FFFFFF"/>
                </a:highlight>
              </a:rPr>
              <a:t>votes.</a:t>
            </a:r>
            <a:endParaRPr sz="2800" dirty="0">
              <a:solidFill>
                <a:schemeClr val="dk1"/>
              </a:solidFill>
              <a:highlight>
                <a:srgbClr val="FFFFFF"/>
              </a:highlight>
            </a:endParaRPr>
          </a:p>
        </p:txBody>
      </p:sp>
      <p:sp>
        <p:nvSpPr>
          <p:cNvPr id="93" name="Google Shape;93;p1"/>
          <p:cNvSpPr/>
          <p:nvPr/>
        </p:nvSpPr>
        <p:spPr>
          <a:xfrm>
            <a:off x="31551800" y="11794775"/>
            <a:ext cx="10966200" cy="3511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94" name="Google Shape;94;p1"/>
          <p:cNvSpPr txBox="1"/>
          <p:nvPr/>
        </p:nvSpPr>
        <p:spPr>
          <a:xfrm>
            <a:off x="31801850" y="11794775"/>
            <a:ext cx="10628100" cy="35112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Conclusions</a:t>
            </a:r>
            <a:endParaRPr dirty="0"/>
          </a:p>
          <a:p>
            <a:pPr marL="0" marR="0" lvl="0" indent="0" algn="l" rtl="0">
              <a:spcBef>
                <a:spcPts val="0"/>
              </a:spcBef>
              <a:spcAft>
                <a:spcPts val="0"/>
              </a:spcAft>
              <a:buNone/>
            </a:pPr>
            <a:r>
              <a:rPr lang="en-US" sz="2800" dirty="0">
                <a:solidFill>
                  <a:schemeClr val="dk1"/>
                </a:solidFill>
              </a:rPr>
              <a:t>Finally, our study addresses the challenge of developing a chatbot that can engage in text-based discussions and generate intelligible responses. We built an end-to-end chatbot system using Seq2Seq and LSTM units. Our experimental findings will provide light on the efficacy of our method in contrast to existing conversational AI models.</a:t>
            </a:r>
            <a:endParaRPr dirty="0"/>
          </a:p>
        </p:txBody>
      </p:sp>
      <p:sp>
        <p:nvSpPr>
          <p:cNvPr id="95" name="Google Shape;95;p1"/>
          <p:cNvSpPr txBox="1"/>
          <p:nvPr/>
        </p:nvSpPr>
        <p:spPr>
          <a:xfrm>
            <a:off x="1066800" y="1007485"/>
            <a:ext cx="5943600" cy="1828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12000" b="1" dirty="0">
                <a:solidFill>
                  <a:schemeClr val="dk1"/>
                </a:solidFill>
              </a:rPr>
              <a:t>GR</a:t>
            </a:r>
            <a:r>
              <a:rPr lang="en-US" sz="12000" b="1" cap="none" dirty="0">
                <a:solidFill>
                  <a:schemeClr val="dk1"/>
                </a:solidFill>
                <a:latin typeface="Arial"/>
                <a:ea typeface="Arial"/>
                <a:cs typeface="Arial"/>
                <a:sym typeface="Arial"/>
              </a:rPr>
              <a:t>-515</a:t>
            </a:r>
            <a:endParaRPr dirty="0"/>
          </a:p>
          <a:p>
            <a:pPr marL="0" marR="0" lvl="0" indent="0" algn="ctr" rtl="0">
              <a:spcBef>
                <a:spcPts val="0"/>
              </a:spcBef>
              <a:spcAft>
                <a:spcPts val="0"/>
              </a:spcAft>
              <a:buNone/>
            </a:pPr>
            <a:endParaRPr sz="12000" cap="none" dirty="0">
              <a:solidFill>
                <a:schemeClr val="dk1"/>
              </a:solidFill>
              <a:latin typeface="Arial"/>
              <a:ea typeface="Arial"/>
              <a:cs typeface="Arial"/>
              <a:sym typeface="Arial"/>
            </a:endParaRPr>
          </a:p>
        </p:txBody>
      </p:sp>
      <p:sp>
        <p:nvSpPr>
          <p:cNvPr id="96" name="Google Shape;96;p1"/>
          <p:cNvSpPr txBox="1"/>
          <p:nvPr/>
        </p:nvSpPr>
        <p:spPr>
          <a:xfrm>
            <a:off x="6705600" y="597538"/>
            <a:ext cx="34366200" cy="2336327"/>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8000" b="1" i="1" dirty="0">
                <a:solidFill>
                  <a:schemeClr val="dk1"/>
                </a:solidFill>
                <a:latin typeface="Arial"/>
                <a:ea typeface="Arial"/>
                <a:cs typeface="Arial"/>
                <a:sym typeface="Arial"/>
              </a:rPr>
              <a:t>Developing a Conversational Chatbot using Seq2Seq Model with TensorFlow</a:t>
            </a:r>
            <a:endParaRPr sz="8000" b="1" dirty="0">
              <a:solidFill>
                <a:schemeClr val="dk1"/>
              </a:solidFill>
              <a:latin typeface="Arial"/>
              <a:ea typeface="Arial"/>
              <a:cs typeface="Arial"/>
              <a:sym typeface="Arial"/>
            </a:endParaRPr>
          </a:p>
        </p:txBody>
      </p:sp>
      <p:sp>
        <p:nvSpPr>
          <p:cNvPr id="97" name="Google Shape;97;p1"/>
          <p:cNvSpPr txBox="1"/>
          <p:nvPr/>
        </p:nvSpPr>
        <p:spPr>
          <a:xfrm>
            <a:off x="5029200" y="2933876"/>
            <a:ext cx="36728400" cy="11823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5800" b="1">
                <a:solidFill>
                  <a:schemeClr val="dk1"/>
                </a:solidFill>
                <a:latin typeface="Arial"/>
                <a:ea typeface="Arial"/>
                <a:cs typeface="Arial"/>
                <a:sym typeface="Arial"/>
              </a:rPr>
              <a:t>Drashtee Parmar, Ruthvik Reddy Anugu</a:t>
            </a:r>
            <a:endParaRPr sz="1100">
              <a:solidFill>
                <a:schemeClr val="dk1"/>
              </a:solidFill>
              <a:latin typeface="Arial"/>
              <a:ea typeface="Arial"/>
              <a:cs typeface="Arial"/>
              <a:sym typeface="Arial"/>
            </a:endParaRPr>
          </a:p>
        </p:txBody>
      </p:sp>
      <p:sp>
        <p:nvSpPr>
          <p:cNvPr id="98" name="Google Shape;98;p1"/>
          <p:cNvSpPr/>
          <p:nvPr/>
        </p:nvSpPr>
        <p:spPr>
          <a:xfrm>
            <a:off x="2066850" y="11724937"/>
            <a:ext cx="9886950" cy="9140649"/>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99" name="Google Shape;99;p1"/>
          <p:cNvSpPr txBox="1"/>
          <p:nvPr/>
        </p:nvSpPr>
        <p:spPr>
          <a:xfrm>
            <a:off x="2343000" y="11637463"/>
            <a:ext cx="9591600" cy="8645064"/>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Introduction</a:t>
            </a:r>
            <a:endParaRPr sz="4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dirty="0">
                <a:solidFill>
                  <a:schemeClr val="dk1"/>
                </a:solidFill>
              </a:rPr>
              <a:t>Natural Language Processing (NLP) and Conversational AI research benefits from the Cornell Movie-Dialogs Corpus. The corpus can analyze and model human-like conversations due to its large movie dialogue collection and rich information.</a:t>
            </a:r>
            <a:endParaRPr sz="2800" dirty="0">
              <a:solidFill>
                <a:schemeClr val="dk1"/>
              </a:solidFill>
            </a:endParaRPr>
          </a:p>
          <a:p>
            <a:pPr marL="0" marR="0" lvl="0" indent="0" algn="l" rtl="0">
              <a:spcBef>
                <a:spcPts val="0"/>
              </a:spcBef>
              <a:spcAft>
                <a:spcPts val="0"/>
              </a:spcAft>
              <a:buNone/>
            </a:pPr>
            <a:endParaRPr sz="2800" dirty="0">
              <a:solidFill>
                <a:schemeClr val="dk1"/>
              </a:solidFill>
              <a:latin typeface="Arial"/>
              <a:ea typeface="Arial"/>
              <a:cs typeface="Arial"/>
              <a:sym typeface="Arial"/>
            </a:endParaRPr>
          </a:p>
          <a:p>
            <a:pPr marL="0" marR="0" lvl="0" indent="0" algn="l" rtl="0">
              <a:spcBef>
                <a:spcPts val="0"/>
              </a:spcBef>
              <a:spcAft>
                <a:spcPts val="0"/>
              </a:spcAft>
              <a:buNone/>
            </a:pPr>
            <a:r>
              <a:rPr lang="en-US" sz="2800" dirty="0"/>
              <a:t>The dataset's size and variety of movie genres make it excellent for chatbot development, sentiment analysis, and language production. With the corpus, researchers may train and assess models that create coherent and contextually relevant conversational responses.</a:t>
            </a:r>
            <a:endParaRPr sz="2800" dirty="0"/>
          </a:p>
          <a:p>
            <a:pPr marL="0" marR="0" lvl="0" indent="0" algn="l" rtl="0">
              <a:spcBef>
                <a:spcPts val="0"/>
              </a:spcBef>
              <a:spcAft>
                <a:spcPts val="0"/>
              </a:spcAft>
              <a:buNone/>
            </a:pPr>
            <a:endParaRPr sz="2800" dirty="0"/>
          </a:p>
          <a:p>
            <a:pPr marL="0" marR="0" lvl="0" indent="0" algn="l" rtl="0">
              <a:spcBef>
                <a:spcPts val="0"/>
              </a:spcBef>
              <a:spcAft>
                <a:spcPts val="0"/>
              </a:spcAft>
              <a:buNone/>
            </a:pPr>
            <a:r>
              <a:rPr lang="en-US" sz="2800" dirty="0"/>
              <a:t>The Cornell Movie-Dialogs Corpus' primary features and examples for data exploration and analysis to access and use the dataset. We want to encourage conversational AI research by demonstrating the corpus's capabilities and addressing its possible impact on Natural Language Processing.</a:t>
            </a:r>
            <a:endParaRPr sz="2800" dirty="0"/>
          </a:p>
        </p:txBody>
      </p:sp>
      <p:sp>
        <p:nvSpPr>
          <p:cNvPr id="100" name="Google Shape;100;p1"/>
          <p:cNvSpPr/>
          <p:nvPr/>
        </p:nvSpPr>
        <p:spPr>
          <a:xfrm>
            <a:off x="31551800" y="22480750"/>
            <a:ext cx="11198950" cy="6067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01" name="Google Shape;101;p1"/>
          <p:cNvSpPr txBox="1"/>
          <p:nvPr/>
        </p:nvSpPr>
        <p:spPr>
          <a:xfrm>
            <a:off x="31748100" y="22637434"/>
            <a:ext cx="10628100" cy="57468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500" b="1" dirty="0">
                <a:solidFill>
                  <a:schemeClr val="dk1"/>
                </a:solidFill>
                <a:latin typeface="Arial"/>
                <a:ea typeface="Arial"/>
                <a:cs typeface="Arial"/>
                <a:sym typeface="Arial"/>
              </a:rPr>
              <a:t>References</a:t>
            </a:r>
            <a:endParaRPr sz="4500" b="1" dirty="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Char char="●"/>
            </a:pPr>
            <a:r>
              <a:rPr lang="en-US" sz="2800" b="1" dirty="0">
                <a:solidFill>
                  <a:schemeClr val="dk1"/>
                </a:solidFill>
              </a:rPr>
              <a:t>Cornell Movie-Dialogs Corpus. (n.d.). </a:t>
            </a:r>
            <a:endParaRPr sz="2800" b="1" dirty="0">
              <a:solidFill>
                <a:schemeClr val="dk1"/>
              </a:solidFill>
            </a:endParaRPr>
          </a:p>
          <a:p>
            <a:pPr marL="457200" marR="0" lvl="0" indent="0" algn="l" rtl="0">
              <a:spcBef>
                <a:spcPts val="0"/>
              </a:spcBef>
              <a:spcAft>
                <a:spcPts val="0"/>
              </a:spcAft>
              <a:buNone/>
            </a:pPr>
            <a:r>
              <a:rPr lang="en-US" sz="2800" b="1" u="sng" dirty="0">
                <a:solidFill>
                  <a:schemeClr val="hlink"/>
                </a:solidFill>
                <a:hlinkClick r:id="rId3"/>
              </a:rPr>
              <a:t>https://www.cs.cornell.edu/~cristian/Cornell_Movie-Dialogs_Corpus.html </a:t>
            </a:r>
            <a:endParaRPr sz="2800" b="1" dirty="0">
              <a:solidFill>
                <a:schemeClr val="dk1"/>
              </a:solidFill>
            </a:endParaRPr>
          </a:p>
          <a:p>
            <a:pPr marL="457200" marR="0" lvl="0" indent="-406400" algn="l" rtl="0">
              <a:spcBef>
                <a:spcPts val="0"/>
              </a:spcBef>
              <a:spcAft>
                <a:spcPts val="0"/>
              </a:spcAft>
              <a:buSzPts val="2800"/>
              <a:buChar char="●"/>
            </a:pPr>
            <a:r>
              <a:rPr lang="en-US" sz="2800" b="1" dirty="0">
                <a:solidFill>
                  <a:schemeClr val="dk1"/>
                </a:solidFill>
              </a:rPr>
              <a:t>Cornell Movie-Dialogs Corpus — </a:t>
            </a:r>
            <a:r>
              <a:rPr lang="en-US" sz="2800" b="1" dirty="0" err="1">
                <a:solidFill>
                  <a:schemeClr val="dk1"/>
                </a:solidFill>
              </a:rPr>
              <a:t>convokit</a:t>
            </a:r>
            <a:r>
              <a:rPr lang="en-US" sz="2800" b="1" dirty="0">
                <a:solidFill>
                  <a:schemeClr val="dk1"/>
                </a:solidFill>
              </a:rPr>
              <a:t> 3.0.0 documentation. (n.d.). </a:t>
            </a:r>
            <a:r>
              <a:rPr lang="en-US" sz="2800" b="1" u="sng" dirty="0">
                <a:solidFill>
                  <a:schemeClr val="hlink"/>
                </a:solidFill>
                <a:hlinkClick r:id="rId4"/>
              </a:rPr>
              <a:t>https://convokit.cornell.edu/documentation/movie.html</a:t>
            </a:r>
            <a:endParaRPr sz="2800" b="1" dirty="0">
              <a:solidFill>
                <a:schemeClr val="dk1"/>
              </a:solidFill>
            </a:endParaRPr>
          </a:p>
          <a:p>
            <a:pPr marL="457200" marR="0" lvl="0" indent="-406400" algn="l" rtl="0">
              <a:spcBef>
                <a:spcPts val="0"/>
              </a:spcBef>
              <a:spcAft>
                <a:spcPts val="0"/>
              </a:spcAft>
              <a:buSzPts val="2800"/>
              <a:buChar char="●"/>
            </a:pPr>
            <a:r>
              <a:rPr lang="en-US" sz="2800" b="1" dirty="0" err="1">
                <a:solidFill>
                  <a:schemeClr val="dk1"/>
                </a:solidFill>
              </a:rPr>
              <a:t>Osipenko</a:t>
            </a:r>
            <a:r>
              <a:rPr lang="en-US" sz="2800" b="1" dirty="0">
                <a:solidFill>
                  <a:schemeClr val="dk1"/>
                </a:solidFill>
              </a:rPr>
              <a:t>, A. (2022, January 18). Building </a:t>
            </a:r>
            <a:r>
              <a:rPr lang="en-US" sz="2800" b="1" dirty="0" err="1">
                <a:solidFill>
                  <a:schemeClr val="dk1"/>
                </a:solidFill>
              </a:rPr>
              <a:t>ChatBot</a:t>
            </a:r>
            <a:r>
              <a:rPr lang="en-US" sz="2800" b="1" dirty="0">
                <a:solidFill>
                  <a:schemeClr val="dk1"/>
                </a:solidFill>
              </a:rPr>
              <a:t> — Weekend of a Data Scientist - </a:t>
            </a:r>
            <a:r>
              <a:rPr lang="en-US" sz="2800" b="1" dirty="0" err="1">
                <a:solidFill>
                  <a:schemeClr val="dk1"/>
                </a:solidFill>
              </a:rPr>
              <a:t>Cindicator</a:t>
            </a:r>
            <a:r>
              <a:rPr lang="en-US" sz="2800" b="1" dirty="0">
                <a:solidFill>
                  <a:schemeClr val="dk1"/>
                </a:solidFill>
              </a:rPr>
              <a:t> - Medium. Medium. </a:t>
            </a:r>
            <a:r>
              <a:rPr lang="en-US" sz="2800" b="1" u="sng" dirty="0">
                <a:solidFill>
                  <a:schemeClr val="hlink"/>
                </a:solidFill>
                <a:hlinkClick r:id="rId5"/>
              </a:rPr>
              <a:t>https://medium.com/cindicator/building-chatbot-weekend-of-a-data-scientist-8388d99db0 93 </a:t>
            </a:r>
            <a:endParaRPr sz="2800" b="1" dirty="0">
              <a:solidFill>
                <a:schemeClr val="dk1"/>
              </a:solidFill>
            </a:endParaRPr>
          </a:p>
          <a:p>
            <a:pPr marL="0" marR="0" lvl="0" indent="0" algn="l" rtl="0">
              <a:spcBef>
                <a:spcPts val="0"/>
              </a:spcBef>
              <a:spcAft>
                <a:spcPts val="0"/>
              </a:spcAft>
              <a:buNone/>
            </a:pPr>
            <a:endParaRPr sz="2800" b="1" dirty="0">
              <a:solidFill>
                <a:schemeClr val="dk1"/>
              </a:solidFill>
            </a:endParaRPr>
          </a:p>
          <a:p>
            <a:pPr marL="0" marR="0" lvl="0" indent="0" algn="just" rtl="0">
              <a:spcBef>
                <a:spcPts val="0"/>
              </a:spcBef>
              <a:spcAft>
                <a:spcPts val="0"/>
              </a:spcAft>
              <a:buNone/>
            </a:pPr>
            <a:endParaRPr sz="2800" dirty="0">
              <a:solidFill>
                <a:schemeClr val="dk1"/>
              </a:solidFill>
            </a:endParaRPr>
          </a:p>
          <a:p>
            <a:pPr marL="0" marR="0" lvl="0" indent="0" algn="just" rtl="0">
              <a:spcBef>
                <a:spcPts val="0"/>
              </a:spcBef>
              <a:spcAft>
                <a:spcPts val="0"/>
              </a:spcAft>
              <a:buNone/>
            </a:pPr>
            <a:endParaRPr sz="2800" dirty="0">
              <a:solidFill>
                <a:schemeClr val="dk1"/>
              </a:solidFill>
            </a:endParaRPr>
          </a:p>
          <a:p>
            <a:pPr marL="0" marR="0" lvl="0" indent="0" algn="just" rtl="0">
              <a:spcBef>
                <a:spcPts val="0"/>
              </a:spcBef>
              <a:spcAft>
                <a:spcPts val="0"/>
              </a:spcAft>
              <a:buNone/>
            </a:pPr>
            <a:endParaRPr sz="2800" dirty="0"/>
          </a:p>
        </p:txBody>
      </p:sp>
      <p:sp>
        <p:nvSpPr>
          <p:cNvPr id="102" name="Google Shape;102;p1"/>
          <p:cNvSpPr/>
          <p:nvPr/>
        </p:nvSpPr>
        <p:spPr>
          <a:xfrm>
            <a:off x="31551801" y="15836325"/>
            <a:ext cx="10966200" cy="18288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03" name="Google Shape;103;p1"/>
          <p:cNvSpPr txBox="1"/>
          <p:nvPr/>
        </p:nvSpPr>
        <p:spPr>
          <a:xfrm>
            <a:off x="32020551" y="15656500"/>
            <a:ext cx="10355700" cy="18288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Acknowledgments</a:t>
            </a:r>
            <a:endParaRPr sz="2800" dirty="0">
              <a:solidFill>
                <a:schemeClr val="dk1"/>
              </a:solidFill>
              <a:latin typeface="Arial"/>
              <a:ea typeface="Arial"/>
              <a:cs typeface="Arial"/>
              <a:sym typeface="Arial"/>
            </a:endParaRPr>
          </a:p>
          <a:p>
            <a:pPr marL="457200" marR="0" lvl="0" indent="-317500" algn="l" rtl="0">
              <a:spcBef>
                <a:spcPts val="0"/>
              </a:spcBef>
              <a:spcAft>
                <a:spcPts val="0"/>
              </a:spcAft>
              <a:buClr>
                <a:schemeClr val="dk1"/>
              </a:buClr>
              <a:buSzPts val="1400"/>
              <a:buChar char="●"/>
            </a:pPr>
            <a:r>
              <a:rPr lang="en-US" sz="2800" dirty="0">
                <a:solidFill>
                  <a:schemeClr val="dk1"/>
                </a:solidFill>
                <a:highlight>
                  <a:srgbClr val="FFFFFF"/>
                </a:highlight>
              </a:rPr>
              <a:t>Md. Abdullah Al Hafiz Khan, College of Computing and Software Engineering</a:t>
            </a:r>
            <a:endParaRPr sz="2800" dirty="0">
              <a:solidFill>
                <a:schemeClr val="dk1"/>
              </a:solidFill>
            </a:endParaRPr>
          </a:p>
        </p:txBody>
      </p:sp>
      <p:sp>
        <p:nvSpPr>
          <p:cNvPr id="104" name="Google Shape;104;p1"/>
          <p:cNvSpPr/>
          <p:nvPr/>
        </p:nvSpPr>
        <p:spPr>
          <a:xfrm>
            <a:off x="31527750" y="18195363"/>
            <a:ext cx="11223000" cy="3511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05" name="Google Shape;105;p1"/>
          <p:cNvSpPr txBox="1"/>
          <p:nvPr/>
        </p:nvSpPr>
        <p:spPr>
          <a:xfrm>
            <a:off x="31645975" y="18341413"/>
            <a:ext cx="10628100" cy="30732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Contact Information</a:t>
            </a:r>
            <a:endParaRPr sz="4800" b="1" dirty="0">
              <a:solidFill>
                <a:schemeClr val="dk1"/>
              </a:solidFill>
              <a:latin typeface="Arial"/>
              <a:ea typeface="Arial"/>
              <a:cs typeface="Arial"/>
              <a:sym typeface="Arial"/>
            </a:endParaRPr>
          </a:p>
          <a:p>
            <a:pPr marL="0" marR="0" lvl="0" indent="0" algn="l" rtl="0">
              <a:spcBef>
                <a:spcPts val="0"/>
              </a:spcBef>
              <a:spcAft>
                <a:spcPts val="0"/>
              </a:spcAft>
              <a:buNone/>
            </a:pPr>
            <a:endParaRPr sz="4800" b="1" dirty="0">
              <a:solidFill>
                <a:schemeClr val="dk1"/>
              </a:solidFill>
            </a:endParaRPr>
          </a:p>
          <a:p>
            <a:pPr marL="0" marR="0" lvl="0" indent="0" algn="just" rtl="0">
              <a:spcBef>
                <a:spcPts val="0"/>
              </a:spcBef>
              <a:spcAft>
                <a:spcPts val="0"/>
              </a:spcAft>
              <a:buNone/>
            </a:pPr>
            <a:endParaRPr sz="1100" dirty="0">
              <a:solidFill>
                <a:schemeClr val="dk1"/>
              </a:solidFill>
            </a:endParaRPr>
          </a:p>
          <a:p>
            <a:pPr marL="0" marR="0" lvl="0" indent="0" algn="just" rtl="0">
              <a:spcBef>
                <a:spcPts val="0"/>
              </a:spcBef>
              <a:spcAft>
                <a:spcPts val="0"/>
              </a:spcAft>
              <a:buNone/>
            </a:pPr>
            <a:endParaRPr sz="2400" dirty="0">
              <a:solidFill>
                <a:schemeClr val="dk1"/>
              </a:solidFill>
            </a:endParaRPr>
          </a:p>
          <a:p>
            <a:pPr marL="0" marR="0" lvl="0" indent="0" algn="just" rtl="0">
              <a:spcBef>
                <a:spcPts val="0"/>
              </a:spcBef>
              <a:spcAft>
                <a:spcPts val="0"/>
              </a:spcAft>
              <a:buNone/>
            </a:pPr>
            <a:endParaRPr sz="2400" dirty="0">
              <a:solidFill>
                <a:schemeClr val="dk1"/>
              </a:solidFill>
            </a:endParaRPr>
          </a:p>
          <a:p>
            <a:pPr marL="0" marR="0" lvl="0" indent="0" algn="just" rtl="0">
              <a:spcBef>
                <a:spcPts val="0"/>
              </a:spcBef>
              <a:spcAft>
                <a:spcPts val="0"/>
              </a:spcAft>
              <a:buNone/>
            </a:pPr>
            <a:endParaRPr dirty="0"/>
          </a:p>
        </p:txBody>
      </p:sp>
      <p:sp>
        <p:nvSpPr>
          <p:cNvPr id="106" name="Google Shape;106;p1"/>
          <p:cNvSpPr/>
          <p:nvPr/>
        </p:nvSpPr>
        <p:spPr>
          <a:xfrm>
            <a:off x="2066850" y="21114589"/>
            <a:ext cx="9753600" cy="6858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07" name="Google Shape;107;p1"/>
          <p:cNvSpPr txBox="1"/>
          <p:nvPr/>
        </p:nvSpPr>
        <p:spPr>
          <a:xfrm>
            <a:off x="2104950" y="21114588"/>
            <a:ext cx="9753600" cy="66090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Research Question(s)</a:t>
            </a:r>
            <a:endParaRPr sz="4800" b="1" dirty="0">
              <a:solidFill>
                <a:schemeClr val="dk1"/>
              </a:solidFill>
            </a:endParaRPr>
          </a:p>
          <a:p>
            <a:pPr marL="457200" marR="0" lvl="0" indent="-406400" algn="l" rtl="0">
              <a:spcBef>
                <a:spcPts val="0"/>
              </a:spcBef>
              <a:spcAft>
                <a:spcPts val="0"/>
              </a:spcAft>
              <a:buClr>
                <a:schemeClr val="dk1"/>
              </a:buClr>
              <a:buSzPts val="2800"/>
              <a:buChar char="●"/>
            </a:pPr>
            <a:r>
              <a:rPr lang="en-US" sz="2800" dirty="0">
                <a:solidFill>
                  <a:schemeClr val="dk1"/>
                </a:solidFill>
              </a:rPr>
              <a:t>How can the Cornell Movie-Dialogs Corpus be effectively utilized in the development of conversational chatbots?</a:t>
            </a:r>
            <a:endParaRPr sz="2800" dirty="0">
              <a:solidFill>
                <a:schemeClr val="dk1"/>
              </a:solidFill>
            </a:endParaRPr>
          </a:p>
          <a:p>
            <a:pPr marL="457200" marR="0" lvl="0" indent="-406400" algn="l" rtl="0">
              <a:spcBef>
                <a:spcPts val="0"/>
              </a:spcBef>
              <a:spcAft>
                <a:spcPts val="0"/>
              </a:spcAft>
              <a:buClr>
                <a:schemeClr val="dk1"/>
              </a:buClr>
              <a:buSzPts val="2800"/>
              <a:buChar char="●"/>
            </a:pPr>
            <a:r>
              <a:rPr lang="en-US" sz="2800" dirty="0">
                <a:solidFill>
                  <a:schemeClr val="dk1"/>
                </a:solidFill>
              </a:rPr>
              <a:t>What preprocessing techniques can be applied to the Movie Corpus to enhance the performance of the chatbot?</a:t>
            </a:r>
            <a:endParaRPr sz="2800" dirty="0">
              <a:solidFill>
                <a:schemeClr val="dk1"/>
              </a:solidFill>
            </a:endParaRPr>
          </a:p>
          <a:p>
            <a:pPr marL="457200" marR="0" lvl="0" indent="-406400" algn="l" rtl="0">
              <a:spcBef>
                <a:spcPts val="0"/>
              </a:spcBef>
              <a:spcAft>
                <a:spcPts val="0"/>
              </a:spcAft>
              <a:buClr>
                <a:schemeClr val="dk1"/>
              </a:buClr>
              <a:buSzPts val="2800"/>
              <a:buChar char="●"/>
            </a:pPr>
            <a:r>
              <a:rPr lang="en-US" sz="2800" dirty="0">
                <a:solidFill>
                  <a:schemeClr val="dk1"/>
                </a:solidFill>
              </a:rPr>
              <a:t>How can a seq2seq model with attention mechanisms be constructed using TensorFlow and the Movie Corpus?</a:t>
            </a:r>
            <a:endParaRPr sz="2800" dirty="0">
              <a:solidFill>
                <a:schemeClr val="dk1"/>
              </a:solidFill>
            </a:endParaRPr>
          </a:p>
          <a:p>
            <a:pPr marL="457200" marR="0" lvl="0" indent="-406400" algn="l" rtl="0">
              <a:spcBef>
                <a:spcPts val="0"/>
              </a:spcBef>
              <a:spcAft>
                <a:spcPts val="0"/>
              </a:spcAft>
              <a:buClr>
                <a:schemeClr val="dk1"/>
              </a:buClr>
              <a:buSzPts val="2800"/>
              <a:buChar char="●"/>
            </a:pPr>
            <a:r>
              <a:rPr lang="en-US" sz="2800" dirty="0">
                <a:solidFill>
                  <a:schemeClr val="dk1"/>
                </a:solidFill>
              </a:rPr>
              <a:t>What are the experimental results and findings regarding the effectiveness of the proposed approach in generating coherent responses?</a:t>
            </a:r>
            <a:endParaRPr sz="2800" dirty="0">
              <a:solidFill>
                <a:schemeClr val="dk1"/>
              </a:solidFill>
            </a:endParaRPr>
          </a:p>
          <a:p>
            <a:pPr marL="457200" marR="0" lvl="0" indent="-406400" algn="l" rtl="0">
              <a:spcBef>
                <a:spcPts val="0"/>
              </a:spcBef>
              <a:spcAft>
                <a:spcPts val="0"/>
              </a:spcAft>
              <a:buClr>
                <a:schemeClr val="dk1"/>
              </a:buClr>
              <a:buSzPts val="2800"/>
              <a:buChar char="●"/>
            </a:pPr>
            <a:r>
              <a:rPr lang="en-US" sz="2800" dirty="0">
                <a:solidFill>
                  <a:schemeClr val="dk1"/>
                </a:solidFill>
              </a:rPr>
              <a:t>What are the potential applications and implications of using the Movie Corpus in chatbot development and the broader field of Natural Language Generation?</a:t>
            </a:r>
            <a:endParaRPr sz="2800" dirty="0">
              <a:solidFill>
                <a:schemeClr val="dk1"/>
              </a:solidFill>
            </a:endParaRPr>
          </a:p>
        </p:txBody>
      </p:sp>
      <p:sp>
        <p:nvSpPr>
          <p:cNvPr id="108" name="Google Shape;108;p1"/>
          <p:cNvSpPr txBox="1"/>
          <p:nvPr/>
        </p:nvSpPr>
        <p:spPr>
          <a:xfrm>
            <a:off x="2343000" y="4739475"/>
            <a:ext cx="9239400" cy="64104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latin typeface="Arial"/>
                <a:ea typeface="Arial"/>
                <a:cs typeface="Arial"/>
                <a:sym typeface="Arial"/>
              </a:rPr>
              <a:t>Abstract</a:t>
            </a:r>
            <a:endParaRPr dirty="0"/>
          </a:p>
          <a:p>
            <a:pPr marL="0" lvl="0" indent="0" algn="l" rtl="0">
              <a:lnSpc>
                <a:spcPct val="100000"/>
              </a:lnSpc>
              <a:spcBef>
                <a:spcPts val="0"/>
              </a:spcBef>
              <a:spcAft>
                <a:spcPts val="0"/>
              </a:spcAft>
              <a:buClr>
                <a:schemeClr val="dk1"/>
              </a:buClr>
              <a:buSzPts val="1100"/>
              <a:buFont typeface="Arial"/>
              <a:buNone/>
            </a:pPr>
            <a:r>
              <a:rPr lang="en-US" sz="2800" dirty="0">
                <a:solidFill>
                  <a:schemeClr val="dk1"/>
                </a:solidFill>
                <a:highlight>
                  <a:srgbClr val="FFFFFF"/>
                </a:highlight>
              </a:rPr>
              <a:t>Sequence-to-Sequence (Seq</a:t>
            </a:r>
            <a:r>
              <a:rPr lang="en-US" sz="2800" dirty="0">
                <a:solidFill>
                  <a:srgbClr val="098658"/>
                </a:solidFill>
                <a:highlight>
                  <a:srgbClr val="FFFFFF"/>
                </a:highlight>
              </a:rPr>
              <a:t>2</a:t>
            </a:r>
            <a:r>
              <a:rPr lang="en-US" sz="2800" dirty="0">
                <a:solidFill>
                  <a:schemeClr val="dk1"/>
                </a:solidFill>
                <a:highlight>
                  <a:srgbClr val="FFFFFF"/>
                </a:highlight>
              </a:rPr>
              <a:t>Seq) modeling, when paired with Long-Short-Term Memory (LSTM) units, has demonstrated significant potential in developing conversational chatbot capable of participating in text-based conversation and providing human-like responses. The Cornell Movie-Dialogs Corpus will be used to extract dialogues, preprocess the data, and then use the output to train the Seq2Seq model. Our contributions include exploring the application of LSTM for Natural Language Generation (NLG) and creating a comprehensive chatbot system. According to the results of the experiment, our method works well for coming up with thoughtful answers during a conversation.</a:t>
            </a:r>
          </a:p>
          <a:p>
            <a:pPr marL="0" marR="0" lvl="0" indent="0" algn="just" rtl="0">
              <a:spcBef>
                <a:spcPts val="0"/>
              </a:spcBef>
              <a:spcAft>
                <a:spcPts val="0"/>
              </a:spcAft>
              <a:buNone/>
            </a:pPr>
            <a:endParaRPr sz="1050" dirty="0">
              <a:solidFill>
                <a:schemeClr val="dk1"/>
              </a:solidFill>
              <a:highlight>
                <a:srgbClr val="FFFFFF"/>
              </a:highlight>
            </a:endParaRPr>
          </a:p>
          <a:p>
            <a:pPr marL="0" marR="0" lvl="0" indent="0" algn="l" rtl="0">
              <a:spcBef>
                <a:spcPts val="0"/>
              </a:spcBef>
              <a:spcAft>
                <a:spcPts val="0"/>
              </a:spcAft>
              <a:buNone/>
            </a:pPr>
            <a:endParaRPr sz="2800" dirty="0">
              <a:solidFill>
                <a:schemeClr val="dk1"/>
              </a:solidFill>
              <a:latin typeface="Cambria"/>
              <a:ea typeface="Cambria"/>
              <a:cs typeface="Cambria"/>
              <a:sym typeface="Cambria"/>
            </a:endParaRPr>
          </a:p>
        </p:txBody>
      </p:sp>
      <p:pic>
        <p:nvPicPr>
          <p:cNvPr id="109" name="Google Shape;109;p1"/>
          <p:cNvPicPr preferRelativeResize="0"/>
          <p:nvPr/>
        </p:nvPicPr>
        <p:blipFill rotWithShape="1">
          <a:blip r:embed="rId6">
            <a:alphaModFix/>
          </a:blip>
          <a:srcRect/>
          <a:stretch/>
        </p:blipFill>
        <p:spPr>
          <a:xfrm>
            <a:off x="32560550" y="29279594"/>
            <a:ext cx="9525000" cy="2648206"/>
          </a:xfrm>
          <a:prstGeom prst="rect">
            <a:avLst/>
          </a:prstGeom>
          <a:noFill/>
          <a:ln>
            <a:noFill/>
          </a:ln>
        </p:spPr>
      </p:pic>
      <p:graphicFrame>
        <p:nvGraphicFramePr>
          <p:cNvPr id="110" name="Google Shape;110;p1"/>
          <p:cNvGraphicFramePr/>
          <p:nvPr>
            <p:extLst>
              <p:ext uri="{D42A27DB-BD31-4B8C-83A1-F6EECF244321}">
                <p14:modId xmlns:p14="http://schemas.microsoft.com/office/powerpoint/2010/main" val="824812402"/>
              </p:ext>
            </p:extLst>
          </p:nvPr>
        </p:nvGraphicFramePr>
        <p:xfrm>
          <a:off x="31726987" y="19120620"/>
          <a:ext cx="10777825" cy="2292315"/>
        </p:xfrm>
        <a:graphic>
          <a:graphicData uri="http://schemas.openxmlformats.org/drawingml/2006/table">
            <a:tbl>
              <a:tblPr>
                <a:noFill/>
                <a:tableStyleId>{17595BE3-920F-4492-893F-F726325D166D}</a:tableStyleId>
              </a:tblPr>
              <a:tblGrid>
                <a:gridCol w="5416875">
                  <a:extLst>
                    <a:ext uri="{9D8B030D-6E8A-4147-A177-3AD203B41FA5}">
                      <a16:colId xmlns:a16="http://schemas.microsoft.com/office/drawing/2014/main" val="20000"/>
                    </a:ext>
                  </a:extLst>
                </a:gridCol>
                <a:gridCol w="5360950">
                  <a:extLst>
                    <a:ext uri="{9D8B030D-6E8A-4147-A177-3AD203B41FA5}">
                      <a16:colId xmlns:a16="http://schemas.microsoft.com/office/drawing/2014/main" val="20001"/>
                    </a:ext>
                  </a:extLst>
                </a:gridCol>
              </a:tblGrid>
              <a:tr h="618000">
                <a:tc>
                  <a:txBody>
                    <a:bodyPr/>
                    <a:lstStyle/>
                    <a:p>
                      <a:pPr marL="0" lvl="0" indent="0" algn="just" rtl="0">
                        <a:spcBef>
                          <a:spcPts val="0"/>
                        </a:spcBef>
                        <a:spcAft>
                          <a:spcPts val="0"/>
                        </a:spcAft>
                        <a:buNone/>
                      </a:pPr>
                      <a:endParaRPr sz="2800" b="0" dirty="0"/>
                    </a:p>
                    <a:p>
                      <a:pPr marL="0" lvl="0" indent="0" algn="just" rtl="0">
                        <a:spcBef>
                          <a:spcPts val="0"/>
                        </a:spcBef>
                        <a:spcAft>
                          <a:spcPts val="0"/>
                        </a:spcAft>
                        <a:buNone/>
                      </a:pPr>
                      <a:r>
                        <a:rPr lang="en-US" sz="2800" b="0" dirty="0"/>
                        <a:t>Drashtee Parmar</a:t>
                      </a:r>
                      <a:endParaRPr sz="2800" b="0" dirty="0"/>
                    </a:p>
                  </a:txBody>
                  <a:tcPr marL="91425" marR="91425" marT="91425" marB="91425"/>
                </a:tc>
                <a:tc>
                  <a:txBody>
                    <a:bodyPr/>
                    <a:lstStyle/>
                    <a:p>
                      <a:pPr marL="0" lvl="0" indent="0" algn="just" rtl="0">
                        <a:spcBef>
                          <a:spcPts val="0"/>
                        </a:spcBef>
                        <a:spcAft>
                          <a:spcPts val="0"/>
                        </a:spcAft>
                        <a:buNone/>
                      </a:pPr>
                      <a:endParaRPr sz="2800" b="0" dirty="0"/>
                    </a:p>
                    <a:p>
                      <a:pPr marL="0" lvl="0" indent="0" algn="just" rtl="0">
                        <a:spcBef>
                          <a:spcPts val="0"/>
                        </a:spcBef>
                        <a:spcAft>
                          <a:spcPts val="0"/>
                        </a:spcAft>
                        <a:buNone/>
                      </a:pPr>
                      <a:r>
                        <a:rPr lang="en-US" sz="2800" b="0" dirty="0" err="1">
                          <a:solidFill>
                            <a:schemeClr val="dk1"/>
                          </a:solidFill>
                        </a:rPr>
                        <a:t>Ruthvik</a:t>
                      </a:r>
                      <a:r>
                        <a:rPr lang="en-US" sz="2800" b="0" dirty="0">
                          <a:solidFill>
                            <a:schemeClr val="dk1"/>
                          </a:solidFill>
                        </a:rPr>
                        <a:t> Reddy </a:t>
                      </a:r>
                      <a:r>
                        <a:rPr lang="en-US" sz="2800" b="0" dirty="0" err="1">
                          <a:solidFill>
                            <a:schemeClr val="dk1"/>
                          </a:solidFill>
                        </a:rPr>
                        <a:t>Anugu</a:t>
                      </a:r>
                      <a:endParaRPr sz="2800" b="0" dirty="0"/>
                    </a:p>
                  </a:txBody>
                  <a:tcPr marL="91425" marR="91425" marT="91425" marB="91425"/>
                </a:tc>
                <a:extLst>
                  <a:ext uri="{0D108BD9-81ED-4DB2-BD59-A6C34878D82A}">
                    <a16:rowId xmlns:a16="http://schemas.microsoft.com/office/drawing/2014/main" val="10000"/>
                  </a:ext>
                </a:extLst>
              </a:tr>
              <a:tr h="543200">
                <a:tc>
                  <a:txBody>
                    <a:bodyPr/>
                    <a:lstStyle/>
                    <a:p>
                      <a:pPr marL="0" lvl="0" indent="0" algn="just" rtl="0">
                        <a:spcBef>
                          <a:spcPts val="0"/>
                        </a:spcBef>
                        <a:spcAft>
                          <a:spcPts val="0"/>
                        </a:spcAft>
                        <a:buNone/>
                      </a:pPr>
                      <a:r>
                        <a:rPr lang="en-US" sz="2000" u="sng" dirty="0">
                          <a:solidFill>
                            <a:schemeClr val="hlink"/>
                          </a:solidFill>
                          <a:hlinkClick r:id="rId7"/>
                        </a:rPr>
                        <a:t>dparmar1@students.kennesaw.edu</a:t>
                      </a:r>
                      <a:endParaRPr sz="2000" dirty="0"/>
                    </a:p>
                  </a:txBody>
                  <a:tcPr marL="91425" marR="91425" marT="91425" marB="91425"/>
                </a:tc>
                <a:tc>
                  <a:txBody>
                    <a:bodyPr/>
                    <a:lstStyle/>
                    <a:p>
                      <a:pPr marL="0" lvl="0" indent="0" algn="just" rtl="0">
                        <a:spcBef>
                          <a:spcPts val="0"/>
                        </a:spcBef>
                        <a:spcAft>
                          <a:spcPts val="0"/>
                        </a:spcAft>
                        <a:buNone/>
                      </a:pPr>
                      <a:r>
                        <a:rPr lang="en-US" sz="2000" u="sng" dirty="0">
                          <a:solidFill>
                            <a:schemeClr val="hlink"/>
                          </a:solidFill>
                          <a:hlinkClick r:id="rId8"/>
                        </a:rPr>
                        <a:t>ranugu3@students.kennesaw.edu</a:t>
                      </a:r>
                      <a:endParaRPr sz="2000" dirty="0"/>
                    </a:p>
                  </a:txBody>
                  <a:tcPr marL="91425" marR="91425" marT="91425" marB="91425"/>
                </a:tc>
                <a:extLst>
                  <a:ext uri="{0D108BD9-81ED-4DB2-BD59-A6C34878D82A}">
                    <a16:rowId xmlns:a16="http://schemas.microsoft.com/office/drawing/2014/main" val="10001"/>
                  </a:ext>
                </a:extLst>
              </a:tr>
              <a:tr h="712825">
                <a:tc>
                  <a:txBody>
                    <a:bodyPr/>
                    <a:lstStyle/>
                    <a:p>
                      <a:pPr marL="0" lvl="0" indent="0" algn="just" rtl="0">
                        <a:spcBef>
                          <a:spcPts val="0"/>
                        </a:spcBef>
                        <a:spcAft>
                          <a:spcPts val="0"/>
                        </a:spcAft>
                        <a:buNone/>
                      </a:pPr>
                      <a:r>
                        <a:rPr lang="en-US" sz="2000" u="sng" dirty="0">
                          <a:solidFill>
                            <a:schemeClr val="hlink"/>
                          </a:solidFill>
                          <a:hlinkClick r:id="rId9"/>
                        </a:rPr>
                        <a:t>https://www.linkedin.com/in/drashtee-parmar/</a:t>
                      </a:r>
                      <a:endParaRPr sz="2000" dirty="0"/>
                    </a:p>
                  </a:txBody>
                  <a:tcPr marL="91425" marR="91425" marT="91425" marB="91425"/>
                </a:tc>
                <a:tc>
                  <a:txBody>
                    <a:bodyPr/>
                    <a:lstStyle/>
                    <a:p>
                      <a:pPr marL="0" lvl="0" indent="0" algn="just" rtl="0">
                        <a:spcBef>
                          <a:spcPts val="0"/>
                        </a:spcBef>
                        <a:spcAft>
                          <a:spcPts val="0"/>
                        </a:spcAft>
                        <a:buNone/>
                      </a:pPr>
                      <a:r>
                        <a:rPr lang="en-US" sz="2000" u="sng" dirty="0">
                          <a:solidFill>
                            <a:schemeClr val="hlink"/>
                          </a:solidFill>
                          <a:hlinkClick r:id="rId10"/>
                        </a:rPr>
                        <a:t>www.linkedin.com/in/ruthvik-reddy-anugu11</a:t>
                      </a:r>
                      <a:endParaRPr sz="20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1"/>
          <p:cNvSpPr/>
          <p:nvPr/>
        </p:nvSpPr>
        <p:spPr>
          <a:xfrm>
            <a:off x="31527750" y="7753225"/>
            <a:ext cx="11021600" cy="3844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12" name="Google Shape;112;p1"/>
          <p:cNvSpPr txBox="1"/>
          <p:nvPr/>
        </p:nvSpPr>
        <p:spPr>
          <a:xfrm>
            <a:off x="32090000" y="7753225"/>
            <a:ext cx="10355700" cy="3844200"/>
          </a:xfrm>
          <a:prstGeom prst="rect">
            <a:avLst/>
          </a:prstGeom>
          <a:noFill/>
          <a:ln>
            <a:noFill/>
          </a:ln>
        </p:spPr>
        <p:txBody>
          <a:bodyPr spcFirstLastPara="1" wrap="square" lIns="120000" tIns="60000" rIns="120000" bIns="60000" anchor="t" anchorCtr="0">
            <a:noAutofit/>
          </a:bodyPr>
          <a:lstStyle/>
          <a:p>
            <a:pPr marL="0" lvl="0" indent="0" algn="ctr" rtl="0">
              <a:spcBef>
                <a:spcPts val="0"/>
              </a:spcBef>
              <a:spcAft>
                <a:spcPts val="0"/>
              </a:spcAft>
              <a:buClr>
                <a:schemeClr val="dk1"/>
              </a:buClr>
              <a:buFont typeface="Arial"/>
              <a:buNone/>
            </a:pPr>
            <a:r>
              <a:rPr lang="en-US" sz="4800" b="1" dirty="0">
                <a:solidFill>
                  <a:schemeClr val="dk1"/>
                </a:solidFill>
              </a:rPr>
              <a:t>Future work includes</a:t>
            </a:r>
            <a:endParaRPr sz="4800" b="1"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Train the model on a larger dataset to boost performance.</a:t>
            </a:r>
            <a:endParaRPr sz="2800"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Creating evaluation measures for conversational human-like responses.</a:t>
            </a:r>
            <a:endParaRPr sz="2800"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Trying alternative approaches to diversify and include the model.</a:t>
            </a:r>
            <a:endParaRPr sz="2800" dirty="0">
              <a:solidFill>
                <a:schemeClr val="dk1"/>
              </a:solidFill>
            </a:endParaRPr>
          </a:p>
          <a:p>
            <a:pPr marL="457200" lvl="0" indent="-406400" algn="l" rtl="0">
              <a:spcBef>
                <a:spcPts val="0"/>
              </a:spcBef>
              <a:spcAft>
                <a:spcPts val="0"/>
              </a:spcAft>
              <a:buClr>
                <a:schemeClr val="dk1"/>
              </a:buClr>
              <a:buSzPts val="2800"/>
              <a:buChar char="●"/>
            </a:pPr>
            <a:r>
              <a:rPr lang="en-US" sz="2800" dirty="0">
                <a:solidFill>
                  <a:schemeClr val="dk1"/>
                </a:solidFill>
              </a:rPr>
              <a:t>Investigating the ethical implications of using the model in real-world applications.</a:t>
            </a:r>
            <a:endParaRPr sz="2800" dirty="0">
              <a:solidFill>
                <a:schemeClr val="dk1"/>
              </a:solidFill>
            </a:endParaRPr>
          </a:p>
          <a:p>
            <a:pPr marL="0" marR="0" lvl="0" indent="0" algn="l" rtl="0">
              <a:spcBef>
                <a:spcPts val="0"/>
              </a:spcBef>
              <a:spcAft>
                <a:spcPts val="0"/>
              </a:spcAft>
              <a:buNone/>
            </a:pPr>
            <a:endParaRPr sz="4800" b="1" dirty="0">
              <a:solidFill>
                <a:schemeClr val="dk1"/>
              </a:solidFill>
            </a:endParaRPr>
          </a:p>
        </p:txBody>
      </p:sp>
      <p:sp>
        <p:nvSpPr>
          <p:cNvPr id="113" name="Google Shape;113;p1"/>
          <p:cNvSpPr/>
          <p:nvPr/>
        </p:nvSpPr>
        <p:spPr>
          <a:xfrm>
            <a:off x="2147813" y="28275548"/>
            <a:ext cx="9525000" cy="4158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endParaRPr sz="4200">
              <a:solidFill>
                <a:schemeClr val="dk1"/>
              </a:solidFill>
              <a:latin typeface="Calibri"/>
              <a:ea typeface="Calibri"/>
              <a:cs typeface="Calibri"/>
              <a:sym typeface="Calibri"/>
            </a:endParaRPr>
          </a:p>
        </p:txBody>
      </p:sp>
      <p:sp>
        <p:nvSpPr>
          <p:cNvPr id="114" name="Google Shape;114;p1"/>
          <p:cNvSpPr txBox="1"/>
          <p:nvPr/>
        </p:nvSpPr>
        <p:spPr>
          <a:xfrm>
            <a:off x="2252588" y="28275550"/>
            <a:ext cx="9525000" cy="3844200"/>
          </a:xfrm>
          <a:prstGeom prst="rect">
            <a:avLst/>
          </a:prstGeom>
          <a:noFill/>
          <a:ln>
            <a:noFill/>
          </a:ln>
        </p:spPr>
        <p:txBody>
          <a:bodyPr spcFirstLastPara="1" wrap="square" lIns="120000" tIns="60000" rIns="120000" bIns="60000" anchor="t" anchorCtr="0">
            <a:noAutofit/>
          </a:bodyPr>
          <a:lstStyle/>
          <a:p>
            <a:pPr marL="0" marR="0" lvl="0" indent="0" algn="ctr" rtl="0">
              <a:spcBef>
                <a:spcPts val="0"/>
              </a:spcBef>
              <a:spcAft>
                <a:spcPts val="0"/>
              </a:spcAft>
              <a:buNone/>
            </a:pPr>
            <a:r>
              <a:rPr lang="en-US" sz="4800" b="1" dirty="0">
                <a:solidFill>
                  <a:schemeClr val="dk1"/>
                </a:solidFill>
              </a:rPr>
              <a:t>Methodology</a:t>
            </a:r>
            <a:endParaRPr sz="4800" b="1" dirty="0">
              <a:solidFill>
                <a:schemeClr val="dk1"/>
              </a:solidFill>
            </a:endParaRPr>
          </a:p>
          <a:p>
            <a:pPr marL="457200" lvl="0" indent="-406400" algn="l" rtl="0">
              <a:lnSpc>
                <a:spcPct val="100000"/>
              </a:lnSpc>
              <a:spcBef>
                <a:spcPts val="0"/>
              </a:spcBef>
              <a:spcAft>
                <a:spcPts val="0"/>
              </a:spcAft>
              <a:buClr>
                <a:schemeClr val="dk1"/>
              </a:buClr>
              <a:buSzPts val="2800"/>
              <a:buChar char="●"/>
            </a:pPr>
            <a:r>
              <a:rPr lang="en-US" sz="2800" dirty="0">
                <a:solidFill>
                  <a:schemeClr val="dk1"/>
                </a:solidFill>
                <a:highlight>
                  <a:srgbClr val="FFFFFF"/>
                </a:highlight>
              </a:rPr>
              <a:t>Extract dialogues from the Cornell Movie-Dialogs Corpus.</a:t>
            </a:r>
            <a:endParaRPr sz="2800" dirty="0">
              <a:solidFill>
                <a:schemeClr val="dk1"/>
              </a:solidFill>
              <a:highlight>
                <a:srgbClr val="FFFFFF"/>
              </a:highlight>
            </a:endParaRPr>
          </a:p>
          <a:p>
            <a:pPr marL="457200" lvl="0" indent="-406400" algn="l" rtl="0">
              <a:lnSpc>
                <a:spcPct val="100000"/>
              </a:lnSpc>
              <a:spcBef>
                <a:spcPts val="0"/>
              </a:spcBef>
              <a:spcAft>
                <a:spcPts val="0"/>
              </a:spcAft>
              <a:buClr>
                <a:schemeClr val="dk1"/>
              </a:buClr>
              <a:buSzPts val="2800"/>
              <a:buChar char="●"/>
            </a:pPr>
            <a:r>
              <a:rPr lang="en-US" sz="2800" dirty="0">
                <a:solidFill>
                  <a:schemeClr val="dk1"/>
                </a:solidFill>
                <a:highlight>
                  <a:srgbClr val="FFFFFF"/>
                </a:highlight>
              </a:rPr>
              <a:t>Tokenize and preprocess the data.</a:t>
            </a:r>
            <a:endParaRPr sz="2800" dirty="0">
              <a:solidFill>
                <a:schemeClr val="dk1"/>
              </a:solidFill>
              <a:highlight>
                <a:srgbClr val="FFFFFF"/>
              </a:highlight>
            </a:endParaRPr>
          </a:p>
          <a:p>
            <a:pPr marL="457200" lvl="0" indent="-406400" algn="l" rtl="0">
              <a:lnSpc>
                <a:spcPct val="100000"/>
              </a:lnSpc>
              <a:spcBef>
                <a:spcPts val="0"/>
              </a:spcBef>
              <a:spcAft>
                <a:spcPts val="0"/>
              </a:spcAft>
              <a:buClr>
                <a:schemeClr val="dk1"/>
              </a:buClr>
              <a:buSzPts val="2800"/>
              <a:buChar char="●"/>
            </a:pPr>
            <a:r>
              <a:rPr lang="en-US" sz="2800" dirty="0">
                <a:solidFill>
                  <a:schemeClr val="dk1"/>
                </a:solidFill>
                <a:highlight>
                  <a:srgbClr val="FFFFFF"/>
                </a:highlight>
              </a:rPr>
              <a:t>Build the encoder-decoder model using LSTM units.</a:t>
            </a:r>
            <a:endParaRPr sz="2800" dirty="0">
              <a:solidFill>
                <a:schemeClr val="dk1"/>
              </a:solidFill>
              <a:highlight>
                <a:srgbClr val="FFFFFF"/>
              </a:highlight>
            </a:endParaRPr>
          </a:p>
          <a:p>
            <a:pPr marL="457200" lvl="0" indent="-406400" algn="l" rtl="0">
              <a:lnSpc>
                <a:spcPct val="100000"/>
              </a:lnSpc>
              <a:spcBef>
                <a:spcPts val="0"/>
              </a:spcBef>
              <a:spcAft>
                <a:spcPts val="0"/>
              </a:spcAft>
              <a:buClr>
                <a:schemeClr val="dk1"/>
              </a:buClr>
              <a:buSzPts val="2800"/>
              <a:buChar char="●"/>
            </a:pPr>
            <a:r>
              <a:rPr lang="en-US" sz="2800" dirty="0">
                <a:solidFill>
                  <a:schemeClr val="dk1"/>
                </a:solidFill>
                <a:highlight>
                  <a:srgbClr val="FFFFFF"/>
                </a:highlight>
              </a:rPr>
              <a:t>Train the Seq</a:t>
            </a:r>
            <a:r>
              <a:rPr lang="en-US" sz="2800" dirty="0">
                <a:solidFill>
                  <a:srgbClr val="098658"/>
                </a:solidFill>
                <a:highlight>
                  <a:srgbClr val="FFFFFF"/>
                </a:highlight>
              </a:rPr>
              <a:t>2</a:t>
            </a:r>
            <a:r>
              <a:rPr lang="en-US" sz="2800" dirty="0">
                <a:solidFill>
                  <a:schemeClr val="dk1"/>
                </a:solidFill>
                <a:highlight>
                  <a:srgbClr val="FFFFFF"/>
                </a:highlight>
              </a:rPr>
              <a:t>Seq model on the preprocessed data.</a:t>
            </a:r>
            <a:endParaRPr sz="2800" dirty="0">
              <a:solidFill>
                <a:schemeClr val="dk1"/>
              </a:solidFill>
              <a:highlight>
                <a:srgbClr val="FFFFFF"/>
              </a:highlight>
            </a:endParaRPr>
          </a:p>
          <a:p>
            <a:pPr marL="457200" lvl="0" indent="-406400" algn="l" rtl="0">
              <a:lnSpc>
                <a:spcPct val="100000"/>
              </a:lnSpc>
              <a:spcBef>
                <a:spcPts val="0"/>
              </a:spcBef>
              <a:spcAft>
                <a:spcPts val="0"/>
              </a:spcAft>
              <a:buClr>
                <a:schemeClr val="dk1"/>
              </a:buClr>
              <a:buSzPts val="2800"/>
              <a:buChar char="●"/>
            </a:pPr>
            <a:r>
              <a:rPr lang="en-US" sz="2800" dirty="0">
                <a:solidFill>
                  <a:schemeClr val="dk1"/>
                </a:solidFill>
                <a:highlight>
                  <a:srgbClr val="FFFFFF"/>
                </a:highlight>
              </a:rPr>
              <a:t>Implement attention techniques to improve the chatbot's performance.</a:t>
            </a:r>
            <a:endParaRPr sz="2800" dirty="0">
              <a:solidFill>
                <a:schemeClr val="dk1"/>
              </a:solidFill>
            </a:endParaRPr>
          </a:p>
        </p:txBody>
      </p:sp>
      <p:pic>
        <p:nvPicPr>
          <p:cNvPr id="115" name="Google Shape;115;p1"/>
          <p:cNvPicPr preferRelativeResize="0"/>
          <p:nvPr/>
        </p:nvPicPr>
        <p:blipFill rotWithShape="1">
          <a:blip r:embed="rId11">
            <a:alphaModFix/>
          </a:blip>
          <a:srcRect r="-2627" b="3660"/>
          <a:stretch/>
        </p:blipFill>
        <p:spPr>
          <a:xfrm>
            <a:off x="12424113" y="14482975"/>
            <a:ext cx="18211274" cy="9947699"/>
          </a:xfrm>
          <a:prstGeom prst="rect">
            <a:avLst/>
          </a:prstGeom>
          <a:noFill/>
          <a:ln>
            <a:noFill/>
          </a:ln>
        </p:spPr>
      </p:pic>
      <p:sp>
        <p:nvSpPr>
          <p:cNvPr id="117" name="Google Shape;117;p1"/>
          <p:cNvSpPr/>
          <p:nvPr/>
        </p:nvSpPr>
        <p:spPr>
          <a:xfrm>
            <a:off x="31527750" y="4663938"/>
            <a:ext cx="11021600" cy="26481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ctr" anchorCtr="0">
            <a:noAutofit/>
          </a:bodyPr>
          <a:lstStyle/>
          <a:p>
            <a:pPr marL="0" marR="0" lvl="0" indent="0" algn="ctr" rtl="0">
              <a:spcBef>
                <a:spcPts val="0"/>
              </a:spcBef>
              <a:spcAft>
                <a:spcPts val="0"/>
              </a:spcAft>
              <a:buNone/>
            </a:pPr>
            <a:r>
              <a:rPr lang="en-US" sz="4800" b="1" dirty="0">
                <a:solidFill>
                  <a:schemeClr val="dk1"/>
                </a:solidFill>
                <a:latin typeface="Arial" panose="020B0604020202020204" pitchFamily="34" charset="0"/>
                <a:ea typeface="Calibri"/>
                <a:cs typeface="Arial" panose="020B0604020202020204" pitchFamily="34" charset="0"/>
                <a:sym typeface="Calibri"/>
              </a:rPr>
              <a:t>Result</a:t>
            </a:r>
            <a:endParaRPr sz="4800" b="1"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ctr" rtl="0">
              <a:spcBef>
                <a:spcPts val="0"/>
              </a:spcBef>
              <a:spcAft>
                <a:spcPts val="0"/>
              </a:spcAft>
              <a:buNone/>
            </a:pPr>
            <a:endParaRPr sz="4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sz="4200" dirty="0">
              <a:solidFill>
                <a:schemeClr val="dk1"/>
              </a:solidFill>
              <a:latin typeface="Calibri"/>
              <a:ea typeface="Calibri"/>
              <a:cs typeface="Calibri"/>
              <a:sym typeface="Calibri"/>
            </a:endParaRPr>
          </a:p>
        </p:txBody>
      </p:sp>
      <p:graphicFrame>
        <p:nvGraphicFramePr>
          <p:cNvPr id="118" name="Google Shape;118;p1"/>
          <p:cNvGraphicFramePr/>
          <p:nvPr/>
        </p:nvGraphicFramePr>
        <p:xfrm>
          <a:off x="31645950" y="5712750"/>
          <a:ext cx="10111650" cy="1219140"/>
        </p:xfrm>
        <a:graphic>
          <a:graphicData uri="http://schemas.openxmlformats.org/drawingml/2006/table">
            <a:tbl>
              <a:tblPr>
                <a:noFill/>
                <a:tableStyleId>{17595BE3-920F-4492-893F-F726325D166D}</a:tableStyleId>
              </a:tblPr>
              <a:tblGrid>
                <a:gridCol w="3370550">
                  <a:extLst>
                    <a:ext uri="{9D8B030D-6E8A-4147-A177-3AD203B41FA5}">
                      <a16:colId xmlns:a16="http://schemas.microsoft.com/office/drawing/2014/main" val="20000"/>
                    </a:ext>
                  </a:extLst>
                </a:gridCol>
                <a:gridCol w="3370550">
                  <a:extLst>
                    <a:ext uri="{9D8B030D-6E8A-4147-A177-3AD203B41FA5}">
                      <a16:colId xmlns:a16="http://schemas.microsoft.com/office/drawing/2014/main" val="20001"/>
                    </a:ext>
                  </a:extLst>
                </a:gridCol>
                <a:gridCol w="3370550">
                  <a:extLst>
                    <a:ext uri="{9D8B030D-6E8A-4147-A177-3AD203B41FA5}">
                      <a16:colId xmlns:a16="http://schemas.microsoft.com/office/drawing/2014/main" val="20002"/>
                    </a:ext>
                  </a:extLst>
                </a:gridCol>
              </a:tblGrid>
              <a:tr h="581525">
                <a:tc>
                  <a:txBody>
                    <a:bodyPr/>
                    <a:lstStyle/>
                    <a:p>
                      <a:pPr marL="0" lvl="0" indent="0" algn="ctr" rtl="0">
                        <a:spcBef>
                          <a:spcPts val="0"/>
                        </a:spcBef>
                        <a:spcAft>
                          <a:spcPts val="0"/>
                        </a:spcAft>
                        <a:buNone/>
                      </a:pPr>
                      <a:r>
                        <a:rPr lang="en-US" sz="2800" b="1" dirty="0"/>
                        <a:t>Accuracy</a:t>
                      </a:r>
                      <a:endParaRPr sz="2800" b="1" dirty="0"/>
                    </a:p>
                  </a:txBody>
                  <a:tcPr marL="91425" marR="91425" marT="91425" marB="91425"/>
                </a:tc>
                <a:tc>
                  <a:txBody>
                    <a:bodyPr/>
                    <a:lstStyle/>
                    <a:p>
                      <a:pPr marL="0" lvl="0" indent="0" algn="ctr" rtl="0">
                        <a:spcBef>
                          <a:spcPts val="0"/>
                        </a:spcBef>
                        <a:spcAft>
                          <a:spcPts val="0"/>
                        </a:spcAft>
                        <a:buNone/>
                      </a:pPr>
                      <a:r>
                        <a:rPr lang="en-US" sz="2800" b="1"/>
                        <a:t>Sensitivity</a:t>
                      </a:r>
                      <a:endParaRPr sz="2800" b="1"/>
                    </a:p>
                  </a:txBody>
                  <a:tcPr marL="91425" marR="91425" marT="91425" marB="91425"/>
                </a:tc>
                <a:tc>
                  <a:txBody>
                    <a:bodyPr/>
                    <a:lstStyle/>
                    <a:p>
                      <a:pPr marL="0" lvl="0" indent="0" algn="ctr" rtl="0">
                        <a:spcBef>
                          <a:spcPts val="0"/>
                        </a:spcBef>
                        <a:spcAft>
                          <a:spcPts val="0"/>
                        </a:spcAft>
                        <a:buNone/>
                      </a:pPr>
                      <a:r>
                        <a:rPr lang="en-US" sz="2800" b="1"/>
                        <a:t>Specificity</a:t>
                      </a:r>
                      <a:endParaRPr sz="28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2800" dirty="0"/>
                        <a:t>88.89%</a:t>
                      </a:r>
                      <a:endParaRPr sz="2800" b="1" dirty="0"/>
                    </a:p>
                  </a:txBody>
                  <a:tcPr marL="91425" marR="91425" marT="91425" marB="91425"/>
                </a:tc>
                <a:tc>
                  <a:txBody>
                    <a:bodyPr/>
                    <a:lstStyle/>
                    <a:p>
                      <a:pPr marL="0" lvl="0" indent="0" algn="ctr" rtl="0">
                        <a:spcBef>
                          <a:spcPts val="0"/>
                        </a:spcBef>
                        <a:spcAft>
                          <a:spcPts val="0"/>
                        </a:spcAft>
                        <a:buNone/>
                      </a:pPr>
                      <a:r>
                        <a:rPr lang="en-US" sz="2800" dirty="0"/>
                        <a:t>83.87% </a:t>
                      </a:r>
                      <a:endParaRPr sz="2800" dirty="0"/>
                    </a:p>
                  </a:txBody>
                  <a:tcPr marL="91425" marR="91425" marT="91425" marB="91425"/>
                </a:tc>
                <a:tc>
                  <a:txBody>
                    <a:bodyPr/>
                    <a:lstStyle/>
                    <a:p>
                      <a:pPr marL="0" lvl="0" indent="0" algn="ctr" rtl="0">
                        <a:spcBef>
                          <a:spcPts val="0"/>
                        </a:spcBef>
                        <a:spcAft>
                          <a:spcPts val="0"/>
                        </a:spcAft>
                        <a:buNone/>
                      </a:pPr>
                      <a:r>
                        <a:rPr lang="en-US" sz="2800" dirty="0"/>
                        <a:t>93.75%</a:t>
                      </a:r>
                      <a:endParaRPr sz="28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875</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Peltsverger</dc:creator>
  <cp:lastModifiedBy>Drashtee Parmar</cp:lastModifiedBy>
  <cp:revision>5</cp:revision>
  <dcterms:created xsi:type="dcterms:W3CDTF">2016-11-07T21:59:10Z</dcterms:created>
  <dcterms:modified xsi:type="dcterms:W3CDTF">2023-11-19T23:36:13Z</dcterms:modified>
</cp:coreProperties>
</file>