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0" r:id="rId1"/>
  </p:sldMasterIdLst>
  <p:notesMasterIdLst>
    <p:notesMasterId r:id="rId18"/>
  </p:notesMasterIdLst>
  <p:sldIdLst>
    <p:sldId id="360" r:id="rId2"/>
    <p:sldId id="334" r:id="rId3"/>
    <p:sldId id="355" r:id="rId4"/>
    <p:sldId id="332" r:id="rId5"/>
    <p:sldId id="340" r:id="rId6"/>
    <p:sldId id="319" r:id="rId7"/>
    <p:sldId id="336" r:id="rId8"/>
    <p:sldId id="358" r:id="rId9"/>
    <p:sldId id="353" r:id="rId10"/>
    <p:sldId id="346" r:id="rId11"/>
    <p:sldId id="347" r:id="rId12"/>
    <p:sldId id="348" r:id="rId13"/>
    <p:sldId id="349" r:id="rId14"/>
    <p:sldId id="350" r:id="rId15"/>
    <p:sldId id="354" r:id="rId16"/>
    <p:sldId id="359"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8A6DF-B03D-4A8B-B99B-8BF580CEDBFA}" type="datetimeFigureOut">
              <a:rPr lang="en-US" smtClean="0"/>
              <a:t>6/9/2021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6883B-C890-41C6-B9D1-1BE98D4A5A60}" type="slidenum">
              <a:rPr lang="en-US" smtClean="0"/>
              <a:t>‹#›</a:t>
            </a:fld>
            <a:endParaRPr lang="en-US"/>
          </a:p>
        </p:txBody>
      </p:sp>
    </p:spTree>
    <p:extLst>
      <p:ext uri="{BB962C8B-B14F-4D97-AF65-F5344CB8AC3E}">
        <p14:creationId xmlns:p14="http://schemas.microsoft.com/office/powerpoint/2010/main" val="4195618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4174284-D68C-4A47-B227-342CA344ED08}"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547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498547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36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74284-D68C-4A47-B227-342CA344ED08}"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33184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174284-D68C-4A47-B227-342CA344ED08}" type="datetimeFigureOut">
              <a:rPr lang="en-US" smtClean="0"/>
              <a:pPr/>
              <a:t>6/9/2021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6DBFF2-C745-47C3-8C9B-2E9DA9C19F0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08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174284-D68C-4A47-B227-342CA344ED08}"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69673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174284-D68C-4A47-B227-342CA344ED08}" type="datetimeFigureOut">
              <a:rPr lang="en-US" smtClean="0"/>
              <a:pPr/>
              <a:t>6/9/2021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01143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174284-D68C-4A47-B227-342CA344ED08}" type="datetimeFigureOut">
              <a:rPr lang="en-US" smtClean="0"/>
              <a:pPr/>
              <a:t>6/9/2021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312568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174284-D68C-4A47-B227-342CA344ED08}" type="datetimeFigureOut">
              <a:rPr lang="en-US" smtClean="0"/>
              <a:pPr/>
              <a:t>6/9/2021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168856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spTree>
    <p:extLst>
      <p:ext uri="{BB962C8B-B14F-4D97-AF65-F5344CB8AC3E}">
        <p14:creationId xmlns:p14="http://schemas.microsoft.com/office/powerpoint/2010/main" val="257230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4174284-D68C-4A47-B227-342CA344ED08}" type="datetimeFigureOut">
              <a:rPr lang="en-US" smtClean="0"/>
              <a:pPr/>
              <a:t>6/9/2021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6DBFF2-C745-47C3-8C9B-2E9DA9C19F0C}" type="slidenum">
              <a:rPr lang="en-US" smtClean="0"/>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37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174284-D68C-4A47-B227-342CA344ED08}" type="datetimeFigureOut">
              <a:rPr lang="en-US" smtClean="0"/>
              <a:pPr/>
              <a:t>6/9/2021</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46DBFF2-C745-47C3-8C9B-2E9DA9C19F0C}" type="slidenum">
              <a:rPr lang="en-US" smtClean="0"/>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551471"/>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AA436-23CE-48A9-838E-ECC66E62789F}"/>
              </a:ext>
            </a:extLst>
          </p:cNvPr>
          <p:cNvSpPr>
            <a:spLocks noGrp="1"/>
          </p:cNvSpPr>
          <p:nvPr>
            <p:ph type="ctrTitle"/>
          </p:nvPr>
        </p:nvSpPr>
        <p:spPr>
          <a:xfrm>
            <a:off x="533400" y="1371600"/>
            <a:ext cx="7543800" cy="1828799"/>
          </a:xfrm>
        </p:spPr>
        <p:txBody>
          <a:bodyPr>
            <a:normAutofit fontScale="90000"/>
          </a:bodyPr>
          <a:lstStyle/>
          <a:p>
            <a:r>
              <a:rPr lang="en-US" sz="4400" b="1" dirty="0"/>
              <a:t>     Spam message detection</a:t>
            </a:r>
            <a:br>
              <a:rPr lang="en-US" sz="4400" b="1" dirty="0"/>
            </a:br>
            <a:br>
              <a:rPr lang="en-US" sz="4400" b="1" dirty="0"/>
            </a:br>
            <a:r>
              <a:rPr lang="en-US" sz="4400" b="1" dirty="0"/>
              <a:t>                                                        </a:t>
            </a:r>
            <a:r>
              <a:rPr lang="en-US" sz="3200" b="1" dirty="0"/>
              <a:t>BY:</a:t>
            </a:r>
            <a:br>
              <a:rPr lang="en-US" sz="3200" b="1" dirty="0"/>
            </a:br>
            <a:r>
              <a:rPr lang="en-US" sz="3200" b="1" dirty="0"/>
              <a:t>                                                                    RUTHVIK.N</a:t>
            </a:r>
            <a:br>
              <a:rPr lang="en-US" sz="3200" b="1" dirty="0"/>
            </a:br>
            <a:r>
              <a:rPr lang="en-US" sz="3200" b="1" dirty="0"/>
              <a:t>                                                                 (15MIS1096)</a:t>
            </a:r>
            <a:endParaRPr lang="en-IN" sz="3200" b="1" dirty="0"/>
          </a:p>
        </p:txBody>
      </p:sp>
      <p:sp>
        <p:nvSpPr>
          <p:cNvPr id="3" name="Subtitle 2">
            <a:extLst>
              <a:ext uri="{FF2B5EF4-FFF2-40B4-BE49-F238E27FC236}">
                <a16:creationId xmlns:a16="http://schemas.microsoft.com/office/drawing/2014/main" id="{718E25B2-C011-4714-9BB9-F8489FAA4B1B}"/>
              </a:ext>
            </a:extLst>
          </p:cNvPr>
          <p:cNvSpPr>
            <a:spLocks noGrp="1"/>
          </p:cNvSpPr>
          <p:nvPr>
            <p:ph type="subTitle" idx="1"/>
          </p:nvPr>
        </p:nvSpPr>
        <p:spPr/>
        <p:txBody>
          <a:bodyPr>
            <a:normAutofit fontScale="85000" lnSpcReduction="20000"/>
          </a:bodyPr>
          <a:lstStyle/>
          <a:p>
            <a:pPr algn="ctr"/>
            <a:r>
              <a:rPr lang="en-US" sz="3200" dirty="0"/>
              <a:t>Under the Guidance</a:t>
            </a:r>
            <a:endParaRPr lang="zh-CN" altLang="en-US" sz="3200" dirty="0"/>
          </a:p>
          <a:p>
            <a:pPr algn="ctr"/>
            <a:r>
              <a:rPr lang="en-US" altLang="en-US" sz="3200" dirty="0" err="1"/>
              <a:t>Dr.S.Graceline</a:t>
            </a:r>
            <a:r>
              <a:rPr lang="en-US" altLang="en-US" sz="3200" dirty="0"/>
              <a:t> Jasmine</a:t>
            </a:r>
            <a:endParaRPr lang="zh-CN" altLang="en-US" sz="3200" dirty="0"/>
          </a:p>
          <a:p>
            <a:endParaRPr lang="en-IN" dirty="0"/>
          </a:p>
        </p:txBody>
      </p:sp>
    </p:spTree>
    <p:extLst>
      <p:ext uri="{BB962C8B-B14F-4D97-AF65-F5344CB8AC3E}">
        <p14:creationId xmlns:p14="http://schemas.microsoft.com/office/powerpoint/2010/main" val="4040430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r>
              <a:rPr lang="en-US" b="1" dirty="0"/>
              <a:t>Accuracy Comparison of proposed work:</a:t>
            </a:r>
          </a:p>
          <a:p>
            <a:endParaRPr lang="en-US" b="1" dirty="0"/>
          </a:p>
          <a:p>
            <a:endParaRPr lang="en-US" b="1" dirty="0"/>
          </a:p>
          <a:p>
            <a:endParaRPr lang="en-US" b="1" dirty="0"/>
          </a:p>
          <a:p>
            <a:endParaRPr lang="en-US" b="1" dirty="0"/>
          </a:p>
          <a:p>
            <a:r>
              <a:rPr lang="en-US" b="1" dirty="0"/>
              <a:t>Performance of Spam classifier parameters:</a:t>
            </a:r>
            <a:endParaRPr lang="en-US" dirty="0"/>
          </a:p>
          <a:p>
            <a:pPr algn="just"/>
            <a:endParaRPr lang="en-US" dirty="0"/>
          </a:p>
          <a:p>
            <a:pPr algn="just"/>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745938"/>
              </p:ext>
            </p:extLst>
          </p:nvPr>
        </p:nvGraphicFramePr>
        <p:xfrm>
          <a:off x="838202" y="1219200"/>
          <a:ext cx="7010396" cy="993140"/>
        </p:xfrm>
        <a:graphic>
          <a:graphicData uri="http://schemas.openxmlformats.org/drawingml/2006/table">
            <a:tbl>
              <a:tblPr firstRow="1" firstCol="1" bandRow="1">
                <a:tableStyleId>{5C22544A-7EE6-4342-B048-85BDC9FD1C3A}</a:tableStyleId>
              </a:tblPr>
              <a:tblGrid>
                <a:gridCol w="1426243">
                  <a:extLst>
                    <a:ext uri="{9D8B030D-6E8A-4147-A177-3AD203B41FA5}">
                      <a16:colId xmlns:a16="http://schemas.microsoft.com/office/drawing/2014/main" val="20000"/>
                    </a:ext>
                  </a:extLst>
                </a:gridCol>
                <a:gridCol w="641731">
                  <a:extLst>
                    <a:ext uri="{9D8B030D-6E8A-4147-A177-3AD203B41FA5}">
                      <a16:colId xmlns:a16="http://schemas.microsoft.com/office/drawing/2014/main" val="20001"/>
                    </a:ext>
                  </a:extLst>
                </a:gridCol>
                <a:gridCol w="635454">
                  <a:extLst>
                    <a:ext uri="{9D8B030D-6E8A-4147-A177-3AD203B41FA5}">
                      <a16:colId xmlns:a16="http://schemas.microsoft.com/office/drawing/2014/main" val="20002"/>
                    </a:ext>
                  </a:extLst>
                </a:gridCol>
                <a:gridCol w="635454">
                  <a:extLst>
                    <a:ext uri="{9D8B030D-6E8A-4147-A177-3AD203B41FA5}">
                      <a16:colId xmlns:a16="http://schemas.microsoft.com/office/drawing/2014/main" val="20003"/>
                    </a:ext>
                  </a:extLst>
                </a:gridCol>
                <a:gridCol w="635454">
                  <a:extLst>
                    <a:ext uri="{9D8B030D-6E8A-4147-A177-3AD203B41FA5}">
                      <a16:colId xmlns:a16="http://schemas.microsoft.com/office/drawing/2014/main" val="20004"/>
                    </a:ext>
                  </a:extLst>
                </a:gridCol>
                <a:gridCol w="635454">
                  <a:extLst>
                    <a:ext uri="{9D8B030D-6E8A-4147-A177-3AD203B41FA5}">
                      <a16:colId xmlns:a16="http://schemas.microsoft.com/office/drawing/2014/main" val="20005"/>
                    </a:ext>
                  </a:extLst>
                </a:gridCol>
                <a:gridCol w="635454">
                  <a:extLst>
                    <a:ext uri="{9D8B030D-6E8A-4147-A177-3AD203B41FA5}">
                      <a16:colId xmlns:a16="http://schemas.microsoft.com/office/drawing/2014/main" val="20006"/>
                    </a:ext>
                  </a:extLst>
                </a:gridCol>
                <a:gridCol w="917879">
                  <a:extLst>
                    <a:ext uri="{9D8B030D-6E8A-4147-A177-3AD203B41FA5}">
                      <a16:colId xmlns:a16="http://schemas.microsoft.com/office/drawing/2014/main" val="20007"/>
                    </a:ext>
                  </a:extLst>
                </a:gridCol>
                <a:gridCol w="847273">
                  <a:extLst>
                    <a:ext uri="{9D8B030D-6E8A-4147-A177-3AD203B41FA5}">
                      <a16:colId xmlns:a16="http://schemas.microsoft.com/office/drawing/2014/main" val="20008"/>
                    </a:ext>
                  </a:extLst>
                </a:gridCol>
              </a:tblGrid>
              <a:tr h="559435">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Parameters</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LR</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DT</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RF</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SVM</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NB</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KNN</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SC (TF-IDF)</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SC (BOW)</a:t>
                      </a:r>
                      <a:endParaRPr lang="en-US" sz="16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433705">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Accuracy (%)</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86.60</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90.84</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90.90</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89.05</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86.60</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a:effectLst/>
                          <a:latin typeface="Times New Roman" pitchFamily="18" charset="0"/>
                          <a:cs typeface="Times New Roman" pitchFamily="18" charset="0"/>
                        </a:rPr>
                        <a:t>91.02</a:t>
                      </a:r>
                      <a:endParaRPr lang="en-US" sz="16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94.91</a:t>
                      </a:r>
                      <a:endParaRPr lang="en-US" sz="16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effectLst/>
                          <a:latin typeface="Times New Roman" pitchFamily="18" charset="0"/>
                          <a:cs typeface="Times New Roman" pitchFamily="18" charset="0"/>
                        </a:rPr>
                        <a:t>92.73</a:t>
                      </a:r>
                      <a:endParaRPr lang="en-US" sz="16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783137376"/>
              </p:ext>
            </p:extLst>
          </p:nvPr>
        </p:nvGraphicFramePr>
        <p:xfrm>
          <a:off x="1752600" y="3056255"/>
          <a:ext cx="4648201" cy="1888490"/>
        </p:xfrm>
        <a:graphic>
          <a:graphicData uri="http://schemas.openxmlformats.org/drawingml/2006/table">
            <a:tbl>
              <a:tblPr firstRow="1" firstCol="1" bandRow="1">
                <a:tableStyleId>{5C22544A-7EE6-4342-B048-85BDC9FD1C3A}</a:tableStyleId>
              </a:tblPr>
              <a:tblGrid>
                <a:gridCol w="1610833">
                  <a:extLst>
                    <a:ext uri="{9D8B030D-6E8A-4147-A177-3AD203B41FA5}">
                      <a16:colId xmlns:a16="http://schemas.microsoft.com/office/drawing/2014/main" val="20000"/>
                    </a:ext>
                  </a:extLst>
                </a:gridCol>
                <a:gridCol w="1522228">
                  <a:extLst>
                    <a:ext uri="{9D8B030D-6E8A-4147-A177-3AD203B41FA5}">
                      <a16:colId xmlns:a16="http://schemas.microsoft.com/office/drawing/2014/main" val="20001"/>
                    </a:ext>
                  </a:extLst>
                </a:gridCol>
                <a:gridCol w="1515140">
                  <a:extLst>
                    <a:ext uri="{9D8B030D-6E8A-4147-A177-3AD203B41FA5}">
                      <a16:colId xmlns:a16="http://schemas.microsoft.com/office/drawing/2014/main" val="20002"/>
                    </a:ext>
                  </a:extLst>
                </a:gridCol>
              </a:tblGrid>
              <a:tr h="542290">
                <a:tc>
                  <a:txBody>
                    <a:bodyPr/>
                    <a:lstStyle/>
                    <a:p>
                      <a:pPr marL="0" marR="0" algn="ctr">
                        <a:lnSpc>
                          <a:spcPct val="115000"/>
                        </a:lnSpc>
                        <a:spcBef>
                          <a:spcPts val="0"/>
                        </a:spcBef>
                        <a:spcAft>
                          <a:spcPts val="0"/>
                        </a:spcAft>
                      </a:pPr>
                      <a:r>
                        <a:rPr lang="en-US" sz="2000">
                          <a:effectLst/>
                        </a:rPr>
                        <a:t>Parameters</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dirty="0">
                          <a:effectLst/>
                        </a:rPr>
                        <a:t>SC (TF-IDF)</a:t>
                      </a:r>
                      <a:endParaRPr lang="en-US" sz="20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SC (BOW)</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36550">
                <a:tc>
                  <a:txBody>
                    <a:bodyPr/>
                    <a:lstStyle/>
                    <a:p>
                      <a:pPr marL="0" marR="0" algn="ctr">
                        <a:lnSpc>
                          <a:spcPct val="115000"/>
                        </a:lnSpc>
                        <a:spcBef>
                          <a:spcPts val="0"/>
                        </a:spcBef>
                        <a:spcAft>
                          <a:spcPts val="0"/>
                        </a:spcAft>
                      </a:pPr>
                      <a:r>
                        <a:rPr lang="en-US" sz="2000">
                          <a:effectLst/>
                        </a:rPr>
                        <a:t>Precision</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0.89</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0.87</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36550">
                <a:tc>
                  <a:txBody>
                    <a:bodyPr/>
                    <a:lstStyle/>
                    <a:p>
                      <a:pPr marL="0" marR="0" algn="ctr">
                        <a:lnSpc>
                          <a:spcPct val="115000"/>
                        </a:lnSpc>
                        <a:spcBef>
                          <a:spcPts val="0"/>
                        </a:spcBef>
                        <a:spcAft>
                          <a:spcPts val="0"/>
                        </a:spcAft>
                      </a:pPr>
                      <a:r>
                        <a:rPr lang="en-US" sz="2000">
                          <a:effectLst/>
                        </a:rPr>
                        <a:t>Recall</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0.72</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0.57</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30835">
                <a:tc>
                  <a:txBody>
                    <a:bodyPr/>
                    <a:lstStyle/>
                    <a:p>
                      <a:pPr marL="0" marR="0" algn="ctr">
                        <a:lnSpc>
                          <a:spcPct val="115000"/>
                        </a:lnSpc>
                        <a:spcBef>
                          <a:spcPts val="0"/>
                        </a:spcBef>
                        <a:spcAft>
                          <a:spcPts val="0"/>
                        </a:spcAft>
                      </a:pPr>
                      <a:r>
                        <a:rPr lang="en-US" sz="2000">
                          <a:effectLst/>
                        </a:rPr>
                        <a:t>F1-Score</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0.80</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0.69</a:t>
                      </a:r>
                      <a:endParaRPr lang="en-US"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42265">
                <a:tc>
                  <a:txBody>
                    <a:bodyPr/>
                    <a:lstStyle/>
                    <a:p>
                      <a:pPr marL="0" marR="0" algn="ctr">
                        <a:lnSpc>
                          <a:spcPct val="115000"/>
                        </a:lnSpc>
                        <a:spcBef>
                          <a:spcPts val="0"/>
                        </a:spcBef>
                        <a:spcAft>
                          <a:spcPts val="0"/>
                        </a:spcAft>
                      </a:pPr>
                      <a:r>
                        <a:rPr lang="en-US" sz="2000">
                          <a:effectLst/>
                        </a:rPr>
                        <a:t>Accuracy (%)</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a:effectLst/>
                        </a:rPr>
                        <a:t>94.91</a:t>
                      </a:r>
                      <a:endParaRPr lang="en-US" sz="20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2000" dirty="0">
                          <a:effectLst/>
                        </a:rPr>
                        <a:t>92.73</a:t>
                      </a:r>
                      <a:endParaRPr lang="en-US"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42885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114300" indent="0">
              <a:buNone/>
            </a:pPr>
            <a:r>
              <a:rPr lang="en-US" b="1" dirty="0"/>
              <a:t>INPUT:</a:t>
            </a:r>
            <a:endParaRPr lang="en-US" dirty="0"/>
          </a:p>
          <a:p>
            <a:r>
              <a:rPr lang="en-US" dirty="0"/>
              <a:t>Select your choice process:</a:t>
            </a:r>
          </a:p>
          <a:p>
            <a:pPr algn="just"/>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1371600"/>
            <a:ext cx="6934200" cy="4724400"/>
          </a:xfrm>
          <a:prstGeom prst="rect">
            <a:avLst/>
          </a:prstGeom>
        </p:spPr>
      </p:pic>
    </p:spTree>
    <p:extLst>
      <p:ext uri="{BB962C8B-B14F-4D97-AF65-F5344CB8AC3E}">
        <p14:creationId xmlns:p14="http://schemas.microsoft.com/office/powerpoint/2010/main" val="3742885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114300" indent="0" algn="just">
              <a:buNone/>
            </a:pPr>
            <a:r>
              <a:rPr lang="en-US" dirty="0"/>
              <a:t>     Registration  process                               Login process</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r>
              <a:rPr lang="en-US" dirty="0"/>
              <a:t>Login success: </a:t>
            </a:r>
          </a:p>
          <a:p>
            <a:pPr algn="just"/>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62000" y="1152524"/>
            <a:ext cx="2228850" cy="2276475"/>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4648200" y="1134859"/>
            <a:ext cx="2262505" cy="2280285"/>
          </a:xfrm>
          <a:prstGeom prst="rect">
            <a:avLst/>
          </a:prstGeom>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1841789" y="4800600"/>
            <a:ext cx="1892011" cy="1524000"/>
          </a:xfrm>
          <a:prstGeom prst="rect">
            <a:avLst/>
          </a:prstGeom>
        </p:spPr>
      </p:pic>
    </p:spTree>
    <p:extLst>
      <p:ext uri="{BB962C8B-B14F-4D97-AF65-F5344CB8AC3E}">
        <p14:creationId xmlns:p14="http://schemas.microsoft.com/office/powerpoint/2010/main" val="3742885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001000" cy="6248400"/>
          </a:xfrm>
        </p:spPr>
        <p:txBody>
          <a:bodyPr/>
          <a:lstStyle/>
          <a:p>
            <a:pPr algn="just"/>
            <a:r>
              <a:rPr lang="en-US" dirty="0"/>
              <a:t>GUI prediction window:</a:t>
            </a:r>
          </a:p>
          <a:p>
            <a:pPr algn="just"/>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838200" y="762000"/>
            <a:ext cx="6934200" cy="2660073"/>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838200" y="3657600"/>
            <a:ext cx="6934200" cy="3124200"/>
          </a:xfrm>
          <a:prstGeom prst="rect">
            <a:avLst/>
          </a:prstGeom>
        </p:spPr>
      </p:pic>
    </p:spTree>
    <p:extLst>
      <p:ext uri="{BB962C8B-B14F-4D97-AF65-F5344CB8AC3E}">
        <p14:creationId xmlns:p14="http://schemas.microsoft.com/office/powerpoint/2010/main" val="374288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114300" indent="0">
              <a:buNone/>
            </a:pPr>
            <a:r>
              <a:rPr lang="en-US" b="1" dirty="0"/>
              <a:t>OUTPUT: </a:t>
            </a:r>
            <a:endParaRPr lang="en-US" dirty="0"/>
          </a:p>
          <a:p>
            <a:r>
              <a:rPr lang="en-US" dirty="0"/>
              <a:t>Spam or ham prediction process:</a:t>
            </a:r>
          </a:p>
          <a:p>
            <a:pPr algn="just"/>
            <a:endParaRPr lang="en-US" dirty="0">
              <a:latin typeface="Times New Roman" pitchFamily="18" charset="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09600" y="1600200"/>
            <a:ext cx="7315200" cy="3810000"/>
          </a:xfrm>
          <a:prstGeom prst="rect">
            <a:avLst/>
          </a:prstGeom>
        </p:spPr>
      </p:pic>
    </p:spTree>
    <p:extLst>
      <p:ext uri="{BB962C8B-B14F-4D97-AF65-F5344CB8AC3E}">
        <p14:creationId xmlns:p14="http://schemas.microsoft.com/office/powerpoint/2010/main" val="3742885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normAutofit/>
          </a:bodyPr>
          <a:lstStyle/>
          <a:p>
            <a:pPr marL="114300" indent="0" algn="just">
              <a:buNone/>
            </a:pPr>
            <a:r>
              <a:rPr lang="en-US" b="1" dirty="0"/>
              <a:t>Conclusion</a:t>
            </a:r>
            <a:endParaRPr lang="en-US" dirty="0"/>
          </a:p>
          <a:p>
            <a:pPr algn="just"/>
            <a:r>
              <a:rPr lang="en-US" dirty="0"/>
              <a:t>The analytical process started from data cleaning and processing, missing value, exploratory analysis and finally model building and evaluation. Find and compare the accuracy of each algorithm which is helpful for future perdition and the highest accuracy result is Spam classifier of TF-IDF method classifier (94.91%).  additionally, calculate classification report and confusion matrix on public test set of given attributes by supervised machine learning algorithm method. </a:t>
            </a:r>
          </a:p>
          <a:p>
            <a:pPr marL="114300" indent="0" algn="just">
              <a:buNone/>
            </a:pPr>
            <a:endParaRPr lang="en-US" b="1" dirty="0"/>
          </a:p>
          <a:p>
            <a:pPr marL="114300" indent="0" algn="just">
              <a:buNone/>
            </a:pPr>
            <a:r>
              <a:rPr lang="en-US" b="1" dirty="0"/>
              <a:t>Future Work</a:t>
            </a:r>
            <a:endParaRPr lang="en-US" dirty="0"/>
          </a:p>
          <a:p>
            <a:pPr lvl="0" algn="just"/>
            <a:r>
              <a:rPr lang="en-US" dirty="0"/>
              <a:t>ISP wants to automate the detecting the message as spam or not by given attributes from eligibility process (real time).</a:t>
            </a:r>
          </a:p>
          <a:p>
            <a:pPr lvl="0" algn="just"/>
            <a:r>
              <a:rPr lang="en-US" dirty="0"/>
              <a:t>To automate this process by show the prediction result in web application or desktop application in future.</a:t>
            </a:r>
          </a:p>
          <a:p>
            <a:pPr lvl="0" algn="just"/>
            <a:r>
              <a:rPr lang="en-US" dirty="0"/>
              <a:t>To optimize the work to implement in Artificial Intelligence environment.</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06475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254C-B11F-4BEB-88AB-58418A33CA22}"/>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52F438AB-A276-4DB6-9B3A-8232F0F9D51D}"/>
              </a:ext>
            </a:extLst>
          </p:cNvPr>
          <p:cNvSpPr>
            <a:spLocks noGrp="1"/>
          </p:cNvSpPr>
          <p:nvPr>
            <p:ph idx="1"/>
          </p:nvPr>
        </p:nvSpPr>
        <p:spPr/>
        <p:txBody>
          <a:bodyPr>
            <a:normAutofit fontScale="77500" lnSpcReduction="20000"/>
          </a:bodyPr>
          <a:lstStyle/>
          <a:p>
            <a:r>
              <a:rPr lang="en-US" dirty="0"/>
              <a:t>[1]	https://www.kaggle.com/uciml/sms-spam-collection-dataset</a:t>
            </a:r>
          </a:p>
          <a:p>
            <a:r>
              <a:rPr lang="en-US" dirty="0"/>
              <a:t>[2]	https://nlp.stanford.edu/IR-book/html/htmledition/tokenization-1.html</a:t>
            </a:r>
          </a:p>
          <a:p>
            <a:r>
              <a:rPr lang="en-US" dirty="0"/>
              <a:t>[3}https://nlp.stanford.edu/IR-book/html/htmledition/stemming-and-lemmatization-1.html</a:t>
            </a:r>
          </a:p>
          <a:p>
            <a:r>
              <a:rPr lang="en-US" dirty="0"/>
              <a:t>[4]https://nlp.stanford.edu/IR-book/html/htmledition/dropping-common-terms-stop-words-1.html</a:t>
            </a:r>
          </a:p>
          <a:p>
            <a:r>
              <a:rPr lang="en-IN" dirty="0"/>
              <a:t>[5]</a:t>
            </a:r>
            <a:r>
              <a:rPr lang="en-US" dirty="0" err="1"/>
              <a:t>MagMaguluri</a:t>
            </a:r>
            <a:r>
              <a:rPr lang="en-US" dirty="0"/>
              <a:t>, L.P., </a:t>
            </a:r>
            <a:r>
              <a:rPr lang="en-US" dirty="0" err="1"/>
              <a:t>Ragupathy</a:t>
            </a:r>
            <a:r>
              <a:rPr lang="en-US" dirty="0"/>
              <a:t>, R., </a:t>
            </a:r>
            <a:r>
              <a:rPr lang="en-US" dirty="0" err="1"/>
              <a:t>Buddi</a:t>
            </a:r>
            <a:r>
              <a:rPr lang="en-US" dirty="0"/>
              <a:t>, S.R.K., </a:t>
            </a:r>
            <a:r>
              <a:rPr lang="en-US" dirty="0" err="1"/>
              <a:t>Ponugoti</a:t>
            </a:r>
            <a:r>
              <a:rPr lang="en-US" dirty="0"/>
              <a:t>, V. and </a:t>
            </a:r>
            <a:r>
              <a:rPr lang="en-US" dirty="0" err="1"/>
              <a:t>Kalimil</a:t>
            </a:r>
            <a:r>
              <a:rPr lang="en-US" dirty="0"/>
              <a:t>, T.S., 2019, March. Adaptive Prediction of Spam Emails: Using Bayesian Inference. In 2019 3rd International Conference on Computing Methodologies and Communication (ICCMC) (pp. 628-632). IEEE.</a:t>
            </a:r>
          </a:p>
          <a:p>
            <a:r>
              <a:rPr lang="en-US" dirty="0"/>
              <a:t>[6]</a:t>
            </a:r>
            <a:r>
              <a:rPr lang="en-IN" dirty="0"/>
              <a:t> </a:t>
            </a:r>
            <a:r>
              <a:rPr lang="en-US" dirty="0"/>
              <a:t>Gupta, M., </a:t>
            </a:r>
            <a:r>
              <a:rPr lang="en-US" dirty="0" err="1"/>
              <a:t>Bakliwal</a:t>
            </a:r>
            <a:r>
              <a:rPr lang="en-US" dirty="0"/>
              <a:t>, A., Agarwal, S. and </a:t>
            </a:r>
            <a:r>
              <a:rPr lang="en-US" dirty="0" err="1"/>
              <a:t>Mehndiratta</a:t>
            </a:r>
            <a:r>
              <a:rPr lang="en-US" dirty="0"/>
              <a:t>, P., 2018, August. A comparative study of spam SMS detection using machine learning classifiers. In 2018 Eleventh International Conference on Contemporary Computing (IC3) (pp. 1-7). </a:t>
            </a:r>
            <a:r>
              <a:rPr lang="en-US" dirty="0" err="1"/>
              <a:t>IEEE.arch</a:t>
            </a:r>
            <a:r>
              <a:rPr lang="en-US" dirty="0"/>
              <a:t>]</a:t>
            </a:r>
            <a:r>
              <a:rPr lang="en-IN" dirty="0"/>
              <a:t> </a:t>
            </a:r>
            <a:endParaRPr lang="zh-CN" altLang="en-US" dirty="0"/>
          </a:p>
          <a:p>
            <a:r>
              <a:rPr lang="en-US" dirty="0"/>
              <a:t>[7]Roy, P.K., Singh, J.P. and Banerjee, S., 2020. Deep learning to filter SMS Spam. Future Generation Computer Systems, 102, pp.524-533.rity</a:t>
            </a:r>
            <a:endParaRPr lang="zh-CN" altLang="en-US" dirty="0"/>
          </a:p>
        </p:txBody>
      </p:sp>
    </p:spTree>
    <p:extLst>
      <p:ext uri="{BB962C8B-B14F-4D97-AF65-F5344CB8AC3E}">
        <p14:creationId xmlns:p14="http://schemas.microsoft.com/office/powerpoint/2010/main" val="371003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963" y="762000"/>
            <a:ext cx="8354291" cy="4278094"/>
          </a:xfrm>
          <a:prstGeom prst="rect">
            <a:avLst/>
          </a:prstGeom>
        </p:spPr>
        <p:txBody>
          <a:bodyPr wrap="square">
            <a:spAutoFit/>
          </a:bodyPr>
          <a:lstStyle/>
          <a:p>
            <a:pPr algn="just"/>
            <a:endParaRPr lang="en-US" sz="2800" b="1" dirty="0"/>
          </a:p>
          <a:p>
            <a:pPr algn="just"/>
            <a:r>
              <a:rPr lang="en-US" sz="2800" b="1" dirty="0"/>
              <a:t>Problem Description/ Problem Statements:</a:t>
            </a:r>
          </a:p>
          <a:p>
            <a:pPr algn="just"/>
            <a:endParaRPr lang="en-US" sz="2400" b="1" dirty="0"/>
          </a:p>
          <a:p>
            <a:pPr algn="just"/>
            <a:r>
              <a:rPr lang="en-US" sz="2400" dirty="0"/>
              <a:t>Monitoring and preserving spam message has become one of the most essential activities in many ISP‘s today. </a:t>
            </a:r>
          </a:p>
          <a:p>
            <a:pPr algn="just"/>
            <a:endParaRPr lang="en-US" sz="2400" dirty="0"/>
          </a:p>
          <a:p>
            <a:pPr marL="285750" lvl="0" indent="-285750" algn="just">
              <a:buFont typeface="Wingdings" pitchFamily="2" charset="2"/>
              <a:buChar char="§"/>
            </a:pPr>
            <a:r>
              <a:rPr lang="en-US" sz="2400" dirty="0"/>
              <a:t>Unwanted emails irritating internet connection</a:t>
            </a:r>
          </a:p>
          <a:p>
            <a:pPr marL="285750" lvl="0" indent="-285750" algn="just">
              <a:buFont typeface="Wingdings" pitchFamily="2" charset="2"/>
              <a:buChar char="§"/>
            </a:pPr>
            <a:endParaRPr lang="en-US" sz="2400" dirty="0"/>
          </a:p>
          <a:p>
            <a:pPr marL="285750" lvl="0" indent="-285750" algn="just">
              <a:buFont typeface="Wingdings" pitchFamily="2" charset="2"/>
              <a:buChar char="§"/>
            </a:pPr>
            <a:r>
              <a:rPr lang="en-US" sz="2400" dirty="0"/>
              <a:t>Critical email message are missed and delayed</a:t>
            </a:r>
          </a:p>
          <a:p>
            <a:pPr marL="285750" lvl="0" indent="-285750" algn="just">
              <a:buFont typeface="Wingdings" pitchFamily="2" charset="2"/>
              <a:buChar char="§"/>
            </a:pPr>
            <a:endParaRPr lang="en-US" sz="2400" dirty="0"/>
          </a:p>
          <a:p>
            <a:pPr marL="285750" lvl="0" indent="-285750" algn="just">
              <a:buFont typeface="Wingdings" pitchFamily="2" charset="2"/>
              <a:buChar char="§"/>
            </a:pPr>
            <a:r>
              <a:rPr lang="en-US" sz="2400" dirty="0"/>
              <a:t>Spam can crash main servers and fill up hard derives</a:t>
            </a:r>
          </a:p>
        </p:txBody>
      </p:sp>
    </p:spTree>
    <p:extLst>
      <p:ext uri="{BB962C8B-B14F-4D97-AF65-F5344CB8AC3E}">
        <p14:creationId xmlns:p14="http://schemas.microsoft.com/office/powerpoint/2010/main" val="3756328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C63E6D-64AD-49A9-8B4B-0E9E26087C7E}"/>
              </a:ext>
            </a:extLst>
          </p:cNvPr>
          <p:cNvSpPr/>
          <p:nvPr/>
        </p:nvSpPr>
        <p:spPr>
          <a:xfrm>
            <a:off x="533400" y="457201"/>
            <a:ext cx="6858000" cy="5016758"/>
          </a:xfrm>
          <a:prstGeom prst="rect">
            <a:avLst/>
          </a:prstGeom>
        </p:spPr>
        <p:txBody>
          <a:bodyPr wrap="square">
            <a:spAutoFit/>
          </a:bodyPr>
          <a:lstStyle/>
          <a:p>
            <a:pPr algn="just"/>
            <a:r>
              <a:rPr lang="en-US" sz="2800" b="1" dirty="0"/>
              <a:t>Objective:</a:t>
            </a:r>
          </a:p>
          <a:p>
            <a:pPr algn="just"/>
            <a:endParaRPr lang="en-US" sz="2800" b="1" i="1" dirty="0"/>
          </a:p>
          <a:p>
            <a:pPr algn="just"/>
            <a:r>
              <a:rPr lang="en-US" dirty="0"/>
              <a:t>	</a:t>
            </a:r>
            <a:r>
              <a:rPr lang="en-US" sz="2400" dirty="0"/>
              <a:t>The goal is to develop a machine learning model for real-time spam message forecasting, to potentially replace the updatable supervised machine learning classification models by predicting results in the form of best accuracy by comparing supervised algorithm.</a:t>
            </a:r>
          </a:p>
          <a:p>
            <a:pPr algn="just"/>
            <a:r>
              <a:rPr lang="en-US" sz="2400" dirty="0"/>
              <a:t> </a:t>
            </a:r>
          </a:p>
          <a:p>
            <a:pPr algn="just"/>
            <a:r>
              <a:rPr lang="en-US" sz="2400" dirty="0"/>
              <a:t>The objective of identification of spam e-mails are:</a:t>
            </a:r>
          </a:p>
          <a:p>
            <a:pPr marL="742950" lvl="1" indent="-285750" algn="just">
              <a:buFont typeface="Wingdings" pitchFamily="2" charset="2"/>
              <a:buChar char="ü"/>
            </a:pPr>
            <a:r>
              <a:rPr lang="en-US" sz="2400" dirty="0"/>
              <a:t>To give knowledge to the user about the fake e-mails and relevant e-mails</a:t>
            </a:r>
          </a:p>
          <a:p>
            <a:pPr marL="742950" lvl="1" indent="-285750" algn="just">
              <a:buFont typeface="Wingdings" pitchFamily="2" charset="2"/>
              <a:buChar char="ü"/>
            </a:pPr>
            <a:r>
              <a:rPr lang="en-US" sz="2400" dirty="0"/>
              <a:t>To classify that mail is spam or not</a:t>
            </a:r>
          </a:p>
        </p:txBody>
      </p:sp>
    </p:spTree>
    <p:extLst>
      <p:ext uri="{BB962C8B-B14F-4D97-AF65-F5344CB8AC3E}">
        <p14:creationId xmlns:p14="http://schemas.microsoft.com/office/powerpoint/2010/main" val="701498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324600"/>
          </a:xfrm>
        </p:spPr>
        <p:txBody>
          <a:bodyPr/>
          <a:lstStyle/>
          <a:p>
            <a:pPr marL="0" indent="0" algn="just">
              <a:buNone/>
            </a:pPr>
            <a:r>
              <a:rPr lang="en-US" b="1" dirty="0"/>
              <a:t>Business diagram/System Architecture</a:t>
            </a:r>
            <a:endParaRPr lang="en-US" dirty="0"/>
          </a:p>
          <a:p>
            <a:pPr algn="just"/>
            <a:endParaRPr lang="en-US" dirty="0">
              <a:latin typeface="Times New Roman" pitchFamily="18" charset="0"/>
              <a:cs typeface="Times New Roman" pitchFamily="18" charset="0"/>
            </a:endParaRPr>
          </a:p>
        </p:txBody>
      </p:sp>
      <p:pic>
        <p:nvPicPr>
          <p:cNvPr id="5" name="Picture 4" descr="D:\LAXMAN Backup\2019 to 2020 - Season\Major project 2019 to 2020\En-build\ITPY06\ITPY06-ZR\Capture.PNG"/>
          <p:cNvPicPr/>
          <p:nvPr/>
        </p:nvPicPr>
        <p:blipFill>
          <a:blip r:embed="rId2">
            <a:extLst>
              <a:ext uri="{28A0092B-C50C-407E-A947-70E740481C1C}">
                <a14:useLocalDpi xmlns:a14="http://schemas.microsoft.com/office/drawing/2010/main" val="0"/>
              </a:ext>
            </a:extLst>
          </a:blip>
          <a:srcRect/>
          <a:stretch>
            <a:fillRect/>
          </a:stretch>
        </p:blipFill>
        <p:spPr bwMode="auto">
          <a:xfrm>
            <a:off x="304800" y="914400"/>
            <a:ext cx="7848600" cy="5638800"/>
          </a:xfrm>
          <a:prstGeom prst="rect">
            <a:avLst/>
          </a:prstGeom>
          <a:noFill/>
          <a:ln>
            <a:noFill/>
          </a:ln>
        </p:spPr>
      </p:pic>
    </p:spTree>
    <p:extLst>
      <p:ext uri="{BB962C8B-B14F-4D97-AF65-F5344CB8AC3E}">
        <p14:creationId xmlns:p14="http://schemas.microsoft.com/office/powerpoint/2010/main" val="2135845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04800"/>
            <a:ext cx="7848600" cy="6324600"/>
          </a:xfrm>
          <a:prstGeom prst="rect">
            <a:avLst/>
          </a:prstGeom>
        </p:spPr>
      </p:pic>
    </p:spTree>
    <p:extLst>
      <p:ext uri="{BB962C8B-B14F-4D97-AF65-F5344CB8AC3E}">
        <p14:creationId xmlns:p14="http://schemas.microsoft.com/office/powerpoint/2010/main" val="203225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914400"/>
            <a:ext cx="8153400" cy="4031873"/>
          </a:xfrm>
          <a:prstGeom prst="rect">
            <a:avLst/>
          </a:prstGeom>
        </p:spPr>
        <p:txBody>
          <a:bodyPr wrap="square">
            <a:spAutoFit/>
          </a:bodyPr>
          <a:lstStyle/>
          <a:p>
            <a:pPr algn="just"/>
            <a:r>
              <a:rPr lang="en-US" sz="2800" b="1" dirty="0"/>
              <a:t>Modules implementation:</a:t>
            </a:r>
          </a:p>
          <a:p>
            <a:pPr algn="just"/>
            <a:endParaRPr lang="en-US" sz="2800" b="1" dirty="0"/>
          </a:p>
          <a:p>
            <a:pPr algn="just"/>
            <a:r>
              <a:rPr lang="en-US" sz="2800" b="1" dirty="0"/>
              <a:t>Preparing the Dataset</a:t>
            </a:r>
          </a:p>
          <a:p>
            <a:pPr algn="just"/>
            <a:endParaRPr lang="en-US" sz="2800" dirty="0"/>
          </a:p>
          <a:p>
            <a:pPr algn="just"/>
            <a:r>
              <a:rPr lang="en-US" dirty="0"/>
              <a:t> </a:t>
            </a:r>
            <a:r>
              <a:rPr lang="en-US" sz="2400" dirty="0"/>
              <a:t>The dataset is now supplied to machine learning model based on this data set the model is trained. In the first step of accumulating information, data from previously patients datasets from online sources are gathered . These datasets are merged to form a common dataset, on which analysis will be done. </a:t>
            </a:r>
          </a:p>
        </p:txBody>
      </p:sp>
    </p:spTree>
    <p:extLst>
      <p:ext uri="{BB962C8B-B14F-4D97-AF65-F5344CB8AC3E}">
        <p14:creationId xmlns:p14="http://schemas.microsoft.com/office/powerpoint/2010/main" val="1744824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34" y="685800"/>
            <a:ext cx="8001000" cy="4647426"/>
          </a:xfrm>
          <a:prstGeom prst="rect">
            <a:avLst/>
          </a:prstGeom>
        </p:spPr>
        <p:txBody>
          <a:bodyPr wrap="square">
            <a:spAutoFit/>
          </a:bodyPr>
          <a:lstStyle/>
          <a:p>
            <a:pPr algn="just" fontAlgn="base"/>
            <a:r>
              <a:rPr lang="en-US" sz="2800" b="1" dirty="0"/>
              <a:t>Training the Dataset</a:t>
            </a:r>
          </a:p>
          <a:p>
            <a:pPr algn="just" fontAlgn="base"/>
            <a:endParaRPr lang="en-US" sz="2800" dirty="0"/>
          </a:p>
          <a:p>
            <a:pPr marL="285750" lvl="0" indent="-285750" algn="just" fontAlgn="base">
              <a:buFont typeface="Wingdings" pitchFamily="2" charset="2"/>
              <a:buChar char="Ø"/>
            </a:pPr>
            <a:r>
              <a:rPr lang="en-US" sz="2000" dirty="0"/>
              <a:t>The first line imports iris data set which is already predefined in </a:t>
            </a:r>
            <a:r>
              <a:rPr lang="en-US" sz="2000" dirty="0" err="1"/>
              <a:t>sklearn</a:t>
            </a:r>
            <a:r>
              <a:rPr lang="en-US" sz="2000" dirty="0"/>
              <a:t> module and raw data set is basically a table which contains information about various varieties.</a:t>
            </a:r>
          </a:p>
          <a:p>
            <a:pPr marL="285750" lvl="0" indent="-285750" algn="just" fontAlgn="base">
              <a:buFont typeface="Wingdings" pitchFamily="2" charset="2"/>
              <a:buChar char="Ø"/>
            </a:pPr>
            <a:r>
              <a:rPr lang="en-US" sz="2000" dirty="0"/>
              <a:t>For example, to import any algorithm and </a:t>
            </a:r>
            <a:r>
              <a:rPr lang="en-US" sz="2000" dirty="0" err="1"/>
              <a:t>train_test_split</a:t>
            </a:r>
            <a:r>
              <a:rPr lang="en-US" sz="2000" dirty="0"/>
              <a:t> class from </a:t>
            </a:r>
            <a:r>
              <a:rPr lang="en-US" sz="2000" dirty="0" err="1"/>
              <a:t>sklearn</a:t>
            </a:r>
            <a:r>
              <a:rPr lang="en-US" sz="2000" dirty="0"/>
              <a:t> and </a:t>
            </a:r>
            <a:r>
              <a:rPr lang="en-US" sz="2000" dirty="0" err="1"/>
              <a:t>numpy</a:t>
            </a:r>
            <a:r>
              <a:rPr lang="en-US" sz="2000" dirty="0"/>
              <a:t> module for use in this program.</a:t>
            </a:r>
          </a:p>
          <a:p>
            <a:pPr marL="285750" lvl="0" indent="-285750" algn="just" fontAlgn="base">
              <a:buFont typeface="Wingdings" pitchFamily="2" charset="2"/>
              <a:buChar char="Ø"/>
            </a:pPr>
            <a:r>
              <a:rPr lang="en-US" sz="2000" dirty="0"/>
              <a:t>To encapsulate </a:t>
            </a:r>
            <a:r>
              <a:rPr lang="en-US" sz="2000" dirty="0" err="1"/>
              <a:t>load_data</a:t>
            </a:r>
            <a:r>
              <a:rPr lang="en-US" sz="2000" dirty="0"/>
              <a:t>() method in </a:t>
            </a:r>
            <a:r>
              <a:rPr lang="en-US" sz="2000" dirty="0" err="1"/>
              <a:t>data_dataset</a:t>
            </a:r>
            <a:r>
              <a:rPr lang="en-US" sz="2000" dirty="0"/>
              <a:t> variable. Further divide the dataset into training data and test data using </a:t>
            </a:r>
            <a:r>
              <a:rPr lang="en-US" sz="2000" dirty="0" err="1"/>
              <a:t>train_test_split</a:t>
            </a:r>
            <a:r>
              <a:rPr lang="en-US" sz="2000" dirty="0"/>
              <a:t> method. The X prefix in variable denotes the feature values and y prefix denotes target values.</a:t>
            </a:r>
          </a:p>
          <a:p>
            <a:pPr marL="285750" lvl="0" indent="-285750" algn="just" fontAlgn="base">
              <a:buFont typeface="Wingdings" pitchFamily="2" charset="2"/>
              <a:buChar char="Ø"/>
            </a:pPr>
            <a:r>
              <a:rPr lang="en-US" sz="2000" dirty="0"/>
              <a:t>In the next line, we fit our training data into this algorithm so that computer can get trained using this data. Now the training part is complete</a:t>
            </a:r>
            <a:r>
              <a:rPr lang="en-US" dirty="0"/>
              <a:t>.</a:t>
            </a:r>
          </a:p>
        </p:txBody>
      </p:sp>
      <p:sp>
        <p:nvSpPr>
          <p:cNvPr id="3" name="Rectangle 2"/>
          <p:cNvSpPr/>
          <p:nvPr/>
        </p:nvSpPr>
        <p:spPr>
          <a:xfrm>
            <a:off x="207818" y="3921919"/>
            <a:ext cx="7945582" cy="369332"/>
          </a:xfrm>
          <a:prstGeom prst="rect">
            <a:avLst/>
          </a:prstGeom>
        </p:spPr>
        <p:txBody>
          <a:bodyPr wrap="square">
            <a:spAutoFit/>
          </a:bodyPr>
          <a:lstStyle/>
          <a:p>
            <a:pPr algn="just" fontAlgn="base"/>
            <a:r>
              <a:rPr lang="en-US" dirty="0"/>
              <a:t>.</a:t>
            </a:r>
          </a:p>
        </p:txBody>
      </p:sp>
    </p:spTree>
    <p:extLst>
      <p:ext uri="{BB962C8B-B14F-4D97-AF65-F5344CB8AC3E}">
        <p14:creationId xmlns:p14="http://schemas.microsoft.com/office/powerpoint/2010/main" val="213095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2D46B1-3600-4892-A11C-2850A3C94F0F}"/>
              </a:ext>
            </a:extLst>
          </p:cNvPr>
          <p:cNvSpPr/>
          <p:nvPr/>
        </p:nvSpPr>
        <p:spPr>
          <a:xfrm>
            <a:off x="762000" y="1066800"/>
            <a:ext cx="6934200" cy="3600986"/>
          </a:xfrm>
          <a:prstGeom prst="rect">
            <a:avLst/>
          </a:prstGeom>
        </p:spPr>
        <p:txBody>
          <a:bodyPr wrap="square">
            <a:spAutoFit/>
          </a:bodyPr>
          <a:lstStyle/>
          <a:p>
            <a:pPr algn="just" fontAlgn="base"/>
            <a:r>
              <a:rPr lang="en-US" sz="2400" b="1" dirty="0"/>
              <a:t>Testing the Dataset</a:t>
            </a:r>
          </a:p>
          <a:p>
            <a:pPr algn="just" fontAlgn="base"/>
            <a:endParaRPr lang="en-US" sz="2400" dirty="0"/>
          </a:p>
          <a:p>
            <a:pPr marL="285750" lvl="0" indent="-285750" algn="just" fontAlgn="base">
              <a:buFont typeface="Wingdings" pitchFamily="2" charset="2"/>
              <a:buChar char="Ø"/>
            </a:pPr>
            <a:r>
              <a:rPr lang="en-US" sz="2000" dirty="0"/>
              <a:t>Now, the dimensions of new features in a </a:t>
            </a:r>
            <a:r>
              <a:rPr lang="en-US" sz="2000" dirty="0" err="1"/>
              <a:t>numpy</a:t>
            </a:r>
            <a:r>
              <a:rPr lang="en-US" sz="2000" dirty="0"/>
              <a:t> array called ‘n’ and we want to predict the species of this features and to do using the predict method which takes this array as input and spits out predicted target value as output.</a:t>
            </a:r>
          </a:p>
          <a:p>
            <a:pPr marL="285750" lvl="0" indent="-285750" algn="just" fontAlgn="base">
              <a:buFont typeface="Wingdings" pitchFamily="2" charset="2"/>
              <a:buChar char="Ø"/>
            </a:pPr>
            <a:r>
              <a:rPr lang="en-US" sz="2000" dirty="0"/>
              <a:t>So, the predicted target value comes out to be 0. Finally to find the test score which is the ratio of no. of predictions found correct and total predictions made and finding accuracy score method which basically compares the actual values of the test set with the predicted values</a:t>
            </a:r>
            <a:endParaRPr lang="en-IN" sz="2000" dirty="0"/>
          </a:p>
        </p:txBody>
      </p:sp>
    </p:spTree>
    <p:extLst>
      <p:ext uri="{BB962C8B-B14F-4D97-AF65-F5344CB8AC3E}">
        <p14:creationId xmlns:p14="http://schemas.microsoft.com/office/powerpoint/2010/main" val="130250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001000" cy="6248400"/>
          </a:xfrm>
        </p:spPr>
        <p:txBody>
          <a:bodyPr/>
          <a:lstStyle/>
          <a:p>
            <a:pPr marL="114300" indent="0" algn="just">
              <a:buNone/>
            </a:pPr>
            <a:r>
              <a:rPr lang="en-US" sz="2400" dirty="0"/>
              <a:t>Results and discussion:</a:t>
            </a:r>
          </a:p>
          <a:p>
            <a:pPr marL="114300" indent="0" algn="just">
              <a:buNone/>
            </a:pPr>
            <a:r>
              <a:rPr lang="en-US" dirty="0"/>
              <a:t>Comparison of accuracy calculations using machine learning algorithm:</a:t>
            </a:r>
          </a:p>
          <a:p>
            <a:pPr algn="just"/>
            <a:endParaRPr lang="en-US" dirty="0">
              <a:latin typeface="Times New Roman" pitchFamily="18" charset="0"/>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89477071"/>
              </p:ext>
            </p:extLst>
          </p:nvPr>
        </p:nvGraphicFramePr>
        <p:xfrm>
          <a:off x="457200" y="1676400"/>
          <a:ext cx="7543800" cy="4267199"/>
        </p:xfrm>
        <a:graphic>
          <a:graphicData uri="http://schemas.openxmlformats.org/drawingml/2006/table">
            <a:tbl>
              <a:tblPr firstRow="1" firstCol="1" bandRow="1">
                <a:tableStyleId>{5C22544A-7EE6-4342-B048-85BDC9FD1C3A}</a:tableStyleId>
              </a:tblPr>
              <a:tblGrid>
                <a:gridCol w="1669259">
                  <a:extLst>
                    <a:ext uri="{9D8B030D-6E8A-4147-A177-3AD203B41FA5}">
                      <a16:colId xmlns:a16="http://schemas.microsoft.com/office/drawing/2014/main" val="20000"/>
                    </a:ext>
                  </a:extLst>
                </a:gridCol>
                <a:gridCol w="916347">
                  <a:extLst>
                    <a:ext uri="{9D8B030D-6E8A-4147-A177-3AD203B41FA5}">
                      <a16:colId xmlns:a16="http://schemas.microsoft.com/office/drawing/2014/main" val="20001"/>
                    </a:ext>
                  </a:extLst>
                </a:gridCol>
                <a:gridCol w="909002">
                  <a:extLst>
                    <a:ext uri="{9D8B030D-6E8A-4147-A177-3AD203B41FA5}">
                      <a16:colId xmlns:a16="http://schemas.microsoft.com/office/drawing/2014/main" val="20002"/>
                    </a:ext>
                  </a:extLst>
                </a:gridCol>
                <a:gridCol w="991639">
                  <a:extLst>
                    <a:ext uri="{9D8B030D-6E8A-4147-A177-3AD203B41FA5}">
                      <a16:colId xmlns:a16="http://schemas.microsoft.com/office/drawing/2014/main" val="20003"/>
                    </a:ext>
                  </a:extLst>
                </a:gridCol>
                <a:gridCol w="991639">
                  <a:extLst>
                    <a:ext uri="{9D8B030D-6E8A-4147-A177-3AD203B41FA5}">
                      <a16:colId xmlns:a16="http://schemas.microsoft.com/office/drawing/2014/main" val="20004"/>
                    </a:ext>
                  </a:extLst>
                </a:gridCol>
                <a:gridCol w="991639">
                  <a:extLst>
                    <a:ext uri="{9D8B030D-6E8A-4147-A177-3AD203B41FA5}">
                      <a16:colId xmlns:a16="http://schemas.microsoft.com/office/drawing/2014/main" val="20005"/>
                    </a:ext>
                  </a:extLst>
                </a:gridCol>
                <a:gridCol w="1074275">
                  <a:extLst>
                    <a:ext uri="{9D8B030D-6E8A-4147-A177-3AD203B41FA5}">
                      <a16:colId xmlns:a16="http://schemas.microsoft.com/office/drawing/2014/main" val="20006"/>
                    </a:ext>
                  </a:extLst>
                </a:gridCol>
              </a:tblGrid>
              <a:tr h="964497">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Parameters</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LR</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DT</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RF</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SVC</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NB</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KNN</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0"/>
                  </a:ext>
                </a:extLst>
              </a:tr>
              <a:tr h="652027">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Precision</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0.87</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0.89</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0.87</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0.93</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1"/>
                  </a:ext>
                </a:extLst>
              </a:tr>
              <a:tr h="512722">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Recall</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0.97</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2"/>
                  </a:ext>
                </a:extLst>
              </a:tr>
              <a:tr h="521428">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F1-Score</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0.93</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0.93</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3"/>
                  </a:ext>
                </a:extLst>
              </a:tr>
              <a:tr h="504015">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Sensitivity</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0.99</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1</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0.97</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4"/>
                  </a:ext>
                </a:extLst>
              </a:tr>
              <a:tr h="530135">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Specificity</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0.66</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0.64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0.18</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0.51</a:t>
                      </a:r>
                      <a:endParaRPr lang="en-US" sz="200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5"/>
                  </a:ext>
                </a:extLst>
              </a:tr>
              <a:tr h="582375">
                <a:tc>
                  <a:txBody>
                    <a:bodyPr/>
                    <a:lstStyle/>
                    <a:p>
                      <a:pPr marL="0" marR="0" algn="ctr">
                        <a:lnSpc>
                          <a:spcPct val="115000"/>
                        </a:lnSpc>
                        <a:spcBef>
                          <a:spcPts val="0"/>
                        </a:spcBef>
                        <a:spcAft>
                          <a:spcPts val="0"/>
                        </a:spcAft>
                      </a:pPr>
                      <a:r>
                        <a:rPr lang="en-US" sz="2000" dirty="0">
                          <a:effectLst/>
                          <a:latin typeface="Times New Roman" pitchFamily="18" charset="0"/>
                          <a:cs typeface="Times New Roman" pitchFamily="18" charset="0"/>
                        </a:rPr>
                        <a:t>Accuracy (%)</a:t>
                      </a:r>
                      <a:endParaRPr lang="en-US" sz="2000" dirty="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86.60</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90.84</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90.90</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89.05</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latin typeface="Times New Roman" pitchFamily="18" charset="0"/>
                          <a:cs typeface="Times New Roman" pitchFamily="18" charset="0"/>
                        </a:rPr>
                        <a:t>86.60</a:t>
                      </a:r>
                      <a:endParaRPr lang="en-US" sz="2000">
                        <a:effectLst/>
                        <a:latin typeface="Times New Roman" pitchFamily="18" charset="0"/>
                        <a:ea typeface="Calibri"/>
                        <a:cs typeface="Times New Roman"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latin typeface="Times New Roman" pitchFamily="18" charset="0"/>
                          <a:cs typeface="Times New Roman" pitchFamily="18" charset="0"/>
                        </a:rPr>
                        <a:t>91.02</a:t>
                      </a:r>
                      <a:endParaRPr lang="en-US" sz="2000" dirty="0">
                        <a:effectLst/>
                        <a:latin typeface="Times New Roman" pitchFamily="18" charset="0"/>
                        <a:ea typeface="Calibri"/>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916219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663</TotalTime>
  <Words>969</Words>
  <Application>Microsoft Office PowerPoint</Application>
  <PresentationFormat>On-screen Show (4:3)</PresentationFormat>
  <Paragraphs>157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vt:lpstr>
      <vt:lpstr>Times New Roman</vt:lpstr>
      <vt:lpstr>Tw Cen MT</vt:lpstr>
      <vt:lpstr>Tw Cen MT Condensed</vt:lpstr>
      <vt:lpstr>Wingdings</vt:lpstr>
      <vt:lpstr>Wingdings 3</vt:lpstr>
      <vt:lpstr>Integral</vt:lpstr>
      <vt:lpstr>     Spam message detection                                                          BY:                                                                     RUTHVIK.N                                                                  (15MIS1096)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sonumreddy</dc:creator>
  <cp:lastModifiedBy>nagabandirajitha@gmail.com</cp:lastModifiedBy>
  <cp:revision>183</cp:revision>
  <dcterms:created xsi:type="dcterms:W3CDTF">2018-08-12T16:11:07Z</dcterms:created>
  <dcterms:modified xsi:type="dcterms:W3CDTF">2021-06-09T07:30:59Z</dcterms:modified>
</cp:coreProperties>
</file>