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8" r:id="rId2"/>
  </p:sldIdLst>
  <p:sldSz cx="32918400" cy="21945600"/>
  <p:notesSz cx="39600188" cy="39600188"/>
  <p:defaultTextStyle>
    <a:defPPr>
      <a:defRPr lang="en-AU"/>
    </a:defPPr>
    <a:lvl1pPr algn="l" rtl="0" eaLnBrk="0" fontAlgn="base" hangingPunct="0">
      <a:spcBef>
        <a:spcPct val="0"/>
      </a:spcBef>
      <a:spcAft>
        <a:spcPct val="0"/>
      </a:spcAft>
      <a:defRPr sz="1600" kern="1200">
        <a:solidFill>
          <a:schemeClr val="tx1"/>
        </a:solidFill>
        <a:latin typeface="Times" charset="0"/>
        <a:ea typeface="+mn-ea"/>
        <a:cs typeface="+mn-cs"/>
      </a:defRPr>
    </a:lvl1pPr>
    <a:lvl2pPr marL="304770" algn="l" rtl="0" eaLnBrk="0" fontAlgn="base" hangingPunct="0">
      <a:spcBef>
        <a:spcPct val="0"/>
      </a:spcBef>
      <a:spcAft>
        <a:spcPct val="0"/>
      </a:spcAft>
      <a:defRPr sz="1600" kern="1200">
        <a:solidFill>
          <a:schemeClr val="tx1"/>
        </a:solidFill>
        <a:latin typeface="Times" charset="0"/>
        <a:ea typeface="+mn-ea"/>
        <a:cs typeface="+mn-cs"/>
      </a:defRPr>
    </a:lvl2pPr>
    <a:lvl3pPr marL="609539" algn="l" rtl="0" eaLnBrk="0" fontAlgn="base" hangingPunct="0">
      <a:spcBef>
        <a:spcPct val="0"/>
      </a:spcBef>
      <a:spcAft>
        <a:spcPct val="0"/>
      </a:spcAft>
      <a:defRPr sz="1600" kern="1200">
        <a:solidFill>
          <a:schemeClr val="tx1"/>
        </a:solidFill>
        <a:latin typeface="Times" charset="0"/>
        <a:ea typeface="+mn-ea"/>
        <a:cs typeface="+mn-cs"/>
      </a:defRPr>
    </a:lvl3pPr>
    <a:lvl4pPr marL="914309" algn="l" rtl="0" eaLnBrk="0" fontAlgn="base" hangingPunct="0">
      <a:spcBef>
        <a:spcPct val="0"/>
      </a:spcBef>
      <a:spcAft>
        <a:spcPct val="0"/>
      </a:spcAft>
      <a:defRPr sz="1600" kern="1200">
        <a:solidFill>
          <a:schemeClr val="tx1"/>
        </a:solidFill>
        <a:latin typeface="Times" charset="0"/>
        <a:ea typeface="+mn-ea"/>
        <a:cs typeface="+mn-cs"/>
      </a:defRPr>
    </a:lvl4pPr>
    <a:lvl5pPr marL="1219078" algn="l" rtl="0" eaLnBrk="0" fontAlgn="base" hangingPunct="0">
      <a:spcBef>
        <a:spcPct val="0"/>
      </a:spcBef>
      <a:spcAft>
        <a:spcPct val="0"/>
      </a:spcAft>
      <a:defRPr sz="1600" kern="1200">
        <a:solidFill>
          <a:schemeClr val="tx1"/>
        </a:solidFill>
        <a:latin typeface="Times" charset="0"/>
        <a:ea typeface="+mn-ea"/>
        <a:cs typeface="+mn-cs"/>
      </a:defRPr>
    </a:lvl5pPr>
    <a:lvl6pPr marL="1523848" algn="l" defTabSz="609539" rtl="0" eaLnBrk="1" latinLnBrk="0" hangingPunct="1">
      <a:defRPr sz="1600" kern="1200">
        <a:solidFill>
          <a:schemeClr val="tx1"/>
        </a:solidFill>
        <a:latin typeface="Times" charset="0"/>
        <a:ea typeface="+mn-ea"/>
        <a:cs typeface="+mn-cs"/>
      </a:defRPr>
    </a:lvl6pPr>
    <a:lvl7pPr marL="1828617" algn="l" defTabSz="609539" rtl="0" eaLnBrk="1" latinLnBrk="0" hangingPunct="1">
      <a:defRPr sz="1600" kern="1200">
        <a:solidFill>
          <a:schemeClr val="tx1"/>
        </a:solidFill>
        <a:latin typeface="Times" charset="0"/>
        <a:ea typeface="+mn-ea"/>
        <a:cs typeface="+mn-cs"/>
      </a:defRPr>
    </a:lvl7pPr>
    <a:lvl8pPr marL="2133387" algn="l" defTabSz="609539" rtl="0" eaLnBrk="1" latinLnBrk="0" hangingPunct="1">
      <a:defRPr sz="1600" kern="1200">
        <a:solidFill>
          <a:schemeClr val="tx1"/>
        </a:solidFill>
        <a:latin typeface="Times" charset="0"/>
        <a:ea typeface="+mn-ea"/>
        <a:cs typeface="+mn-cs"/>
      </a:defRPr>
    </a:lvl8pPr>
    <a:lvl9pPr marL="2438156" algn="l" defTabSz="609539" rtl="0" eaLnBrk="1" latinLnBrk="0" hangingPunct="1">
      <a:defRPr sz="16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3609" userDrawn="1">
          <p15:clr>
            <a:srgbClr val="A4A3A4"/>
          </p15:clr>
        </p15:guide>
        <p15:guide id="2" orient="horz" pos="1294" userDrawn="1">
          <p15:clr>
            <a:srgbClr val="A4A3A4"/>
          </p15:clr>
        </p15:guide>
        <p15:guide id="3" orient="horz" pos="3241" userDrawn="1">
          <p15:clr>
            <a:srgbClr val="A4A3A4"/>
          </p15:clr>
        </p15:guide>
        <p15:guide id="4" orient="horz" pos="10560" userDrawn="1">
          <p15:clr>
            <a:srgbClr val="A4A3A4"/>
          </p15:clr>
        </p15:guide>
        <p15:guide id="5" orient="horz" pos="2555" userDrawn="1">
          <p15:clr>
            <a:srgbClr val="A4A3A4"/>
          </p15:clr>
        </p15:guide>
        <p15:guide id="6" orient="horz" pos="13472" userDrawn="1">
          <p15:clr>
            <a:srgbClr val="A4A3A4"/>
          </p15:clr>
        </p15:guide>
        <p15:guide id="7" pos="20414" userDrawn="1">
          <p15:clr>
            <a:srgbClr val="A4A3A4"/>
          </p15:clr>
        </p15:guide>
        <p15:guide id="8" pos="13996" userDrawn="1">
          <p15:clr>
            <a:srgbClr val="A4A3A4"/>
          </p15:clr>
        </p15:guide>
        <p15:guide id="9" pos="295" userDrawn="1">
          <p15:clr>
            <a:srgbClr val="A4A3A4"/>
          </p15:clr>
        </p15:guide>
        <p15:guide id="10" pos="6713" userDrawn="1">
          <p15:clr>
            <a:srgbClr val="A4A3A4"/>
          </p15:clr>
        </p15:guide>
        <p15:guide id="11" pos="7166" userDrawn="1">
          <p15:clr>
            <a:srgbClr val="A4A3A4"/>
          </p15:clr>
        </p15:guide>
        <p15:guide id="12" pos="13584" userDrawn="1">
          <p15:clr>
            <a:srgbClr val="A4A3A4"/>
          </p15:clr>
        </p15:guide>
        <p15:guide id="13" pos="7372" userDrawn="1">
          <p15:clr>
            <a:srgbClr val="A4A3A4"/>
          </p15:clr>
        </p15:guide>
        <p15:guide id="14" pos="133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AA00"/>
    <a:srgbClr val="8E6F3E"/>
    <a:srgbClr val="DDB945"/>
    <a:srgbClr val="EBD99F"/>
    <a:srgbClr val="9D9795"/>
    <a:srgbClr val="DAB300"/>
    <a:srgbClr val="F7ECDA"/>
    <a:srgbClr val="A18558"/>
    <a:srgbClr val="F5E3C6"/>
    <a:srgbClr val="B181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p:cViewPr varScale="1">
        <p:scale>
          <a:sx n="21" d="100"/>
          <a:sy n="21" d="100"/>
        </p:scale>
        <p:origin x="1236" y="84"/>
      </p:cViewPr>
      <p:guideLst>
        <p:guide orient="horz" pos="13609"/>
        <p:guide orient="horz" pos="1294"/>
        <p:guide orient="horz" pos="3241"/>
        <p:guide orient="horz" pos="10560"/>
        <p:guide orient="horz" pos="2555"/>
        <p:guide orient="horz" pos="13472"/>
        <p:guide pos="20414"/>
        <p:guide pos="13996"/>
        <p:guide pos="295"/>
        <p:guide pos="6713"/>
        <p:guide pos="7166"/>
        <p:guide pos="13584"/>
        <p:guide pos="7372"/>
        <p:guide pos="1337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ruthvik\Desktop\Industry%20Practicum\Metric%20Resul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ruthvik\Desktop\Industry%20Practicum\20200303%20modeldata-Impute.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Sheet3!$G$33</c:f>
              <c:strCache>
                <c:ptCount val="1"/>
                <c:pt idx="0">
                  <c:v>Train</c:v>
                </c:pt>
              </c:strCache>
            </c:strRef>
          </c:tx>
          <c:spPr>
            <a:solidFill>
              <a:srgbClr val="8E6F3E"/>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Sheet3!$F$34:$F$37</c:f>
              <c:strCache>
                <c:ptCount val="4"/>
                <c:pt idx="0">
                  <c:v>LR</c:v>
                </c:pt>
                <c:pt idx="1">
                  <c:v>Bagging</c:v>
                </c:pt>
                <c:pt idx="2">
                  <c:v>RF</c:v>
                </c:pt>
                <c:pt idx="3">
                  <c:v>XGB</c:v>
                </c:pt>
              </c:strCache>
            </c:strRef>
          </c:cat>
          <c:val>
            <c:numRef>
              <c:f>Sheet3!$G$34:$G$37</c:f>
              <c:numCache>
                <c:formatCode>General</c:formatCode>
                <c:ptCount val="4"/>
                <c:pt idx="0">
                  <c:v>289</c:v>
                </c:pt>
                <c:pt idx="1">
                  <c:v>278</c:v>
                </c:pt>
                <c:pt idx="2">
                  <c:v>105</c:v>
                </c:pt>
                <c:pt idx="3">
                  <c:v>115</c:v>
                </c:pt>
              </c:numCache>
            </c:numRef>
          </c:val>
          <c:extLst>
            <c:ext xmlns:c16="http://schemas.microsoft.com/office/drawing/2014/chart" uri="{C3380CC4-5D6E-409C-BE32-E72D297353CC}">
              <c16:uniqueId val="{00000000-C5F9-CC45-8ADE-B2D28622BB80}"/>
            </c:ext>
          </c:extLst>
        </c:ser>
        <c:ser>
          <c:idx val="1"/>
          <c:order val="1"/>
          <c:tx>
            <c:strRef>
              <c:f>Sheet3!$H$33</c:f>
              <c:strCache>
                <c:ptCount val="1"/>
                <c:pt idx="0">
                  <c:v>Test</c:v>
                </c:pt>
              </c:strCache>
            </c:strRef>
          </c:tx>
          <c:spPr>
            <a:solidFill>
              <a:srgbClr val="DAAA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Sheet3!$F$34:$F$37</c:f>
              <c:strCache>
                <c:ptCount val="4"/>
                <c:pt idx="0">
                  <c:v>LR</c:v>
                </c:pt>
                <c:pt idx="1">
                  <c:v>Bagging</c:v>
                </c:pt>
                <c:pt idx="2">
                  <c:v>RF</c:v>
                </c:pt>
                <c:pt idx="3">
                  <c:v>XGB</c:v>
                </c:pt>
              </c:strCache>
            </c:strRef>
          </c:cat>
          <c:val>
            <c:numRef>
              <c:f>Sheet3!$H$34:$H$37</c:f>
              <c:numCache>
                <c:formatCode>General</c:formatCode>
                <c:ptCount val="4"/>
                <c:pt idx="0">
                  <c:v>246</c:v>
                </c:pt>
                <c:pt idx="1">
                  <c:v>287</c:v>
                </c:pt>
                <c:pt idx="2">
                  <c:v>227</c:v>
                </c:pt>
                <c:pt idx="3">
                  <c:v>218</c:v>
                </c:pt>
              </c:numCache>
            </c:numRef>
          </c:val>
          <c:extLst>
            <c:ext xmlns:c16="http://schemas.microsoft.com/office/drawing/2014/chart" uri="{C3380CC4-5D6E-409C-BE32-E72D297353CC}">
              <c16:uniqueId val="{00000001-C5F9-CC45-8ADE-B2D28622BB80}"/>
            </c:ext>
          </c:extLst>
        </c:ser>
        <c:dLbls>
          <c:dLblPos val="outEnd"/>
          <c:showLegendKey val="0"/>
          <c:showVal val="1"/>
          <c:showCatName val="0"/>
          <c:showSerName val="0"/>
          <c:showPercent val="0"/>
          <c:showBubbleSize val="0"/>
        </c:dLbls>
        <c:gapWidth val="219"/>
        <c:overlap val="-27"/>
        <c:axId val="861256703"/>
        <c:axId val="867093039"/>
      </c:barChart>
      <c:catAx>
        <c:axId val="8612567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chemeClr val="tx1">
                    <a:lumMod val="65000"/>
                    <a:lumOff val="35000"/>
                  </a:schemeClr>
                </a:solidFill>
                <a:latin typeface="+mn-lt"/>
                <a:ea typeface="+mn-ea"/>
                <a:cs typeface="+mn-cs"/>
              </a:defRPr>
            </a:pPr>
            <a:endParaRPr lang="en-US"/>
          </a:p>
        </c:txPr>
        <c:crossAx val="867093039"/>
        <c:crosses val="autoZero"/>
        <c:auto val="1"/>
        <c:lblAlgn val="ctr"/>
        <c:lblOffset val="100"/>
        <c:noMultiLvlLbl val="0"/>
      </c:catAx>
      <c:valAx>
        <c:axId val="867093039"/>
        <c:scaling>
          <c:orientation val="minMax"/>
        </c:scaling>
        <c:delete val="1"/>
        <c:axPos val="l"/>
        <c:numFmt formatCode="General" sourceLinked="1"/>
        <c:majorTickMark val="none"/>
        <c:minorTickMark val="none"/>
        <c:tickLblPos val="nextTo"/>
        <c:crossAx val="861256703"/>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53650310880447571"/>
          <c:y val="4.0994823304031244E-2"/>
          <c:w val="0.36129383728683112"/>
          <c:h val="0.1294136290608902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Sheet1!$I$28</c:f>
              <c:strCache>
                <c:ptCount val="1"/>
                <c:pt idx="0">
                  <c:v>% current launches</c:v>
                </c:pt>
              </c:strCache>
            </c:strRef>
          </c:tx>
          <c:spPr>
            <a:solidFill>
              <a:srgbClr val="8E6F3E"/>
            </a:solidFill>
            <a:ln>
              <a:noFill/>
            </a:ln>
            <a:effectLst/>
          </c:spPr>
          <c:invertIfNegative val="0"/>
          <c:dPt>
            <c:idx val="0"/>
            <c:invertIfNegative val="0"/>
            <c:bubble3D val="0"/>
            <c:spPr>
              <a:solidFill>
                <a:srgbClr val="8E6F3E"/>
              </a:solidFill>
              <a:ln>
                <a:noFill/>
              </a:ln>
              <a:effectLst/>
            </c:spPr>
            <c:extLst>
              <c:ext xmlns:c16="http://schemas.microsoft.com/office/drawing/2014/chart" uri="{C3380CC4-5D6E-409C-BE32-E72D297353CC}">
                <c16:uniqueId val="{00000001-7F53-A143-B829-A9C1B979E57B}"/>
              </c:ext>
            </c:extLst>
          </c:dPt>
          <c:dPt>
            <c:idx val="1"/>
            <c:invertIfNegative val="0"/>
            <c:bubble3D val="0"/>
            <c:spPr>
              <a:solidFill>
                <a:srgbClr val="DAAA00"/>
              </a:solidFill>
              <a:ln>
                <a:noFill/>
              </a:ln>
              <a:effectLst/>
            </c:spPr>
            <c:extLst>
              <c:ext xmlns:c16="http://schemas.microsoft.com/office/drawing/2014/chart" uri="{C3380CC4-5D6E-409C-BE32-E72D297353CC}">
                <c16:uniqueId val="{00000003-7F53-A143-B829-A9C1B979E57B}"/>
              </c:ext>
            </c:extLst>
          </c:dPt>
          <c:dPt>
            <c:idx val="2"/>
            <c:invertIfNegative val="0"/>
            <c:bubble3D val="0"/>
            <c:spPr>
              <a:solidFill>
                <a:srgbClr val="DAAA00"/>
              </a:solidFill>
              <a:ln>
                <a:noFill/>
              </a:ln>
              <a:effectLst/>
            </c:spPr>
            <c:extLst>
              <c:ext xmlns:c16="http://schemas.microsoft.com/office/drawing/2014/chart" uri="{C3380CC4-5D6E-409C-BE32-E72D297353CC}">
                <c16:uniqueId val="{00000004-7F53-A143-B829-A9C1B979E57B}"/>
              </c:ext>
            </c:extLst>
          </c:dPt>
          <c:dPt>
            <c:idx val="3"/>
            <c:invertIfNegative val="0"/>
            <c:bubble3D val="0"/>
            <c:spPr>
              <a:solidFill>
                <a:srgbClr val="DAAA00"/>
              </a:solidFill>
              <a:ln>
                <a:noFill/>
              </a:ln>
              <a:effectLst/>
            </c:spPr>
            <c:extLst>
              <c:ext xmlns:c16="http://schemas.microsoft.com/office/drawing/2014/chart" uri="{C3380CC4-5D6E-409C-BE32-E72D297353CC}">
                <c16:uniqueId val="{00000005-7F53-A143-B829-A9C1B979E57B}"/>
              </c:ext>
            </c:extLst>
          </c:dPt>
          <c:dLbls>
            <c:spPr>
              <a:noFill/>
              <a:ln>
                <a:noFill/>
              </a:ln>
              <a:effectLst/>
            </c:spPr>
            <c:txPr>
              <a:bodyPr rot="0" spcFirstLastPara="1" vertOverflow="ellipsis" vert="horz" wrap="square" lIns="38100" tIns="19050" rIns="38100" bIns="19050" anchor="ctr" anchorCtr="1">
                <a:spAutoFit/>
              </a:bodyPr>
              <a:lstStyle/>
              <a:p>
                <a:pPr>
                  <a:defRPr sz="23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Sheet1!$G$30:$G$33</c:f>
              <c:numCache>
                <c:formatCode>General</c:formatCode>
                <c:ptCount val="4"/>
                <c:pt idx="0">
                  <c:v>1</c:v>
                </c:pt>
                <c:pt idx="1">
                  <c:v>2</c:v>
                </c:pt>
                <c:pt idx="2">
                  <c:v>3</c:v>
                </c:pt>
                <c:pt idx="3">
                  <c:v>4</c:v>
                </c:pt>
              </c:numCache>
            </c:numRef>
          </c:cat>
          <c:val>
            <c:numRef>
              <c:f>Sheet1!$I$30:$I$33</c:f>
              <c:numCache>
                <c:formatCode>0.0%</c:formatCode>
                <c:ptCount val="4"/>
                <c:pt idx="0">
                  <c:v>0.61891515994436719</c:v>
                </c:pt>
                <c:pt idx="1">
                  <c:v>0.30348510221491987</c:v>
                </c:pt>
                <c:pt idx="2">
                  <c:v>0.28629286292862932</c:v>
                </c:pt>
                <c:pt idx="3">
                  <c:v>0.16941789748045177</c:v>
                </c:pt>
              </c:numCache>
            </c:numRef>
          </c:val>
          <c:extLst>
            <c:ext xmlns:c16="http://schemas.microsoft.com/office/drawing/2014/chart" uri="{C3380CC4-5D6E-409C-BE32-E72D297353CC}">
              <c16:uniqueId val="{00000002-7F53-A143-B829-A9C1B979E57B}"/>
            </c:ext>
          </c:extLst>
        </c:ser>
        <c:dLbls>
          <c:dLblPos val="outEnd"/>
          <c:showLegendKey val="0"/>
          <c:showVal val="1"/>
          <c:showCatName val="0"/>
          <c:showSerName val="0"/>
          <c:showPercent val="0"/>
          <c:showBubbleSize val="0"/>
        </c:dLbls>
        <c:gapWidth val="219"/>
        <c:overlap val="-27"/>
        <c:axId val="892458319"/>
        <c:axId val="893361711"/>
      </c:barChart>
      <c:catAx>
        <c:axId val="892458319"/>
        <c:scaling>
          <c:orientation val="minMax"/>
        </c:scaling>
        <c:delete val="0"/>
        <c:axPos val="b"/>
        <c:title>
          <c:tx>
            <c:rich>
              <a:bodyPr rot="0" spcFirstLastPara="1" vertOverflow="ellipsis" vert="horz" wrap="square" anchor="ctr" anchorCtr="1"/>
              <a:lstStyle/>
              <a:p>
                <a:pPr>
                  <a:defRPr sz="2300" b="0" i="0" u="none" strike="noStrike" kern="1200" baseline="0">
                    <a:solidFill>
                      <a:schemeClr val="tx1">
                        <a:lumMod val="65000"/>
                        <a:lumOff val="35000"/>
                      </a:schemeClr>
                    </a:solidFill>
                    <a:latin typeface="+mn-lt"/>
                    <a:ea typeface="Palatino" pitchFamily="2" charset="77"/>
                    <a:cs typeface="+mn-cs"/>
                  </a:defRPr>
                </a:pPr>
                <a:r>
                  <a:rPr lang="en-US" sz="2300" b="1" i="0" baseline="0" dirty="0">
                    <a:effectLst/>
                    <a:latin typeface="+mn-lt"/>
                    <a:ea typeface="Palatino" pitchFamily="2" charset="77"/>
                  </a:rPr>
                  <a:t># Previous launches</a:t>
                </a:r>
                <a:endParaRPr lang="en-US" sz="2300" dirty="0">
                  <a:effectLst/>
                  <a:latin typeface="+mn-lt"/>
                  <a:ea typeface="Palatino" pitchFamily="2" charset="77"/>
                </a:endParaRPr>
              </a:p>
            </c:rich>
          </c:tx>
          <c:layout>
            <c:manualLayout>
              <c:xMode val="edge"/>
              <c:yMode val="edge"/>
              <c:x val="0.25949960397707933"/>
              <c:y val="0.90590412656129837"/>
            </c:manualLayout>
          </c:layout>
          <c:overlay val="0"/>
          <c:spPr>
            <a:noFill/>
            <a:ln>
              <a:noFill/>
            </a:ln>
            <a:effectLst/>
          </c:spPr>
          <c:txPr>
            <a:bodyPr rot="0" spcFirstLastPara="1" vertOverflow="ellipsis" vert="horz" wrap="square" anchor="ctr" anchorCtr="1"/>
            <a:lstStyle/>
            <a:p>
              <a:pPr>
                <a:defRPr sz="2300" b="0" i="0" u="none" strike="noStrike" kern="1200" baseline="0">
                  <a:solidFill>
                    <a:schemeClr val="tx1">
                      <a:lumMod val="65000"/>
                      <a:lumOff val="35000"/>
                    </a:schemeClr>
                  </a:solidFill>
                  <a:latin typeface="+mn-lt"/>
                  <a:ea typeface="Palatino" pitchFamily="2" charset="77"/>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chemeClr val="tx1">
                    <a:lumMod val="65000"/>
                    <a:lumOff val="35000"/>
                  </a:schemeClr>
                </a:solidFill>
                <a:latin typeface="+mn-lt"/>
                <a:ea typeface="+mn-ea"/>
                <a:cs typeface="+mn-cs"/>
              </a:defRPr>
            </a:pPr>
            <a:endParaRPr lang="en-US"/>
          </a:p>
        </c:txPr>
        <c:crossAx val="893361711"/>
        <c:crosses val="autoZero"/>
        <c:auto val="1"/>
        <c:lblAlgn val="ctr"/>
        <c:lblOffset val="100"/>
        <c:noMultiLvlLbl val="0"/>
      </c:catAx>
      <c:valAx>
        <c:axId val="893361711"/>
        <c:scaling>
          <c:orientation val="minMax"/>
        </c:scaling>
        <c:delete val="1"/>
        <c:axPos val="l"/>
        <c:numFmt formatCode="0.0%" sourceLinked="1"/>
        <c:majorTickMark val="none"/>
        <c:minorTickMark val="none"/>
        <c:tickLblPos val="nextTo"/>
        <c:crossAx val="89245831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2431375" y="0"/>
            <a:ext cx="17159288" cy="1984375"/>
          </a:xfrm>
          <a:prstGeom prst="rect">
            <a:avLst/>
          </a:prstGeom>
        </p:spPr>
        <p:txBody>
          <a:bodyPr vert="horz" lIns="91440" tIns="45720" rIns="91440" bIns="45720" rtlCol="0"/>
          <a:lstStyle>
            <a:lvl1pPr algn="r">
              <a:defRPr sz="1200"/>
            </a:lvl1pPr>
          </a:lstStyle>
          <a:p>
            <a:fld id="{1A8AC912-5259-40E2-931E-489552720864}" type="datetimeFigureOut">
              <a:rPr lang="en-US" smtClean="0"/>
              <a:t>3/9/2020</a:t>
            </a:fld>
            <a:endParaRPr lang="en-US"/>
          </a:p>
        </p:txBody>
      </p:sp>
      <p:sp>
        <p:nvSpPr>
          <p:cNvPr id="4" name="Slide Image Placeholder 3"/>
          <p:cNvSpPr>
            <a:spLocks noGrp="1" noRot="1" noChangeAspect="1"/>
          </p:cNvSpPr>
          <p:nvPr>
            <p:ph type="sldImg" idx="2"/>
          </p:nvPr>
        </p:nvSpPr>
        <p:spPr>
          <a:xfrm>
            <a:off x="9777413" y="4949825"/>
            <a:ext cx="20046950" cy="133651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960813" y="19057938"/>
            <a:ext cx="31680150" cy="15592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2431375" y="37615813"/>
            <a:ext cx="17159288" cy="1984375"/>
          </a:xfrm>
          <a:prstGeom prst="rect">
            <a:avLst/>
          </a:prstGeom>
        </p:spPr>
        <p:txBody>
          <a:bodyPr vert="horz" lIns="91440" tIns="45720" rIns="91440" bIns="45720" rtlCol="0" anchor="b"/>
          <a:lstStyle>
            <a:lvl1pPr algn="r">
              <a:defRPr sz="1200"/>
            </a:lvl1pPr>
          </a:lstStyle>
          <a:p>
            <a:fld id="{566323A0-31D2-4B7C-81C2-F9A18D4163B1}" type="slidenum">
              <a:rPr lang="en-US" smtClean="0"/>
              <a:t>‹#›</a:t>
            </a:fld>
            <a:endParaRPr lang="en-US"/>
          </a:p>
        </p:txBody>
      </p:sp>
    </p:spTree>
    <p:extLst>
      <p:ext uri="{BB962C8B-B14F-4D97-AF65-F5344CB8AC3E}">
        <p14:creationId xmlns:p14="http://schemas.microsoft.com/office/powerpoint/2010/main" val="2818659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kunexus.com/blog/how-to-avoid-inventory-overstocks-and-understock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https://www.skunexus.com/blog/how-to-avoid-inventory-overstocks-and-understocks</a:t>
            </a:r>
            <a:endParaRPr lang="en-US"/>
          </a:p>
        </p:txBody>
      </p:sp>
      <p:sp>
        <p:nvSpPr>
          <p:cNvPr id="4" name="Slide Number Placeholder 3"/>
          <p:cNvSpPr>
            <a:spLocks noGrp="1"/>
          </p:cNvSpPr>
          <p:nvPr>
            <p:ph type="sldNum" sz="quarter" idx="5"/>
          </p:nvPr>
        </p:nvSpPr>
        <p:spPr/>
        <p:txBody>
          <a:bodyPr/>
          <a:lstStyle/>
          <a:p>
            <a:fld id="{566323A0-31D2-4B7C-81C2-F9A18D4163B1}" type="slidenum">
              <a:rPr lang="en-US" smtClean="0"/>
              <a:t>1</a:t>
            </a:fld>
            <a:endParaRPr lang="en-US"/>
          </a:p>
        </p:txBody>
      </p:sp>
    </p:spTree>
    <p:extLst>
      <p:ext uri="{BB962C8B-B14F-4D97-AF65-F5344CB8AC3E}">
        <p14:creationId xmlns:p14="http://schemas.microsoft.com/office/powerpoint/2010/main" val="2149842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7" y="6817179"/>
            <a:ext cx="27979688" cy="4704443"/>
          </a:xfrm>
        </p:spPr>
        <p:txBody>
          <a:bodyPr/>
          <a:lstStyle/>
          <a:p>
            <a:r>
              <a:rPr lang="en-US"/>
              <a:t>Click to edit Master title style</a:t>
            </a:r>
          </a:p>
        </p:txBody>
      </p:sp>
      <p:sp>
        <p:nvSpPr>
          <p:cNvPr id="3" name="Subtitle 2"/>
          <p:cNvSpPr>
            <a:spLocks noGrp="1"/>
          </p:cNvSpPr>
          <p:nvPr>
            <p:ph type="subTitle" idx="1"/>
          </p:nvPr>
        </p:nvSpPr>
        <p:spPr>
          <a:xfrm>
            <a:off x="4937524" y="12436022"/>
            <a:ext cx="23043356" cy="5607957"/>
          </a:xfrm>
        </p:spPr>
        <p:txBody>
          <a:bodyPr/>
          <a:lstStyle>
            <a:lvl1pPr marL="0" indent="0" algn="ctr">
              <a:buNone/>
              <a:defRPr/>
            </a:lvl1pPr>
            <a:lvl2pPr marL="261244" indent="0" algn="ctr">
              <a:buNone/>
              <a:defRPr/>
            </a:lvl2pPr>
            <a:lvl3pPr marL="522488" indent="0" algn="ctr">
              <a:buNone/>
              <a:defRPr/>
            </a:lvl3pPr>
            <a:lvl4pPr marL="783732" indent="0" algn="ctr">
              <a:buNone/>
              <a:defRPr/>
            </a:lvl4pPr>
            <a:lvl5pPr marL="1044976" indent="0" algn="ctr">
              <a:buNone/>
              <a:defRPr/>
            </a:lvl5pPr>
            <a:lvl6pPr marL="1306220" indent="0" algn="ctr">
              <a:buNone/>
              <a:defRPr/>
            </a:lvl6pPr>
            <a:lvl7pPr marL="1567464" indent="0" algn="ctr">
              <a:buNone/>
              <a:defRPr/>
            </a:lvl7pPr>
            <a:lvl8pPr marL="1828709" indent="0" algn="ctr">
              <a:buNone/>
              <a:defRPr/>
            </a:lvl8pPr>
            <a:lvl9pPr marL="2089953"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E7914F9-150E-43ED-BA4B-5CBC7DBD3A27}" type="slidenum">
              <a:rPr lang="en-AU" altLang="en-US"/>
              <a:pPr/>
              <a:t>‹#›</a:t>
            </a:fld>
            <a:endParaRPr lang="en-AU" altLang="en-US"/>
          </a:p>
        </p:txBody>
      </p:sp>
    </p:spTree>
    <p:extLst>
      <p:ext uri="{BB962C8B-B14F-4D97-AF65-F5344CB8AC3E}">
        <p14:creationId xmlns:p14="http://schemas.microsoft.com/office/powerpoint/2010/main" val="233977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BA678339-05F4-4347-9E9C-6AEF31B1B524}" type="slidenum">
              <a:rPr lang="en-AU" altLang="en-US"/>
              <a:pPr/>
              <a:t>‹#›</a:t>
            </a:fld>
            <a:endParaRPr lang="en-AU" altLang="en-US"/>
          </a:p>
        </p:txBody>
      </p:sp>
    </p:spTree>
    <p:extLst>
      <p:ext uri="{BB962C8B-B14F-4D97-AF65-F5344CB8AC3E}">
        <p14:creationId xmlns:p14="http://schemas.microsoft.com/office/powerpoint/2010/main" val="35211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123" y="1950358"/>
            <a:ext cx="6994922" cy="175568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9357" y="1950358"/>
            <a:ext cx="20870466" cy="175568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D5BFA30-CF48-4A8D-A4B4-5705D222FB1F}" type="slidenum">
              <a:rPr lang="en-AU" altLang="en-US"/>
              <a:pPr/>
              <a:t>‹#›</a:t>
            </a:fld>
            <a:endParaRPr lang="en-AU" altLang="en-US"/>
          </a:p>
        </p:txBody>
      </p:sp>
    </p:spTree>
    <p:extLst>
      <p:ext uri="{BB962C8B-B14F-4D97-AF65-F5344CB8AC3E}">
        <p14:creationId xmlns:p14="http://schemas.microsoft.com/office/powerpoint/2010/main" val="214431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76114BF-9C08-4236-B599-3CC67DCBCE64}" type="slidenum">
              <a:rPr lang="en-AU" altLang="en-US"/>
              <a:pPr/>
              <a:t>‹#›</a:t>
            </a:fld>
            <a:endParaRPr lang="en-AU" altLang="en-US"/>
          </a:p>
        </p:txBody>
      </p:sp>
    </p:spTree>
    <p:extLst>
      <p:ext uri="{BB962C8B-B14F-4D97-AF65-F5344CB8AC3E}">
        <p14:creationId xmlns:p14="http://schemas.microsoft.com/office/powerpoint/2010/main" val="228796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2444"/>
            <a:ext cx="27980879" cy="4357914"/>
          </a:xfrm>
        </p:spPr>
        <p:txBody>
          <a:bodyPr anchor="t"/>
          <a:lstStyle>
            <a:lvl1pPr algn="l">
              <a:defRPr sz="2286" b="1" cap="all"/>
            </a:lvl1pPr>
          </a:lstStyle>
          <a:p>
            <a:r>
              <a:rPr lang="en-US"/>
              <a:t>Click to edit Master title style</a:t>
            </a:r>
          </a:p>
        </p:txBody>
      </p:sp>
      <p:sp>
        <p:nvSpPr>
          <p:cNvPr id="3" name="Text Placeholder 2"/>
          <p:cNvSpPr>
            <a:spLocks noGrp="1"/>
          </p:cNvSpPr>
          <p:nvPr>
            <p:ph type="body" idx="1"/>
          </p:nvPr>
        </p:nvSpPr>
        <p:spPr>
          <a:xfrm>
            <a:off x="2600325" y="9301843"/>
            <a:ext cx="27980879" cy="4800600"/>
          </a:xfrm>
        </p:spPr>
        <p:txBody>
          <a:bodyPr anchor="b"/>
          <a:lstStyle>
            <a:lvl1pPr marL="0" indent="0">
              <a:buNone/>
              <a:defRPr sz="1143"/>
            </a:lvl1pPr>
            <a:lvl2pPr marL="261244" indent="0">
              <a:buNone/>
              <a:defRPr sz="1029"/>
            </a:lvl2pPr>
            <a:lvl3pPr marL="522488" indent="0">
              <a:buNone/>
              <a:defRPr sz="914"/>
            </a:lvl3pPr>
            <a:lvl4pPr marL="783732" indent="0">
              <a:buNone/>
              <a:defRPr sz="800"/>
            </a:lvl4pPr>
            <a:lvl5pPr marL="1044976" indent="0">
              <a:buNone/>
              <a:defRPr sz="800"/>
            </a:lvl5pPr>
            <a:lvl6pPr marL="1306220" indent="0">
              <a:buNone/>
              <a:defRPr sz="800"/>
            </a:lvl6pPr>
            <a:lvl7pPr marL="1567464" indent="0">
              <a:buNone/>
              <a:defRPr sz="800"/>
            </a:lvl7pPr>
            <a:lvl8pPr marL="1828709" indent="0">
              <a:buNone/>
              <a:defRPr sz="800"/>
            </a:lvl8pPr>
            <a:lvl9pPr marL="2089953" indent="0">
              <a:buNone/>
              <a:defRPr sz="8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4C87C54-71D5-4F3D-9638-FB01B112514A}" type="slidenum">
              <a:rPr lang="en-AU" altLang="en-US"/>
              <a:pPr/>
              <a:t>‹#›</a:t>
            </a:fld>
            <a:endParaRPr lang="en-AU" altLang="en-US"/>
          </a:p>
        </p:txBody>
      </p:sp>
    </p:spTree>
    <p:extLst>
      <p:ext uri="{BB962C8B-B14F-4D97-AF65-F5344CB8AC3E}">
        <p14:creationId xmlns:p14="http://schemas.microsoft.com/office/powerpoint/2010/main" val="323728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9357" y="6339115"/>
            <a:ext cx="13932694"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6339115"/>
            <a:ext cx="13932694"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7EC6769-9FD1-495B-AF37-D39FB4533727}" type="slidenum">
              <a:rPr lang="en-AU" altLang="en-US"/>
              <a:pPr/>
              <a:t>‹#›</a:t>
            </a:fld>
            <a:endParaRPr lang="en-AU" altLang="en-US"/>
          </a:p>
        </p:txBody>
      </p:sp>
    </p:spTree>
    <p:extLst>
      <p:ext uri="{BB962C8B-B14F-4D97-AF65-F5344CB8AC3E}">
        <p14:creationId xmlns:p14="http://schemas.microsoft.com/office/powerpoint/2010/main" val="291920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879022"/>
            <a:ext cx="29627513"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443" y="4912179"/>
            <a:ext cx="14544676" cy="2047421"/>
          </a:xfrm>
        </p:spPr>
        <p:txBody>
          <a:bodyPr anchor="b"/>
          <a:lstStyle>
            <a:lvl1pPr marL="0" indent="0">
              <a:buNone/>
              <a:defRPr sz="1371" b="1"/>
            </a:lvl1pPr>
            <a:lvl2pPr marL="261244" indent="0">
              <a:buNone/>
              <a:defRPr sz="1143" b="1"/>
            </a:lvl2pPr>
            <a:lvl3pPr marL="522488" indent="0">
              <a:buNone/>
              <a:defRPr sz="1029" b="1"/>
            </a:lvl3pPr>
            <a:lvl4pPr marL="783732" indent="0">
              <a:buNone/>
              <a:defRPr sz="914" b="1"/>
            </a:lvl4pPr>
            <a:lvl5pPr marL="1044976" indent="0">
              <a:buNone/>
              <a:defRPr sz="914" b="1"/>
            </a:lvl5pPr>
            <a:lvl6pPr marL="1306220" indent="0">
              <a:buNone/>
              <a:defRPr sz="914" b="1"/>
            </a:lvl6pPr>
            <a:lvl7pPr marL="1567464" indent="0">
              <a:buNone/>
              <a:defRPr sz="914" b="1"/>
            </a:lvl7pPr>
            <a:lvl8pPr marL="1828709" indent="0">
              <a:buNone/>
              <a:defRPr sz="914" b="1"/>
            </a:lvl8pPr>
            <a:lvl9pPr marL="2089953" indent="0">
              <a:buNone/>
              <a:defRPr sz="914" b="1"/>
            </a:lvl9pPr>
          </a:lstStyle>
          <a:p>
            <a:pPr lvl="0"/>
            <a:r>
              <a:rPr lang="en-US"/>
              <a:t>Click to edit Master text styles</a:t>
            </a:r>
          </a:p>
        </p:txBody>
      </p:sp>
      <p:sp>
        <p:nvSpPr>
          <p:cNvPr id="4" name="Content Placeholder 3"/>
          <p:cNvSpPr>
            <a:spLocks noGrp="1"/>
          </p:cNvSpPr>
          <p:nvPr>
            <p:ph sz="half" idx="2"/>
          </p:nvPr>
        </p:nvSpPr>
        <p:spPr>
          <a:xfrm>
            <a:off x="1645443" y="6959601"/>
            <a:ext cx="14544676"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30" y="4912179"/>
            <a:ext cx="14550628" cy="2047421"/>
          </a:xfrm>
        </p:spPr>
        <p:txBody>
          <a:bodyPr anchor="b"/>
          <a:lstStyle>
            <a:lvl1pPr marL="0" indent="0">
              <a:buNone/>
              <a:defRPr sz="1371" b="1"/>
            </a:lvl1pPr>
            <a:lvl2pPr marL="261244" indent="0">
              <a:buNone/>
              <a:defRPr sz="1143" b="1"/>
            </a:lvl2pPr>
            <a:lvl3pPr marL="522488" indent="0">
              <a:buNone/>
              <a:defRPr sz="1029" b="1"/>
            </a:lvl3pPr>
            <a:lvl4pPr marL="783732" indent="0">
              <a:buNone/>
              <a:defRPr sz="914" b="1"/>
            </a:lvl4pPr>
            <a:lvl5pPr marL="1044976" indent="0">
              <a:buNone/>
              <a:defRPr sz="914" b="1"/>
            </a:lvl5pPr>
            <a:lvl6pPr marL="1306220" indent="0">
              <a:buNone/>
              <a:defRPr sz="914" b="1"/>
            </a:lvl6pPr>
            <a:lvl7pPr marL="1567464" indent="0">
              <a:buNone/>
              <a:defRPr sz="914" b="1"/>
            </a:lvl7pPr>
            <a:lvl8pPr marL="1828709" indent="0">
              <a:buNone/>
              <a:defRPr sz="914" b="1"/>
            </a:lvl8pPr>
            <a:lvl9pPr marL="2089953" indent="0">
              <a:buNone/>
              <a:defRPr sz="914" b="1"/>
            </a:lvl9pPr>
          </a:lstStyle>
          <a:p>
            <a:pPr lvl="0"/>
            <a:r>
              <a:rPr lang="en-US"/>
              <a:t>Click to edit Master text styles</a:t>
            </a:r>
          </a:p>
        </p:txBody>
      </p:sp>
      <p:sp>
        <p:nvSpPr>
          <p:cNvPr id="6" name="Content Placeholder 5"/>
          <p:cNvSpPr>
            <a:spLocks noGrp="1"/>
          </p:cNvSpPr>
          <p:nvPr>
            <p:ph sz="quarter" idx="4"/>
          </p:nvPr>
        </p:nvSpPr>
        <p:spPr>
          <a:xfrm>
            <a:off x="16722330" y="6959601"/>
            <a:ext cx="14550628"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en-US"/>
          </a:p>
        </p:txBody>
      </p:sp>
      <p:sp>
        <p:nvSpPr>
          <p:cNvPr id="8" name="Footer Placeholder 7"/>
          <p:cNvSpPr>
            <a:spLocks noGrp="1"/>
          </p:cNvSpPr>
          <p:nvPr>
            <p:ph type="ftr" sz="quarter" idx="11"/>
          </p:nvPr>
        </p:nvSpPr>
        <p:spPr/>
        <p:txBody>
          <a:bodyPr/>
          <a:lstStyle>
            <a:lvl1pPr>
              <a:defRPr/>
            </a:lvl1pPr>
          </a:lstStyle>
          <a:p>
            <a:endParaRPr lang="en-AU" altLang="en-US"/>
          </a:p>
        </p:txBody>
      </p:sp>
      <p:sp>
        <p:nvSpPr>
          <p:cNvPr id="9" name="Slide Number Placeholder 8"/>
          <p:cNvSpPr>
            <a:spLocks noGrp="1"/>
          </p:cNvSpPr>
          <p:nvPr>
            <p:ph type="sldNum" sz="quarter" idx="12"/>
          </p:nvPr>
        </p:nvSpPr>
        <p:spPr/>
        <p:txBody>
          <a:bodyPr/>
          <a:lstStyle>
            <a:lvl1pPr>
              <a:defRPr/>
            </a:lvl1pPr>
          </a:lstStyle>
          <a:p>
            <a:fld id="{D814340B-C24E-4CF1-8F2E-94BDA66FD75D}" type="slidenum">
              <a:rPr lang="en-AU" altLang="en-US"/>
              <a:pPr/>
              <a:t>‹#›</a:t>
            </a:fld>
            <a:endParaRPr lang="en-AU" altLang="en-US"/>
          </a:p>
        </p:txBody>
      </p:sp>
    </p:spTree>
    <p:extLst>
      <p:ext uri="{BB962C8B-B14F-4D97-AF65-F5344CB8AC3E}">
        <p14:creationId xmlns:p14="http://schemas.microsoft.com/office/powerpoint/2010/main" val="101245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en-US"/>
          </a:p>
        </p:txBody>
      </p:sp>
      <p:sp>
        <p:nvSpPr>
          <p:cNvPr id="4" name="Footer Placeholder 3"/>
          <p:cNvSpPr>
            <a:spLocks noGrp="1"/>
          </p:cNvSpPr>
          <p:nvPr>
            <p:ph type="ftr" sz="quarter" idx="11"/>
          </p:nvPr>
        </p:nvSpPr>
        <p:spPr/>
        <p:txBody>
          <a:bodyPr/>
          <a:lstStyle>
            <a:lvl1pPr>
              <a:defRPr/>
            </a:lvl1pPr>
          </a:lstStyle>
          <a:p>
            <a:endParaRPr lang="en-AU" altLang="en-US"/>
          </a:p>
        </p:txBody>
      </p:sp>
      <p:sp>
        <p:nvSpPr>
          <p:cNvPr id="5" name="Slide Number Placeholder 4"/>
          <p:cNvSpPr>
            <a:spLocks noGrp="1"/>
          </p:cNvSpPr>
          <p:nvPr>
            <p:ph type="sldNum" sz="quarter" idx="12"/>
          </p:nvPr>
        </p:nvSpPr>
        <p:spPr/>
        <p:txBody>
          <a:bodyPr/>
          <a:lstStyle>
            <a:lvl1pPr>
              <a:defRPr/>
            </a:lvl1pPr>
          </a:lstStyle>
          <a:p>
            <a:fld id="{8D7FF473-A988-4642-B695-D572F60BC774}" type="slidenum">
              <a:rPr lang="en-AU" altLang="en-US"/>
              <a:pPr/>
              <a:t>‹#›</a:t>
            </a:fld>
            <a:endParaRPr lang="en-AU" altLang="en-US"/>
          </a:p>
        </p:txBody>
      </p:sp>
    </p:spTree>
    <p:extLst>
      <p:ext uri="{BB962C8B-B14F-4D97-AF65-F5344CB8AC3E}">
        <p14:creationId xmlns:p14="http://schemas.microsoft.com/office/powerpoint/2010/main" val="97602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a:p>
        </p:txBody>
      </p:sp>
      <p:sp>
        <p:nvSpPr>
          <p:cNvPr id="3" name="Footer Placeholder 2"/>
          <p:cNvSpPr>
            <a:spLocks noGrp="1"/>
          </p:cNvSpPr>
          <p:nvPr>
            <p:ph type="ftr" sz="quarter" idx="11"/>
          </p:nvPr>
        </p:nvSpPr>
        <p:spPr/>
        <p:txBody>
          <a:bodyPr/>
          <a:lstStyle>
            <a:lvl1pPr>
              <a:defRPr/>
            </a:lvl1pPr>
          </a:lstStyle>
          <a:p>
            <a:endParaRPr lang="en-AU" altLang="en-US"/>
          </a:p>
        </p:txBody>
      </p:sp>
      <p:sp>
        <p:nvSpPr>
          <p:cNvPr id="4" name="Slide Number Placeholder 3"/>
          <p:cNvSpPr>
            <a:spLocks noGrp="1"/>
          </p:cNvSpPr>
          <p:nvPr>
            <p:ph type="sldNum" sz="quarter" idx="12"/>
          </p:nvPr>
        </p:nvSpPr>
        <p:spPr/>
        <p:txBody>
          <a:bodyPr/>
          <a:lstStyle>
            <a:lvl1pPr>
              <a:defRPr/>
            </a:lvl1pPr>
          </a:lstStyle>
          <a:p>
            <a:fld id="{D1171CD6-50C3-42F5-B102-ECB5C1E5D853}" type="slidenum">
              <a:rPr lang="en-AU" altLang="en-US"/>
              <a:pPr/>
              <a:t>‹#›</a:t>
            </a:fld>
            <a:endParaRPr lang="en-AU" altLang="en-US"/>
          </a:p>
        </p:txBody>
      </p:sp>
    </p:spTree>
    <p:extLst>
      <p:ext uri="{BB962C8B-B14F-4D97-AF65-F5344CB8AC3E}">
        <p14:creationId xmlns:p14="http://schemas.microsoft.com/office/powerpoint/2010/main" val="46717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873580"/>
            <a:ext cx="10829926" cy="3718378"/>
          </a:xfrm>
        </p:spPr>
        <p:txBody>
          <a:bodyPr anchor="b"/>
          <a:lstStyle>
            <a:lvl1pPr algn="l">
              <a:defRPr sz="1143" b="1"/>
            </a:lvl1pPr>
          </a:lstStyle>
          <a:p>
            <a:r>
              <a:rPr lang="en-US"/>
              <a:t>Click to edit Master title style</a:t>
            </a:r>
          </a:p>
        </p:txBody>
      </p:sp>
      <p:sp>
        <p:nvSpPr>
          <p:cNvPr id="3" name="Content Placeholder 2"/>
          <p:cNvSpPr>
            <a:spLocks noGrp="1"/>
          </p:cNvSpPr>
          <p:nvPr>
            <p:ph idx="1"/>
          </p:nvPr>
        </p:nvSpPr>
        <p:spPr>
          <a:xfrm>
            <a:off x="12870656" y="873580"/>
            <a:ext cx="18402300" cy="18729778"/>
          </a:xfrm>
        </p:spPr>
        <p:txBody>
          <a:bodyPr/>
          <a:lstStyle>
            <a:lvl1pPr>
              <a:defRPr sz="1828"/>
            </a:lvl1pPr>
            <a:lvl2pPr>
              <a:defRPr sz="1600"/>
            </a:lvl2pPr>
            <a:lvl3pPr>
              <a:defRPr sz="1371"/>
            </a:lvl3pPr>
            <a:lvl4pPr>
              <a:defRPr sz="1143"/>
            </a:lvl4pPr>
            <a:lvl5pPr>
              <a:defRPr sz="1143"/>
            </a:lvl5pPr>
            <a:lvl6pPr>
              <a:defRPr sz="1143"/>
            </a:lvl6pPr>
            <a:lvl7pPr>
              <a:defRPr sz="1143"/>
            </a:lvl7pPr>
            <a:lvl8pPr>
              <a:defRPr sz="1143"/>
            </a:lvl8pPr>
            <a:lvl9pPr>
              <a:defRPr sz="11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4591957"/>
            <a:ext cx="10829926" cy="15011400"/>
          </a:xfrm>
        </p:spPr>
        <p:txBody>
          <a:bodyPr/>
          <a:lstStyle>
            <a:lvl1pPr marL="0" indent="0">
              <a:buNone/>
              <a:defRPr sz="800"/>
            </a:lvl1pPr>
            <a:lvl2pPr marL="261244" indent="0">
              <a:buNone/>
              <a:defRPr sz="686"/>
            </a:lvl2pPr>
            <a:lvl3pPr marL="522488" indent="0">
              <a:buNone/>
              <a:defRPr sz="571"/>
            </a:lvl3pPr>
            <a:lvl4pPr marL="783732" indent="0">
              <a:buNone/>
              <a:defRPr sz="514"/>
            </a:lvl4pPr>
            <a:lvl5pPr marL="1044976" indent="0">
              <a:buNone/>
              <a:defRPr sz="514"/>
            </a:lvl5pPr>
            <a:lvl6pPr marL="1306220" indent="0">
              <a:buNone/>
              <a:defRPr sz="514"/>
            </a:lvl6pPr>
            <a:lvl7pPr marL="1567464" indent="0">
              <a:buNone/>
              <a:defRPr sz="514"/>
            </a:lvl7pPr>
            <a:lvl8pPr marL="1828709" indent="0">
              <a:buNone/>
              <a:defRPr sz="514"/>
            </a:lvl8pPr>
            <a:lvl9pPr marL="2089953"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F27BF72-D86B-4CC1-A0A4-AB6BFFE07AFD}" type="slidenum">
              <a:rPr lang="en-AU" altLang="en-US"/>
              <a:pPr/>
              <a:t>‹#›</a:t>
            </a:fld>
            <a:endParaRPr lang="en-AU" altLang="en-US"/>
          </a:p>
        </p:txBody>
      </p:sp>
    </p:spTree>
    <p:extLst>
      <p:ext uri="{BB962C8B-B14F-4D97-AF65-F5344CB8AC3E}">
        <p14:creationId xmlns:p14="http://schemas.microsoft.com/office/powerpoint/2010/main" val="26677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8" y="15361558"/>
            <a:ext cx="19751278" cy="1814286"/>
          </a:xfrm>
        </p:spPr>
        <p:txBody>
          <a:bodyPr anchor="b"/>
          <a:lstStyle>
            <a:lvl1pPr algn="l">
              <a:defRPr sz="1143" b="1"/>
            </a:lvl1pPr>
          </a:lstStyle>
          <a:p>
            <a:r>
              <a:rPr lang="en-US"/>
              <a:t>Click to edit Master title style</a:t>
            </a:r>
          </a:p>
        </p:txBody>
      </p:sp>
      <p:sp>
        <p:nvSpPr>
          <p:cNvPr id="3" name="Picture Placeholder 2"/>
          <p:cNvSpPr>
            <a:spLocks noGrp="1"/>
          </p:cNvSpPr>
          <p:nvPr>
            <p:ph type="pic" idx="1"/>
          </p:nvPr>
        </p:nvSpPr>
        <p:spPr>
          <a:xfrm>
            <a:off x="6451998" y="1961243"/>
            <a:ext cx="19751278" cy="13167179"/>
          </a:xfrm>
        </p:spPr>
        <p:txBody>
          <a:bodyPr/>
          <a:lstStyle>
            <a:lvl1pPr marL="0" indent="0">
              <a:buNone/>
              <a:defRPr sz="1828"/>
            </a:lvl1pPr>
            <a:lvl2pPr marL="261244" indent="0">
              <a:buNone/>
              <a:defRPr sz="1600"/>
            </a:lvl2pPr>
            <a:lvl3pPr marL="522488" indent="0">
              <a:buNone/>
              <a:defRPr sz="1371"/>
            </a:lvl3pPr>
            <a:lvl4pPr marL="783732" indent="0">
              <a:buNone/>
              <a:defRPr sz="1143"/>
            </a:lvl4pPr>
            <a:lvl5pPr marL="1044976" indent="0">
              <a:buNone/>
              <a:defRPr sz="1143"/>
            </a:lvl5pPr>
            <a:lvl6pPr marL="1306220" indent="0">
              <a:buNone/>
              <a:defRPr sz="1143"/>
            </a:lvl6pPr>
            <a:lvl7pPr marL="1567464" indent="0">
              <a:buNone/>
              <a:defRPr sz="1143"/>
            </a:lvl7pPr>
            <a:lvl8pPr marL="1828709" indent="0">
              <a:buNone/>
              <a:defRPr sz="1143"/>
            </a:lvl8pPr>
            <a:lvl9pPr marL="2089953" indent="0">
              <a:buNone/>
              <a:defRPr sz="1143"/>
            </a:lvl9pPr>
          </a:lstStyle>
          <a:p>
            <a:r>
              <a:rPr lang="en-US"/>
              <a:t>Click icon to add picture</a:t>
            </a:r>
          </a:p>
        </p:txBody>
      </p:sp>
      <p:sp>
        <p:nvSpPr>
          <p:cNvPr id="4" name="Text Placeholder 3"/>
          <p:cNvSpPr>
            <a:spLocks noGrp="1"/>
          </p:cNvSpPr>
          <p:nvPr>
            <p:ph type="body" sz="half" idx="2"/>
          </p:nvPr>
        </p:nvSpPr>
        <p:spPr>
          <a:xfrm>
            <a:off x="6451998" y="17175843"/>
            <a:ext cx="19751278" cy="2575379"/>
          </a:xfrm>
        </p:spPr>
        <p:txBody>
          <a:bodyPr/>
          <a:lstStyle>
            <a:lvl1pPr marL="0" indent="0">
              <a:buNone/>
              <a:defRPr sz="800"/>
            </a:lvl1pPr>
            <a:lvl2pPr marL="261244" indent="0">
              <a:buNone/>
              <a:defRPr sz="686"/>
            </a:lvl2pPr>
            <a:lvl3pPr marL="522488" indent="0">
              <a:buNone/>
              <a:defRPr sz="571"/>
            </a:lvl3pPr>
            <a:lvl4pPr marL="783732" indent="0">
              <a:buNone/>
              <a:defRPr sz="514"/>
            </a:lvl4pPr>
            <a:lvl5pPr marL="1044976" indent="0">
              <a:buNone/>
              <a:defRPr sz="514"/>
            </a:lvl5pPr>
            <a:lvl6pPr marL="1306220" indent="0">
              <a:buNone/>
              <a:defRPr sz="514"/>
            </a:lvl6pPr>
            <a:lvl7pPr marL="1567464" indent="0">
              <a:buNone/>
              <a:defRPr sz="514"/>
            </a:lvl7pPr>
            <a:lvl8pPr marL="1828709" indent="0">
              <a:buNone/>
              <a:defRPr sz="514"/>
            </a:lvl8pPr>
            <a:lvl9pPr marL="2089953"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A3388DA4-D5E8-40AB-8BF2-B8F067ACA6A5}" type="slidenum">
              <a:rPr lang="en-AU" altLang="en-US"/>
              <a:pPr/>
              <a:t>‹#›</a:t>
            </a:fld>
            <a:endParaRPr lang="en-AU" altLang="en-US"/>
          </a:p>
        </p:txBody>
      </p:sp>
    </p:spTree>
    <p:extLst>
      <p:ext uri="{BB962C8B-B14F-4D97-AF65-F5344CB8AC3E}">
        <p14:creationId xmlns:p14="http://schemas.microsoft.com/office/powerpoint/2010/main" val="420400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9357" y="1950357"/>
            <a:ext cx="27979688" cy="3658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ctr" anchorCtr="0" compatLnSpc="1">
            <a:prstTxWarp prst="textNoShape">
              <a:avLst/>
            </a:prstTxWarp>
          </a:bodyPr>
          <a:lstStyle/>
          <a:p>
            <a:pPr lvl="0"/>
            <a:r>
              <a:rPr lang="en-US" altLang="en-US"/>
              <a:t>Click to edit Master title style</a:t>
            </a:r>
            <a:endParaRPr lang="en-AU" altLang="en-US"/>
          </a:p>
        </p:txBody>
      </p:sp>
      <p:sp>
        <p:nvSpPr>
          <p:cNvPr id="1027" name="Rectangle 3"/>
          <p:cNvSpPr>
            <a:spLocks noGrp="1" noChangeArrowheads="1"/>
          </p:cNvSpPr>
          <p:nvPr>
            <p:ph type="body" idx="1"/>
          </p:nvPr>
        </p:nvSpPr>
        <p:spPr bwMode="auto">
          <a:xfrm>
            <a:off x="2469357" y="6339115"/>
            <a:ext cx="27979688" cy="1316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028" name="Rectangle 4"/>
          <p:cNvSpPr>
            <a:spLocks noGrp="1" noChangeArrowheads="1"/>
          </p:cNvSpPr>
          <p:nvPr>
            <p:ph type="dt" sz="half" idx="2"/>
          </p:nvPr>
        </p:nvSpPr>
        <p:spPr bwMode="auto">
          <a:xfrm>
            <a:off x="2469356" y="19995243"/>
            <a:ext cx="6858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defTabSz="2508125">
              <a:defRPr sz="3828"/>
            </a:lvl1pPr>
          </a:lstStyle>
          <a:p>
            <a:endParaRPr lang="en-AU" altLang="en-US"/>
          </a:p>
        </p:txBody>
      </p:sp>
      <p:sp>
        <p:nvSpPr>
          <p:cNvPr id="1029" name="Rectangle 5"/>
          <p:cNvSpPr>
            <a:spLocks noGrp="1" noChangeArrowheads="1"/>
          </p:cNvSpPr>
          <p:nvPr>
            <p:ph type="ftr" sz="quarter" idx="3"/>
          </p:nvPr>
        </p:nvSpPr>
        <p:spPr bwMode="auto">
          <a:xfrm>
            <a:off x="11247836" y="19995243"/>
            <a:ext cx="10422731"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ctr" defTabSz="2508125">
              <a:defRPr sz="3828"/>
            </a:lvl1pPr>
          </a:lstStyle>
          <a:p>
            <a:endParaRPr lang="en-AU" altLang="en-US"/>
          </a:p>
        </p:txBody>
      </p:sp>
      <p:sp>
        <p:nvSpPr>
          <p:cNvPr id="1030" name="Rectangle 6"/>
          <p:cNvSpPr>
            <a:spLocks noGrp="1" noChangeArrowheads="1"/>
          </p:cNvSpPr>
          <p:nvPr>
            <p:ph type="sldNum" sz="quarter" idx="4"/>
          </p:nvPr>
        </p:nvSpPr>
        <p:spPr bwMode="auto">
          <a:xfrm>
            <a:off x="23591044" y="19995243"/>
            <a:ext cx="6858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r" defTabSz="2508125">
              <a:defRPr sz="3828"/>
            </a:lvl1pPr>
          </a:lstStyle>
          <a:p>
            <a:fld id="{777CDA11-CE27-4048-AD59-A3D9E025B8A2}" type="slidenum">
              <a:rPr lang="en-AU" altLang="en-US"/>
              <a:pPr/>
              <a:t>‹#›</a:t>
            </a:fld>
            <a:endParaRPr lang="en-AU" altLang="en-US"/>
          </a:p>
        </p:txBody>
      </p:sp>
      <p:sp>
        <p:nvSpPr>
          <p:cNvPr id="1031" name="Rectangle 7"/>
          <p:cNvSpPr>
            <a:spLocks noChangeArrowheads="1"/>
          </p:cNvSpPr>
          <p:nvPr/>
        </p:nvSpPr>
        <p:spPr bwMode="auto">
          <a:xfrm>
            <a:off x="0" y="0"/>
            <a:ext cx="32918400" cy="21945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14"/>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125" rtl="0" eaLnBrk="1" fontAlgn="base" hangingPunct="1">
        <a:spcBef>
          <a:spcPct val="0"/>
        </a:spcBef>
        <a:spcAft>
          <a:spcPct val="0"/>
        </a:spcAft>
        <a:defRPr sz="12057">
          <a:solidFill>
            <a:schemeClr val="tx2"/>
          </a:solidFill>
          <a:latin typeface="+mj-lt"/>
          <a:ea typeface="+mj-ea"/>
          <a:cs typeface="+mj-cs"/>
        </a:defRPr>
      </a:lvl1pPr>
      <a:lvl2pPr algn="ctr" defTabSz="2508125" rtl="0" eaLnBrk="1" fontAlgn="base" hangingPunct="1">
        <a:spcBef>
          <a:spcPct val="0"/>
        </a:spcBef>
        <a:spcAft>
          <a:spcPct val="0"/>
        </a:spcAft>
        <a:defRPr sz="12057">
          <a:solidFill>
            <a:schemeClr val="tx2"/>
          </a:solidFill>
          <a:latin typeface="Times" charset="0"/>
        </a:defRPr>
      </a:lvl2pPr>
      <a:lvl3pPr algn="ctr" defTabSz="2508125" rtl="0" eaLnBrk="1" fontAlgn="base" hangingPunct="1">
        <a:spcBef>
          <a:spcPct val="0"/>
        </a:spcBef>
        <a:spcAft>
          <a:spcPct val="0"/>
        </a:spcAft>
        <a:defRPr sz="12057">
          <a:solidFill>
            <a:schemeClr val="tx2"/>
          </a:solidFill>
          <a:latin typeface="Times" charset="0"/>
        </a:defRPr>
      </a:lvl3pPr>
      <a:lvl4pPr algn="ctr" defTabSz="2508125" rtl="0" eaLnBrk="1" fontAlgn="base" hangingPunct="1">
        <a:spcBef>
          <a:spcPct val="0"/>
        </a:spcBef>
        <a:spcAft>
          <a:spcPct val="0"/>
        </a:spcAft>
        <a:defRPr sz="12057">
          <a:solidFill>
            <a:schemeClr val="tx2"/>
          </a:solidFill>
          <a:latin typeface="Times" charset="0"/>
        </a:defRPr>
      </a:lvl4pPr>
      <a:lvl5pPr algn="ctr" defTabSz="2508125" rtl="0" eaLnBrk="1" fontAlgn="base" hangingPunct="1">
        <a:spcBef>
          <a:spcPct val="0"/>
        </a:spcBef>
        <a:spcAft>
          <a:spcPct val="0"/>
        </a:spcAft>
        <a:defRPr sz="12057">
          <a:solidFill>
            <a:schemeClr val="tx2"/>
          </a:solidFill>
          <a:latin typeface="Times" charset="0"/>
        </a:defRPr>
      </a:lvl5pPr>
      <a:lvl6pPr marL="261244" algn="ctr" defTabSz="2508125" rtl="0" eaLnBrk="1" fontAlgn="base" hangingPunct="1">
        <a:spcBef>
          <a:spcPct val="0"/>
        </a:spcBef>
        <a:spcAft>
          <a:spcPct val="0"/>
        </a:spcAft>
        <a:defRPr sz="12057">
          <a:solidFill>
            <a:schemeClr val="tx2"/>
          </a:solidFill>
          <a:latin typeface="Times" charset="0"/>
        </a:defRPr>
      </a:lvl6pPr>
      <a:lvl7pPr marL="522488" algn="ctr" defTabSz="2508125" rtl="0" eaLnBrk="1" fontAlgn="base" hangingPunct="1">
        <a:spcBef>
          <a:spcPct val="0"/>
        </a:spcBef>
        <a:spcAft>
          <a:spcPct val="0"/>
        </a:spcAft>
        <a:defRPr sz="12057">
          <a:solidFill>
            <a:schemeClr val="tx2"/>
          </a:solidFill>
          <a:latin typeface="Times" charset="0"/>
        </a:defRPr>
      </a:lvl7pPr>
      <a:lvl8pPr marL="783732" algn="ctr" defTabSz="2508125" rtl="0" eaLnBrk="1" fontAlgn="base" hangingPunct="1">
        <a:spcBef>
          <a:spcPct val="0"/>
        </a:spcBef>
        <a:spcAft>
          <a:spcPct val="0"/>
        </a:spcAft>
        <a:defRPr sz="12057">
          <a:solidFill>
            <a:schemeClr val="tx2"/>
          </a:solidFill>
          <a:latin typeface="Times" charset="0"/>
        </a:defRPr>
      </a:lvl8pPr>
      <a:lvl9pPr marL="1044976" algn="ctr" defTabSz="2508125" rtl="0" eaLnBrk="1" fontAlgn="base" hangingPunct="1">
        <a:spcBef>
          <a:spcPct val="0"/>
        </a:spcBef>
        <a:spcAft>
          <a:spcPct val="0"/>
        </a:spcAft>
        <a:defRPr sz="12057">
          <a:solidFill>
            <a:schemeClr val="tx2"/>
          </a:solidFill>
          <a:latin typeface="Times" charset="0"/>
        </a:defRPr>
      </a:lvl9pPr>
    </p:titleStyle>
    <p:bodyStyle>
      <a:lvl1pPr marL="940660" indent="-940660" algn="l" defTabSz="2508125" rtl="0" eaLnBrk="1" fontAlgn="base" hangingPunct="1">
        <a:spcBef>
          <a:spcPct val="20000"/>
        </a:spcBef>
        <a:spcAft>
          <a:spcPct val="0"/>
        </a:spcAft>
        <a:buChar char="•"/>
        <a:defRPr sz="8742">
          <a:solidFill>
            <a:schemeClr val="tx1"/>
          </a:solidFill>
          <a:latin typeface="+mn-lt"/>
          <a:ea typeface="+mn-ea"/>
          <a:cs typeface="+mn-cs"/>
        </a:defRPr>
      </a:lvl1pPr>
      <a:lvl2pPr marL="2037341" indent="-783732" algn="l" defTabSz="2508125" rtl="0" eaLnBrk="1" fontAlgn="base" hangingPunct="1">
        <a:spcBef>
          <a:spcPct val="20000"/>
        </a:spcBef>
        <a:spcAft>
          <a:spcPct val="0"/>
        </a:spcAft>
        <a:buChar char="–"/>
        <a:defRPr sz="7714">
          <a:solidFill>
            <a:schemeClr val="tx1"/>
          </a:solidFill>
          <a:latin typeface="+mn-lt"/>
        </a:defRPr>
      </a:lvl2pPr>
      <a:lvl3pPr marL="3134929" indent="-626805" algn="l" defTabSz="2508125" rtl="0" eaLnBrk="1" fontAlgn="base" hangingPunct="1">
        <a:spcBef>
          <a:spcPct val="20000"/>
        </a:spcBef>
        <a:spcAft>
          <a:spcPct val="0"/>
        </a:spcAft>
        <a:buChar char="•"/>
        <a:defRPr sz="6571">
          <a:solidFill>
            <a:schemeClr val="tx1"/>
          </a:solidFill>
          <a:latin typeface="+mn-lt"/>
        </a:defRPr>
      </a:lvl3pPr>
      <a:lvl4pPr marL="4388538" indent="-626805" algn="l" defTabSz="2508125" rtl="0" eaLnBrk="1" fontAlgn="base" hangingPunct="1">
        <a:spcBef>
          <a:spcPct val="20000"/>
        </a:spcBef>
        <a:spcAft>
          <a:spcPct val="0"/>
        </a:spcAft>
        <a:buChar char="–"/>
        <a:defRPr sz="5485">
          <a:solidFill>
            <a:schemeClr val="tx1"/>
          </a:solidFill>
          <a:latin typeface="+mn-lt"/>
        </a:defRPr>
      </a:lvl4pPr>
      <a:lvl5pPr marL="5641240" indent="-625897" algn="l" defTabSz="2508125" rtl="0" eaLnBrk="1" fontAlgn="base" hangingPunct="1">
        <a:spcBef>
          <a:spcPct val="20000"/>
        </a:spcBef>
        <a:spcAft>
          <a:spcPct val="0"/>
        </a:spcAft>
        <a:buChar char="»"/>
        <a:defRPr sz="5485">
          <a:solidFill>
            <a:schemeClr val="tx1"/>
          </a:solidFill>
          <a:latin typeface="+mn-lt"/>
        </a:defRPr>
      </a:lvl5pPr>
      <a:lvl6pPr marL="5902484" indent="-625897" algn="l" defTabSz="2508125" rtl="0" eaLnBrk="1" fontAlgn="base" hangingPunct="1">
        <a:spcBef>
          <a:spcPct val="20000"/>
        </a:spcBef>
        <a:spcAft>
          <a:spcPct val="0"/>
        </a:spcAft>
        <a:buChar char="»"/>
        <a:defRPr sz="5485">
          <a:solidFill>
            <a:schemeClr val="tx1"/>
          </a:solidFill>
          <a:latin typeface="+mn-lt"/>
        </a:defRPr>
      </a:lvl6pPr>
      <a:lvl7pPr marL="6163728" indent="-625897" algn="l" defTabSz="2508125" rtl="0" eaLnBrk="1" fontAlgn="base" hangingPunct="1">
        <a:spcBef>
          <a:spcPct val="20000"/>
        </a:spcBef>
        <a:spcAft>
          <a:spcPct val="0"/>
        </a:spcAft>
        <a:buChar char="»"/>
        <a:defRPr sz="5485">
          <a:solidFill>
            <a:schemeClr val="tx1"/>
          </a:solidFill>
          <a:latin typeface="+mn-lt"/>
        </a:defRPr>
      </a:lvl7pPr>
      <a:lvl8pPr marL="6424972" indent="-625897" algn="l" defTabSz="2508125" rtl="0" eaLnBrk="1" fontAlgn="base" hangingPunct="1">
        <a:spcBef>
          <a:spcPct val="20000"/>
        </a:spcBef>
        <a:spcAft>
          <a:spcPct val="0"/>
        </a:spcAft>
        <a:buChar char="»"/>
        <a:defRPr sz="5485">
          <a:solidFill>
            <a:schemeClr val="tx1"/>
          </a:solidFill>
          <a:latin typeface="+mn-lt"/>
        </a:defRPr>
      </a:lvl8pPr>
      <a:lvl9pPr marL="6686216" indent="-625897" algn="l" defTabSz="2508125" rtl="0" eaLnBrk="1" fontAlgn="base" hangingPunct="1">
        <a:spcBef>
          <a:spcPct val="20000"/>
        </a:spcBef>
        <a:spcAft>
          <a:spcPct val="0"/>
        </a:spcAft>
        <a:buChar char="»"/>
        <a:defRPr sz="5485">
          <a:solidFill>
            <a:schemeClr val="tx1"/>
          </a:solidFill>
          <a:latin typeface="+mn-lt"/>
        </a:defRPr>
      </a:lvl9pPr>
    </p:bodyStyle>
    <p:otherStyle>
      <a:defPPr>
        <a:defRPr lang="en-US"/>
      </a:defPPr>
      <a:lvl1pPr marL="0" algn="l" defTabSz="522488" rtl="0" eaLnBrk="1" latinLnBrk="0" hangingPunct="1">
        <a:defRPr sz="1029" kern="1200">
          <a:solidFill>
            <a:schemeClr val="tx1"/>
          </a:solidFill>
          <a:latin typeface="+mn-lt"/>
          <a:ea typeface="+mn-ea"/>
          <a:cs typeface="+mn-cs"/>
        </a:defRPr>
      </a:lvl1pPr>
      <a:lvl2pPr marL="261244" algn="l" defTabSz="522488" rtl="0" eaLnBrk="1" latinLnBrk="0" hangingPunct="1">
        <a:defRPr sz="1029" kern="1200">
          <a:solidFill>
            <a:schemeClr val="tx1"/>
          </a:solidFill>
          <a:latin typeface="+mn-lt"/>
          <a:ea typeface="+mn-ea"/>
          <a:cs typeface="+mn-cs"/>
        </a:defRPr>
      </a:lvl2pPr>
      <a:lvl3pPr marL="522488" algn="l" defTabSz="522488" rtl="0" eaLnBrk="1" latinLnBrk="0" hangingPunct="1">
        <a:defRPr sz="1029" kern="1200">
          <a:solidFill>
            <a:schemeClr val="tx1"/>
          </a:solidFill>
          <a:latin typeface="+mn-lt"/>
          <a:ea typeface="+mn-ea"/>
          <a:cs typeface="+mn-cs"/>
        </a:defRPr>
      </a:lvl3pPr>
      <a:lvl4pPr marL="783732" algn="l" defTabSz="522488" rtl="0" eaLnBrk="1" latinLnBrk="0" hangingPunct="1">
        <a:defRPr sz="1029" kern="1200">
          <a:solidFill>
            <a:schemeClr val="tx1"/>
          </a:solidFill>
          <a:latin typeface="+mn-lt"/>
          <a:ea typeface="+mn-ea"/>
          <a:cs typeface="+mn-cs"/>
        </a:defRPr>
      </a:lvl4pPr>
      <a:lvl5pPr marL="1044976" algn="l" defTabSz="522488" rtl="0" eaLnBrk="1" latinLnBrk="0" hangingPunct="1">
        <a:defRPr sz="1029" kern="1200">
          <a:solidFill>
            <a:schemeClr val="tx1"/>
          </a:solidFill>
          <a:latin typeface="+mn-lt"/>
          <a:ea typeface="+mn-ea"/>
          <a:cs typeface="+mn-cs"/>
        </a:defRPr>
      </a:lvl5pPr>
      <a:lvl6pPr marL="1306220" algn="l" defTabSz="522488" rtl="0" eaLnBrk="1" latinLnBrk="0" hangingPunct="1">
        <a:defRPr sz="1029" kern="1200">
          <a:solidFill>
            <a:schemeClr val="tx1"/>
          </a:solidFill>
          <a:latin typeface="+mn-lt"/>
          <a:ea typeface="+mn-ea"/>
          <a:cs typeface="+mn-cs"/>
        </a:defRPr>
      </a:lvl6pPr>
      <a:lvl7pPr marL="1567464" algn="l" defTabSz="522488" rtl="0" eaLnBrk="1" latinLnBrk="0" hangingPunct="1">
        <a:defRPr sz="1029" kern="1200">
          <a:solidFill>
            <a:schemeClr val="tx1"/>
          </a:solidFill>
          <a:latin typeface="+mn-lt"/>
          <a:ea typeface="+mn-ea"/>
          <a:cs typeface="+mn-cs"/>
        </a:defRPr>
      </a:lvl7pPr>
      <a:lvl8pPr marL="1828709" algn="l" defTabSz="522488" rtl="0" eaLnBrk="1" latinLnBrk="0" hangingPunct="1">
        <a:defRPr sz="1029" kern="1200">
          <a:solidFill>
            <a:schemeClr val="tx1"/>
          </a:solidFill>
          <a:latin typeface="+mn-lt"/>
          <a:ea typeface="+mn-ea"/>
          <a:cs typeface="+mn-cs"/>
        </a:defRPr>
      </a:lvl8pPr>
      <a:lvl9pPr marL="2089953" algn="l" defTabSz="522488" rtl="0" eaLnBrk="1" latinLnBrk="0" hangingPunct="1">
        <a:defRPr sz="10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jpe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59589C8-96D4-4643-B159-521BD6C0F9DE}"/>
              </a:ext>
            </a:extLst>
          </p:cNvPr>
          <p:cNvSpPr/>
          <p:nvPr/>
        </p:nvSpPr>
        <p:spPr bwMode="auto">
          <a:xfrm>
            <a:off x="-132353" y="3991775"/>
            <a:ext cx="33024885" cy="1804185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charset="0"/>
              </a:rPr>
              <a:t>`</a:t>
            </a:r>
          </a:p>
        </p:txBody>
      </p:sp>
      <p:sp>
        <p:nvSpPr>
          <p:cNvPr id="2065" name="Text Box 17"/>
          <p:cNvSpPr txBox="1">
            <a:spLocks noChangeArrowheads="1"/>
          </p:cNvSpPr>
          <p:nvPr/>
        </p:nvSpPr>
        <p:spPr bwMode="auto">
          <a:xfrm>
            <a:off x="-30285" y="-40426"/>
            <a:ext cx="32922817" cy="2021626"/>
          </a:xfrm>
          <a:prstGeom prst="rect">
            <a:avLst/>
          </a:prstGeom>
          <a:solidFill>
            <a:schemeClr val="bg1"/>
          </a:solidFill>
          <a:ln w="25400">
            <a:noFill/>
            <a:miter lim="800000"/>
            <a:headEnd/>
            <a:tailEnd/>
          </a:ln>
          <a:effectLst/>
        </p:spPr>
        <p:txBody>
          <a:bodyPr lIns="598505" tIns="598505" rIns="598505" bIns="399003"/>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6114" b="1">
              <a:latin typeface="Arial" charset="0"/>
            </a:endParaRPr>
          </a:p>
        </p:txBody>
      </p:sp>
      <p:sp>
        <p:nvSpPr>
          <p:cNvPr id="2074" name="Rectangle 26"/>
          <p:cNvSpPr>
            <a:spLocks noChangeArrowheads="1"/>
          </p:cNvSpPr>
          <p:nvPr/>
        </p:nvSpPr>
        <p:spPr bwMode="auto">
          <a:xfrm>
            <a:off x="-76200" y="1985045"/>
            <a:ext cx="33070800" cy="176067"/>
          </a:xfrm>
          <a:prstGeom prst="rect">
            <a:avLst/>
          </a:prstGeom>
          <a:solidFill>
            <a:srgbClr val="B1810B"/>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a:solidFill>
                <a:schemeClr val="hlink"/>
              </a:solidFill>
            </a:endParaRPr>
          </a:p>
        </p:txBody>
      </p:sp>
      <p:sp>
        <p:nvSpPr>
          <p:cNvPr id="2151" name="Text Box 103"/>
          <p:cNvSpPr txBox="1">
            <a:spLocks noChangeArrowheads="1"/>
          </p:cNvSpPr>
          <p:nvPr/>
        </p:nvSpPr>
        <p:spPr bwMode="auto">
          <a:xfrm>
            <a:off x="-25868" y="2219564"/>
            <a:ext cx="33020468" cy="1772211"/>
          </a:xfrm>
          <a:prstGeom prst="rect">
            <a:avLst/>
          </a:prstGeom>
          <a:solidFill>
            <a:schemeClr val="tx1">
              <a:lumMod val="85000"/>
              <a:lumOff val="15000"/>
            </a:schemeClr>
          </a:solidFill>
          <a:ln>
            <a:noFill/>
          </a:ln>
          <a:effectLst/>
        </p:spPr>
        <p:txBody>
          <a:bodyPr lIns="104503" tIns="104503" rIns="104503" bIns="104503" anchor="t"/>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ctr">
              <a:spcBef>
                <a:spcPct val="20000"/>
              </a:spcBef>
            </a:pPr>
            <a:r>
              <a:rPr lang="en-IN" sz="2800" b="1">
                <a:solidFill>
                  <a:schemeClr val="bg1"/>
                </a:solidFill>
                <a:latin typeface="Arial"/>
                <a:cs typeface="Arial"/>
              </a:rPr>
              <a:t>Anjali Hegde, </a:t>
            </a:r>
            <a:r>
              <a:rPr lang="en-IN" sz="2800" b="1" err="1">
                <a:solidFill>
                  <a:schemeClr val="bg1"/>
                </a:solidFill>
                <a:latin typeface="Arial"/>
                <a:cs typeface="Arial"/>
              </a:rPr>
              <a:t>Gajender</a:t>
            </a:r>
            <a:r>
              <a:rPr lang="en-IN" sz="2800" b="1">
                <a:solidFill>
                  <a:schemeClr val="bg1"/>
                </a:solidFill>
                <a:latin typeface="Arial"/>
                <a:cs typeface="Arial"/>
              </a:rPr>
              <a:t> Saharan, Jeffrey Chittaranjan, </a:t>
            </a:r>
            <a:r>
              <a:rPr lang="en-IN" sz="2800" b="1" err="1">
                <a:solidFill>
                  <a:schemeClr val="bg1"/>
                </a:solidFill>
                <a:latin typeface="Arial"/>
                <a:cs typeface="Arial"/>
              </a:rPr>
              <a:t>Ruthvik</a:t>
            </a:r>
            <a:r>
              <a:rPr lang="en-IN" sz="2800" b="1">
                <a:solidFill>
                  <a:schemeClr val="bg1"/>
                </a:solidFill>
                <a:latin typeface="Arial"/>
                <a:cs typeface="Arial"/>
              </a:rPr>
              <a:t> </a:t>
            </a:r>
            <a:r>
              <a:rPr lang="en-IN" sz="2800" b="1" err="1">
                <a:solidFill>
                  <a:schemeClr val="bg1"/>
                </a:solidFill>
                <a:latin typeface="Arial"/>
                <a:cs typeface="Arial"/>
              </a:rPr>
              <a:t>Arepalle</a:t>
            </a:r>
            <a:r>
              <a:rPr lang="en-IN" sz="2800" b="1">
                <a:solidFill>
                  <a:schemeClr val="bg1"/>
                </a:solidFill>
                <a:latin typeface="Arial"/>
                <a:cs typeface="Arial"/>
              </a:rPr>
              <a:t>, Shruti Gupta, Matthew A. Lanham</a:t>
            </a:r>
          </a:p>
          <a:p>
            <a:pPr algn="ctr">
              <a:spcBef>
                <a:spcPct val="20000"/>
              </a:spcBef>
            </a:pPr>
            <a:r>
              <a:rPr lang="en-IN" sz="2800">
                <a:solidFill>
                  <a:schemeClr val="bg1"/>
                </a:solidFill>
                <a:latin typeface="Arial"/>
                <a:cs typeface="Arial"/>
              </a:rPr>
              <a:t>Purdue University Krannert School of Management</a:t>
            </a:r>
          </a:p>
          <a:p>
            <a:pPr algn="ctr">
              <a:spcBef>
                <a:spcPct val="20000"/>
              </a:spcBef>
            </a:pPr>
            <a:r>
              <a:rPr lang="en-IN" sz="2800">
                <a:solidFill>
                  <a:schemeClr val="bg1"/>
                </a:solidFill>
                <a:latin typeface="Arial"/>
                <a:cs typeface="Arial"/>
              </a:rPr>
              <a:t>hegde11@purdue.edu; gsaharan@purdue.edu; jchittar@purdue.edu; rarepall@purdue.edu; gupta592@purdue.edu; lanhamm@purdue.edu </a:t>
            </a:r>
            <a:endParaRPr lang="en-GB" altLang="en-US" sz="2800">
              <a:solidFill>
                <a:schemeClr val="bg1"/>
              </a:solidFill>
              <a:latin typeface="Arial" charset="0"/>
            </a:endParaRPr>
          </a:p>
        </p:txBody>
      </p:sp>
      <p:sp>
        <p:nvSpPr>
          <p:cNvPr id="2174" name="Text Box 126"/>
          <p:cNvSpPr txBox="1">
            <a:spLocks noChangeArrowheads="1"/>
          </p:cNvSpPr>
          <p:nvPr/>
        </p:nvSpPr>
        <p:spPr bwMode="auto">
          <a:xfrm>
            <a:off x="6222532" y="511689"/>
            <a:ext cx="21412200"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5800" b="1">
                <a:latin typeface="Arial" panose="020B0604020202020204" pitchFamily="34" charset="0"/>
                <a:cs typeface="Arial" panose="020B0604020202020204" pitchFamily="34" charset="0"/>
              </a:rPr>
              <a:t>New Product Performance Prediction in Fashion Retailing</a:t>
            </a:r>
            <a:endParaRPr lang="en-US" altLang="en-US" sz="5800" b="1">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65026" y="-12700"/>
            <a:ext cx="3329574" cy="199774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483" y="306592"/>
            <a:ext cx="2554823" cy="1509855"/>
          </a:xfrm>
          <a:prstGeom prst="rect">
            <a:avLst/>
          </a:prstGeom>
        </p:spPr>
      </p:pic>
      <p:sp>
        <p:nvSpPr>
          <p:cNvPr id="292" name="Text Box 112"/>
          <p:cNvSpPr txBox="1">
            <a:spLocks noChangeArrowheads="1"/>
          </p:cNvSpPr>
          <p:nvPr/>
        </p:nvSpPr>
        <p:spPr bwMode="auto">
          <a:xfrm>
            <a:off x="156337" y="9371778"/>
            <a:ext cx="10610192" cy="15699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nchor="t"/>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just"/>
            <a:r>
              <a:rPr lang="en-US" dirty="0">
                <a:latin typeface="Times New Roman" panose="02020603050405020304" pitchFamily="18" charset="0"/>
                <a:cs typeface="Times New Roman" panose="02020603050405020304" pitchFamily="18" charset="0"/>
              </a:rPr>
              <a:t>Currently, most fashion retailers liquidate non-performing products by giving high discounts which affect long term health of the brand and reduce profit margins. According to a 2018 report by </a:t>
            </a:r>
            <a:r>
              <a:rPr lang="en-US" dirty="0" err="1">
                <a:latin typeface="Times New Roman" panose="02020603050405020304" pitchFamily="18" charset="0"/>
                <a:cs typeface="Times New Roman" panose="02020603050405020304" pitchFamily="18" charset="0"/>
              </a:rPr>
              <a:t>Celect</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Coresight</a:t>
            </a:r>
            <a:r>
              <a:rPr lang="en-US" dirty="0">
                <a:latin typeface="Times New Roman" panose="02020603050405020304" pitchFamily="18" charset="0"/>
                <a:cs typeface="Times New Roman" panose="02020603050405020304" pitchFamily="18" charset="0"/>
              </a:rPr>
              <a:t> Research, markdowns cost US non-grocery retailers $300 Billion in revenue annually</a:t>
            </a:r>
          </a:p>
        </p:txBody>
      </p:sp>
      <p:sp>
        <p:nvSpPr>
          <p:cNvPr id="2154" name="Rectangle 106"/>
          <p:cNvSpPr>
            <a:spLocks noChangeArrowheads="1"/>
          </p:cNvSpPr>
          <p:nvPr/>
        </p:nvSpPr>
        <p:spPr bwMode="auto">
          <a:xfrm>
            <a:off x="156337" y="4911183"/>
            <a:ext cx="10531120" cy="284790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dirty="0">
                <a:latin typeface="Times New Roman" panose="02020603050405020304" pitchFamily="18" charset="0"/>
                <a:cs typeface="Times New Roman" panose="02020603050405020304" pitchFamily="18" charset="0"/>
              </a:rPr>
              <a:t>Most fashion retailers place inventory orders and investments well in advance. However, poor product performance can result in excess inventory which need to be liquidated through heavy promotions. It can hit their bottom line and tarnish their reputation. </a:t>
            </a:r>
          </a:p>
          <a:p>
            <a:pPr algn="just"/>
            <a:r>
              <a:rPr lang="en-US" dirty="0">
                <a:latin typeface="Times New Roman" panose="02020603050405020304" pitchFamily="18" charset="0"/>
                <a:cs typeface="Times New Roman" panose="02020603050405020304" pitchFamily="18" charset="0"/>
              </a:rPr>
              <a:t>We have developed a machine learning model that can be used to predict whether a newly launched product will be successful by fusing traditional sales data with cannibalization features. Our model can also be used to identify the right product characteristics, seasonal and geographic trends of successful products for future product launches. </a:t>
            </a:r>
          </a:p>
          <a:p>
            <a:pPr algn="just"/>
            <a:endParaRPr lang="en-US" dirty="0">
              <a:latin typeface="Times New Roman" panose="02020603050405020304" pitchFamily="18" charset="0"/>
              <a:cs typeface="Times New Roman" panose="02020603050405020304" pitchFamily="18" charset="0"/>
            </a:endParaRPr>
          </a:p>
        </p:txBody>
      </p:sp>
      <p:grpSp>
        <p:nvGrpSpPr>
          <p:cNvPr id="48" name="Group 47">
            <a:extLst>
              <a:ext uri="{FF2B5EF4-FFF2-40B4-BE49-F238E27FC236}">
                <a16:creationId xmlns:a16="http://schemas.microsoft.com/office/drawing/2014/main" id="{CA826407-51D0-44E3-9DE3-B2E5979B33E1}"/>
              </a:ext>
            </a:extLst>
          </p:cNvPr>
          <p:cNvGrpSpPr/>
          <p:nvPr/>
        </p:nvGrpSpPr>
        <p:grpSpPr>
          <a:xfrm>
            <a:off x="156337" y="4386356"/>
            <a:ext cx="10611368" cy="584775"/>
            <a:chOff x="355132" y="4386356"/>
            <a:chExt cx="10611368" cy="584775"/>
          </a:xfrm>
        </p:grpSpPr>
        <p:sp>
          <p:nvSpPr>
            <p:cNvPr id="5" name="Rectangle 4">
              <a:extLst>
                <a:ext uri="{FF2B5EF4-FFF2-40B4-BE49-F238E27FC236}">
                  <a16:creationId xmlns:a16="http://schemas.microsoft.com/office/drawing/2014/main" id="{097144E4-DACB-4626-A9DF-3A010B6A1502}"/>
                </a:ext>
              </a:extLst>
            </p:cNvPr>
            <p:cNvSpPr/>
            <p:nvPr/>
          </p:nvSpPr>
          <p:spPr>
            <a:xfrm>
              <a:off x="853161" y="4386356"/>
              <a:ext cx="2437994" cy="584775"/>
            </a:xfrm>
            <a:prstGeom prst="rect">
              <a:avLst/>
            </a:prstGeom>
          </p:spPr>
          <p:txBody>
            <a:bodyPr wrap="square">
              <a:spAutoFit/>
            </a:bodyPr>
            <a:lstStyle/>
            <a:p>
              <a:r>
                <a:rPr lang="en-US" altLang="en-US" sz="3200" b="1" dirty="0">
                  <a:latin typeface="Arial" panose="020B0604020202020204" pitchFamily="34" charset="0"/>
                  <a:cs typeface="Arial" panose="020B0604020202020204" pitchFamily="34" charset="0"/>
                </a:rPr>
                <a:t>ABSTRACT</a:t>
              </a:r>
              <a:endParaRPr lang="en-US" sz="1200" b="1"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8FA1FAB8-5768-438D-B2F4-F60B2A37F47A}"/>
                </a:ext>
              </a:extLst>
            </p:cNvPr>
            <p:cNvSpPr/>
            <p:nvPr/>
          </p:nvSpPr>
          <p:spPr bwMode="auto">
            <a:xfrm>
              <a:off x="355132" y="4450143"/>
              <a:ext cx="457200" cy="457200"/>
            </a:xfrm>
            <a:prstGeom prst="rect">
              <a:avLst/>
            </a:prstGeom>
            <a:solidFill>
              <a:srgbClr val="B1810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A94A2A42-DA43-47A3-A95C-FE608289C8F8}"/>
                </a:ext>
              </a:extLst>
            </p:cNvPr>
            <p:cNvCxnSpPr/>
            <p:nvPr/>
          </p:nvCxnSpPr>
          <p:spPr bwMode="auto">
            <a:xfrm flipV="1">
              <a:off x="3461671" y="4660377"/>
              <a:ext cx="7504829" cy="36732"/>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1" name="Group 50">
            <a:extLst>
              <a:ext uri="{FF2B5EF4-FFF2-40B4-BE49-F238E27FC236}">
                <a16:creationId xmlns:a16="http://schemas.microsoft.com/office/drawing/2014/main" id="{7E38FB44-D0DD-4229-90AA-95CF9E3560BD}"/>
              </a:ext>
            </a:extLst>
          </p:cNvPr>
          <p:cNvGrpSpPr/>
          <p:nvPr/>
        </p:nvGrpSpPr>
        <p:grpSpPr>
          <a:xfrm>
            <a:off x="156337" y="8853136"/>
            <a:ext cx="10517865" cy="584775"/>
            <a:chOff x="406504" y="8853136"/>
            <a:chExt cx="10517865" cy="584775"/>
          </a:xfrm>
        </p:grpSpPr>
        <p:sp>
          <p:nvSpPr>
            <p:cNvPr id="34" name="Rectangle 33">
              <a:extLst>
                <a:ext uri="{FF2B5EF4-FFF2-40B4-BE49-F238E27FC236}">
                  <a16:creationId xmlns:a16="http://schemas.microsoft.com/office/drawing/2014/main" id="{1E691D5B-DEA8-4C56-96F7-361BD5DF17DE}"/>
                </a:ext>
              </a:extLst>
            </p:cNvPr>
            <p:cNvSpPr/>
            <p:nvPr/>
          </p:nvSpPr>
          <p:spPr>
            <a:xfrm>
              <a:off x="872388" y="8853136"/>
              <a:ext cx="3348471" cy="584775"/>
            </a:xfrm>
            <a:prstGeom prst="rect">
              <a:avLst/>
            </a:prstGeom>
          </p:spPr>
          <p:txBody>
            <a:bodyPr wrap="square">
              <a:spAutoFit/>
            </a:bodyPr>
            <a:lstStyle/>
            <a:p>
              <a:r>
                <a:rPr lang="en-US" altLang="en-US" sz="3200" b="1" dirty="0">
                  <a:latin typeface="Arial" panose="020B0604020202020204" pitchFamily="34" charset="0"/>
                  <a:cs typeface="Arial" panose="020B0604020202020204" pitchFamily="34" charset="0"/>
                </a:rPr>
                <a:t>INTRODUCTION</a:t>
              </a:r>
              <a:endParaRPr lang="en-US" sz="1200" b="1"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E9989D70-EF79-47D4-BB0B-547709F3D730}"/>
                </a:ext>
              </a:extLst>
            </p:cNvPr>
            <p:cNvSpPr/>
            <p:nvPr/>
          </p:nvSpPr>
          <p:spPr bwMode="auto">
            <a:xfrm>
              <a:off x="406504" y="8916923"/>
              <a:ext cx="457200" cy="457200"/>
            </a:xfrm>
            <a:prstGeom prst="rect">
              <a:avLst/>
            </a:prstGeom>
            <a:solidFill>
              <a:srgbClr val="B1810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38" name="Straight Connector 37">
              <a:extLst>
                <a:ext uri="{FF2B5EF4-FFF2-40B4-BE49-F238E27FC236}">
                  <a16:creationId xmlns:a16="http://schemas.microsoft.com/office/drawing/2014/main" id="{4EF49B87-0CD0-4F15-9D69-6AD7C5E2D872}"/>
                </a:ext>
              </a:extLst>
            </p:cNvPr>
            <p:cNvCxnSpPr/>
            <p:nvPr/>
          </p:nvCxnSpPr>
          <p:spPr bwMode="auto">
            <a:xfrm>
              <a:off x="4346403" y="9145523"/>
              <a:ext cx="6577966"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2" name="Group 51">
            <a:extLst>
              <a:ext uri="{FF2B5EF4-FFF2-40B4-BE49-F238E27FC236}">
                <a16:creationId xmlns:a16="http://schemas.microsoft.com/office/drawing/2014/main" id="{7BDDF3EC-F8DD-4C58-ADBC-B5B2EDFC03F2}"/>
              </a:ext>
            </a:extLst>
          </p:cNvPr>
          <p:cNvGrpSpPr/>
          <p:nvPr/>
        </p:nvGrpSpPr>
        <p:grpSpPr>
          <a:xfrm>
            <a:off x="156337" y="17289936"/>
            <a:ext cx="10425436" cy="584775"/>
            <a:chOff x="406504" y="17126651"/>
            <a:chExt cx="10425436" cy="584775"/>
          </a:xfrm>
        </p:grpSpPr>
        <p:sp>
          <p:nvSpPr>
            <p:cNvPr id="39" name="Rectangle 38">
              <a:extLst>
                <a:ext uri="{FF2B5EF4-FFF2-40B4-BE49-F238E27FC236}">
                  <a16:creationId xmlns:a16="http://schemas.microsoft.com/office/drawing/2014/main" id="{5B411F13-1648-40BE-94CD-0A5AA4C4324D}"/>
                </a:ext>
              </a:extLst>
            </p:cNvPr>
            <p:cNvSpPr/>
            <p:nvPr/>
          </p:nvSpPr>
          <p:spPr>
            <a:xfrm>
              <a:off x="872388" y="17126651"/>
              <a:ext cx="6015472" cy="584775"/>
            </a:xfrm>
            <a:prstGeom prst="rect">
              <a:avLst/>
            </a:prstGeom>
          </p:spPr>
          <p:txBody>
            <a:bodyPr wrap="square" anchor="t">
              <a:spAutoFit/>
            </a:bodyPr>
            <a:lstStyle/>
            <a:p>
              <a:r>
                <a:rPr lang="en-US" sz="3200" b="1" dirty="0">
                  <a:latin typeface="Arial"/>
                  <a:cs typeface="Arial"/>
                </a:rPr>
                <a:t>DATA</a:t>
              </a:r>
              <a:endParaRPr lang="en-US" dirty="0"/>
            </a:p>
          </p:txBody>
        </p:sp>
        <p:sp>
          <p:nvSpPr>
            <p:cNvPr id="42" name="Rectangle 41">
              <a:extLst>
                <a:ext uri="{FF2B5EF4-FFF2-40B4-BE49-F238E27FC236}">
                  <a16:creationId xmlns:a16="http://schemas.microsoft.com/office/drawing/2014/main" id="{96F07418-00C8-4943-8B6F-6F530066EE2B}"/>
                </a:ext>
              </a:extLst>
            </p:cNvPr>
            <p:cNvSpPr/>
            <p:nvPr/>
          </p:nvSpPr>
          <p:spPr bwMode="auto">
            <a:xfrm>
              <a:off x="406504" y="17190438"/>
              <a:ext cx="457200" cy="457200"/>
            </a:xfrm>
            <a:prstGeom prst="rect">
              <a:avLst/>
            </a:prstGeom>
            <a:solidFill>
              <a:srgbClr val="B1810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43" name="Straight Connector 42">
              <a:extLst>
                <a:ext uri="{FF2B5EF4-FFF2-40B4-BE49-F238E27FC236}">
                  <a16:creationId xmlns:a16="http://schemas.microsoft.com/office/drawing/2014/main" id="{7DD4C721-4A8C-4BB0-9095-8C028442A058}"/>
                </a:ext>
              </a:extLst>
            </p:cNvPr>
            <p:cNvCxnSpPr/>
            <p:nvPr/>
          </p:nvCxnSpPr>
          <p:spPr bwMode="auto">
            <a:xfrm>
              <a:off x="2452622" y="17419038"/>
              <a:ext cx="8379318"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7" name="Rectangle 26">
            <a:extLst>
              <a:ext uri="{FF2B5EF4-FFF2-40B4-BE49-F238E27FC236}">
                <a16:creationId xmlns:a16="http://schemas.microsoft.com/office/drawing/2014/main" id="{99348E1A-91F7-4585-8CC3-F23DF5AC1A3B}"/>
              </a:ext>
            </a:extLst>
          </p:cNvPr>
          <p:cNvSpPr>
            <a:spLocks noChangeArrowheads="1"/>
          </p:cNvSpPr>
          <p:nvPr/>
        </p:nvSpPr>
        <p:spPr bwMode="auto">
          <a:xfrm>
            <a:off x="-25869" y="3963213"/>
            <a:ext cx="33020469" cy="187598"/>
          </a:xfrm>
          <a:prstGeom prst="rect">
            <a:avLst/>
          </a:prstGeom>
          <a:solidFill>
            <a:srgbClr val="B1810B"/>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a:solidFill>
                <a:schemeClr val="hlink"/>
              </a:solidFill>
            </a:endParaRPr>
          </a:p>
        </p:txBody>
      </p:sp>
      <p:cxnSp>
        <p:nvCxnSpPr>
          <p:cNvPr id="20" name="Straight Connector 19">
            <a:extLst>
              <a:ext uri="{FF2B5EF4-FFF2-40B4-BE49-F238E27FC236}">
                <a16:creationId xmlns:a16="http://schemas.microsoft.com/office/drawing/2014/main" id="{2C403DD6-D4F9-4D83-A5D9-A64DD90A7E07}"/>
              </a:ext>
            </a:extLst>
          </p:cNvPr>
          <p:cNvCxnSpPr/>
          <p:nvPr/>
        </p:nvCxnSpPr>
        <p:spPr bwMode="auto">
          <a:xfrm>
            <a:off x="11169672" y="4392731"/>
            <a:ext cx="0" cy="17032042"/>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Rectangle 54">
            <a:extLst>
              <a:ext uri="{FF2B5EF4-FFF2-40B4-BE49-F238E27FC236}">
                <a16:creationId xmlns:a16="http://schemas.microsoft.com/office/drawing/2014/main" id="{0BDFD781-FA2F-4C95-A898-2E83C4466408}"/>
              </a:ext>
            </a:extLst>
          </p:cNvPr>
          <p:cNvSpPr/>
          <p:nvPr/>
        </p:nvSpPr>
        <p:spPr>
          <a:xfrm>
            <a:off x="11998262" y="4520624"/>
            <a:ext cx="3673254" cy="584775"/>
          </a:xfrm>
          <a:prstGeom prst="rect">
            <a:avLst/>
          </a:prstGeom>
        </p:spPr>
        <p:txBody>
          <a:bodyPr wrap="square">
            <a:spAutoFit/>
          </a:bodyPr>
          <a:lstStyle/>
          <a:p>
            <a:r>
              <a:rPr lang="en-US" sz="3200" b="1" dirty="0">
                <a:latin typeface="Arial" panose="020B0604020202020204" pitchFamily="34" charset="0"/>
                <a:cs typeface="Arial" panose="020B0604020202020204" pitchFamily="34" charset="0"/>
              </a:rPr>
              <a:t>METHODOLOGY</a:t>
            </a:r>
            <a:endParaRPr lang="en-US" sz="1200" b="1" dirty="0">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D0AEBDE7-57D5-416C-961F-58227600F46B}"/>
              </a:ext>
            </a:extLst>
          </p:cNvPr>
          <p:cNvSpPr/>
          <p:nvPr/>
        </p:nvSpPr>
        <p:spPr bwMode="auto">
          <a:xfrm>
            <a:off x="11434407" y="4615286"/>
            <a:ext cx="457200" cy="457200"/>
          </a:xfrm>
          <a:prstGeom prst="rect">
            <a:avLst/>
          </a:prstGeom>
          <a:solidFill>
            <a:srgbClr val="B1810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58" name="Straight Connector 57">
            <a:extLst>
              <a:ext uri="{FF2B5EF4-FFF2-40B4-BE49-F238E27FC236}">
                <a16:creationId xmlns:a16="http://schemas.microsoft.com/office/drawing/2014/main" id="{F07F1DA0-8053-4E69-8275-772C1A191B71}"/>
              </a:ext>
            </a:extLst>
          </p:cNvPr>
          <p:cNvCxnSpPr/>
          <p:nvPr/>
        </p:nvCxnSpPr>
        <p:spPr bwMode="auto">
          <a:xfrm flipV="1">
            <a:off x="16154400" y="4746797"/>
            <a:ext cx="5079532" cy="36732"/>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58">
            <a:extLst>
              <a:ext uri="{FF2B5EF4-FFF2-40B4-BE49-F238E27FC236}">
                <a16:creationId xmlns:a16="http://schemas.microsoft.com/office/drawing/2014/main" id="{C38BFAAA-48E0-4657-9A69-342B69C0DE4D}"/>
              </a:ext>
            </a:extLst>
          </p:cNvPr>
          <p:cNvCxnSpPr/>
          <p:nvPr/>
        </p:nvCxnSpPr>
        <p:spPr bwMode="auto">
          <a:xfrm>
            <a:off x="21767332" y="4397889"/>
            <a:ext cx="0" cy="17032042"/>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2" name="Group 161">
            <a:extLst>
              <a:ext uri="{FF2B5EF4-FFF2-40B4-BE49-F238E27FC236}">
                <a16:creationId xmlns:a16="http://schemas.microsoft.com/office/drawing/2014/main" id="{1C0EE565-0073-43BD-9FD3-7700148C597B}"/>
              </a:ext>
            </a:extLst>
          </p:cNvPr>
          <p:cNvGrpSpPr/>
          <p:nvPr/>
        </p:nvGrpSpPr>
        <p:grpSpPr>
          <a:xfrm>
            <a:off x="21909906" y="4444425"/>
            <a:ext cx="9992449" cy="584775"/>
            <a:chOff x="22407207" y="4444425"/>
            <a:chExt cx="9992449" cy="584775"/>
          </a:xfrm>
        </p:grpSpPr>
        <p:sp>
          <p:nvSpPr>
            <p:cNvPr id="60" name="Rectangle 59">
              <a:extLst>
                <a:ext uri="{FF2B5EF4-FFF2-40B4-BE49-F238E27FC236}">
                  <a16:creationId xmlns:a16="http://schemas.microsoft.com/office/drawing/2014/main" id="{8151A4DD-81A4-4FA9-AC9C-C91365C073D5}"/>
                </a:ext>
              </a:extLst>
            </p:cNvPr>
            <p:cNvSpPr/>
            <p:nvPr/>
          </p:nvSpPr>
          <p:spPr>
            <a:xfrm>
              <a:off x="22905748" y="4444425"/>
              <a:ext cx="3074353" cy="584775"/>
            </a:xfrm>
            <a:prstGeom prst="rect">
              <a:avLst/>
            </a:prstGeom>
          </p:spPr>
          <p:txBody>
            <a:bodyPr wrap="square">
              <a:spAutoFit/>
            </a:bodyPr>
            <a:lstStyle/>
            <a:p>
              <a:r>
                <a:rPr lang="en-US" sz="3200" b="1" dirty="0">
                  <a:latin typeface="Arial" panose="020B0604020202020204" pitchFamily="34" charset="0"/>
                  <a:cs typeface="Arial" panose="020B0604020202020204" pitchFamily="34" charset="0"/>
                </a:rPr>
                <a:t>RESULTS</a:t>
              </a:r>
              <a:endParaRPr lang="en-US" sz="1200" b="1" dirty="0">
                <a:latin typeface="Arial" panose="020B0604020202020204" pitchFamily="34" charset="0"/>
                <a:cs typeface="Arial" panose="020B0604020202020204" pitchFamily="34" charset="0"/>
              </a:endParaRPr>
            </a:p>
          </p:txBody>
        </p:sp>
        <p:sp>
          <p:nvSpPr>
            <p:cNvPr id="61" name="Rectangle 60">
              <a:extLst>
                <a:ext uri="{FF2B5EF4-FFF2-40B4-BE49-F238E27FC236}">
                  <a16:creationId xmlns:a16="http://schemas.microsoft.com/office/drawing/2014/main" id="{1E59A166-603F-4DA5-989D-07DE2998A334}"/>
                </a:ext>
              </a:extLst>
            </p:cNvPr>
            <p:cNvSpPr/>
            <p:nvPr/>
          </p:nvSpPr>
          <p:spPr bwMode="auto">
            <a:xfrm>
              <a:off x="22407207" y="4508212"/>
              <a:ext cx="457200" cy="457200"/>
            </a:xfrm>
            <a:prstGeom prst="rect">
              <a:avLst/>
            </a:prstGeom>
            <a:solidFill>
              <a:srgbClr val="B1810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62" name="Straight Connector 61">
              <a:extLst>
                <a:ext uri="{FF2B5EF4-FFF2-40B4-BE49-F238E27FC236}">
                  <a16:creationId xmlns:a16="http://schemas.microsoft.com/office/drawing/2014/main" id="{35990686-0663-4248-87D4-A00348D2777F}"/>
                </a:ext>
              </a:extLst>
            </p:cNvPr>
            <p:cNvCxnSpPr/>
            <p:nvPr/>
          </p:nvCxnSpPr>
          <p:spPr bwMode="auto">
            <a:xfrm>
              <a:off x="25281525" y="4736812"/>
              <a:ext cx="7118131"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3" name="Group 162">
            <a:extLst>
              <a:ext uri="{FF2B5EF4-FFF2-40B4-BE49-F238E27FC236}">
                <a16:creationId xmlns:a16="http://schemas.microsoft.com/office/drawing/2014/main" id="{2D557C26-71A5-4C94-A227-20C0F0C31695}"/>
              </a:ext>
            </a:extLst>
          </p:cNvPr>
          <p:cNvGrpSpPr/>
          <p:nvPr/>
        </p:nvGrpSpPr>
        <p:grpSpPr>
          <a:xfrm>
            <a:off x="22030967" y="13891121"/>
            <a:ext cx="10374145" cy="584775"/>
            <a:chOff x="21909906" y="16594131"/>
            <a:chExt cx="10374145" cy="584775"/>
          </a:xfrm>
        </p:grpSpPr>
        <p:sp>
          <p:nvSpPr>
            <p:cNvPr id="63" name="Rectangle 62">
              <a:extLst>
                <a:ext uri="{FF2B5EF4-FFF2-40B4-BE49-F238E27FC236}">
                  <a16:creationId xmlns:a16="http://schemas.microsoft.com/office/drawing/2014/main" id="{97CA9C7E-75CF-4B4F-B23D-B9E6F06A8820}"/>
                </a:ext>
              </a:extLst>
            </p:cNvPr>
            <p:cNvSpPr/>
            <p:nvPr/>
          </p:nvSpPr>
          <p:spPr>
            <a:xfrm>
              <a:off x="22387233" y="16594131"/>
              <a:ext cx="3405025" cy="584775"/>
            </a:xfrm>
            <a:prstGeom prst="rect">
              <a:avLst/>
            </a:prstGeom>
          </p:spPr>
          <p:txBody>
            <a:bodyPr wrap="square">
              <a:spAutoFit/>
            </a:bodyPr>
            <a:lstStyle/>
            <a:p>
              <a:r>
                <a:rPr lang="en-US" sz="3200" b="1" dirty="0">
                  <a:latin typeface="Arial" panose="020B0604020202020204" pitchFamily="34" charset="0"/>
                  <a:cs typeface="Arial" panose="020B0604020202020204" pitchFamily="34" charset="0"/>
                </a:rPr>
                <a:t>CONCLUSIONS</a:t>
              </a:r>
              <a:endParaRPr lang="en-US" sz="1200" b="1"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B4C592E6-539E-40D8-AD36-19E6A3EF344A}"/>
                </a:ext>
              </a:extLst>
            </p:cNvPr>
            <p:cNvSpPr/>
            <p:nvPr/>
          </p:nvSpPr>
          <p:spPr bwMode="auto">
            <a:xfrm>
              <a:off x="21909906" y="16657918"/>
              <a:ext cx="457200" cy="457200"/>
            </a:xfrm>
            <a:prstGeom prst="rect">
              <a:avLst/>
            </a:prstGeom>
            <a:solidFill>
              <a:srgbClr val="B1810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65" name="Straight Connector 64">
              <a:extLst>
                <a:ext uri="{FF2B5EF4-FFF2-40B4-BE49-F238E27FC236}">
                  <a16:creationId xmlns:a16="http://schemas.microsoft.com/office/drawing/2014/main" id="{2A5596FE-4FC2-411E-B720-F3ED6345D646}"/>
                </a:ext>
              </a:extLst>
            </p:cNvPr>
            <p:cNvCxnSpPr/>
            <p:nvPr/>
          </p:nvCxnSpPr>
          <p:spPr bwMode="auto">
            <a:xfrm>
              <a:off x="25709484" y="16886518"/>
              <a:ext cx="6574567"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1" name="Rectangle 26">
            <a:extLst>
              <a:ext uri="{FF2B5EF4-FFF2-40B4-BE49-F238E27FC236}">
                <a16:creationId xmlns:a16="http://schemas.microsoft.com/office/drawing/2014/main" id="{BB8FA057-B3AE-46DC-B9CE-C9CC4F55AD0F}"/>
              </a:ext>
            </a:extLst>
          </p:cNvPr>
          <p:cNvSpPr>
            <a:spLocks noChangeArrowheads="1"/>
          </p:cNvSpPr>
          <p:nvPr/>
        </p:nvSpPr>
        <p:spPr bwMode="auto">
          <a:xfrm>
            <a:off x="-1405" y="21943533"/>
            <a:ext cx="32996005" cy="230667"/>
          </a:xfrm>
          <a:prstGeom prst="rect">
            <a:avLst/>
          </a:prstGeom>
          <a:solidFill>
            <a:srgbClr val="B1810B"/>
          </a:solidFill>
          <a:ln>
            <a:noFill/>
          </a:ln>
          <a:effectLst/>
        </p:spPr>
        <p:txBody>
          <a:bodyPr wrap="none" lIns="50674" tIns="25337" rIns="50674" bIns="25337" anchor="ctr"/>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ctr"/>
            <a:endParaRPr lang="en-US" altLang="en-US" sz="1314">
              <a:solidFill>
                <a:schemeClr val="hlink"/>
              </a:solidFill>
            </a:endParaRPr>
          </a:p>
        </p:txBody>
      </p:sp>
      <p:sp>
        <p:nvSpPr>
          <p:cNvPr id="13" name="TextBox 12">
            <a:extLst>
              <a:ext uri="{FF2B5EF4-FFF2-40B4-BE49-F238E27FC236}">
                <a16:creationId xmlns:a16="http://schemas.microsoft.com/office/drawing/2014/main" id="{19F46EAC-67BA-484B-B756-3DCE66517E36}"/>
              </a:ext>
            </a:extLst>
          </p:cNvPr>
          <p:cNvSpPr txBox="1"/>
          <p:nvPr/>
        </p:nvSpPr>
        <p:spPr>
          <a:xfrm>
            <a:off x="15087600" y="1074420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67" name="Rectangle 106">
            <a:extLst>
              <a:ext uri="{FF2B5EF4-FFF2-40B4-BE49-F238E27FC236}">
                <a16:creationId xmlns:a16="http://schemas.microsoft.com/office/drawing/2014/main" id="{482BD33B-87BD-433A-9E49-C59C7329D5EE}"/>
              </a:ext>
            </a:extLst>
          </p:cNvPr>
          <p:cNvSpPr>
            <a:spLocks noChangeArrowheads="1"/>
          </p:cNvSpPr>
          <p:nvPr/>
        </p:nvSpPr>
        <p:spPr bwMode="auto">
          <a:xfrm>
            <a:off x="21920313" y="14421309"/>
            <a:ext cx="6133272" cy="515520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dirty="0">
                <a:latin typeface="Times New Roman" panose="02020603050405020304" pitchFamily="18" charset="0"/>
                <a:cs typeface="Times New Roman" panose="02020603050405020304" pitchFamily="18" charset="0"/>
              </a:rPr>
              <a:t>The first three weeks of sales data, along with product characteristics, location details, launch season and cannibalization features are a good predictor of the product’s success.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Products launched 30 days and 60 days prior to a new launch are found to </a:t>
            </a:r>
            <a:r>
              <a:rPr lang="en-US" sz="2300" dirty="0">
                <a:latin typeface="Times New Roman" panose="02020603050405020304" pitchFamily="18" charset="0"/>
                <a:cs typeface="Times New Roman" panose="02020603050405020304" pitchFamily="18" charset="0"/>
              </a:rPr>
              <a:t>have</a:t>
            </a:r>
            <a:r>
              <a:rPr lang="en-US" dirty="0">
                <a:latin typeface="Times New Roman" panose="02020603050405020304" pitchFamily="18" charset="0"/>
                <a:cs typeface="Times New Roman" panose="02020603050405020304" pitchFamily="18" charset="0"/>
              </a:rPr>
              <a:t> a negative impact on the new product  performance.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For every product launched 60 days prior to a new product’s launch, the sales of the newly launched product  reduces by </a:t>
            </a:r>
            <a:r>
              <a:rPr lang="en-US" b="1" dirty="0">
                <a:latin typeface="Times New Roman" panose="02020603050405020304" pitchFamily="18" charset="0"/>
                <a:cs typeface="Times New Roman" panose="02020603050405020304" pitchFamily="18" charset="0"/>
              </a:rPr>
              <a:t>7%</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ea typeface="Arial" charset="0"/>
              <a:cs typeface="Times New Roman" panose="02020603050405020304" pitchFamily="18" charset="0"/>
            </a:endParaRPr>
          </a:p>
        </p:txBody>
      </p:sp>
      <p:sp>
        <p:nvSpPr>
          <p:cNvPr id="24" name="TextBox 23">
            <a:extLst>
              <a:ext uri="{FF2B5EF4-FFF2-40B4-BE49-F238E27FC236}">
                <a16:creationId xmlns:a16="http://schemas.microsoft.com/office/drawing/2014/main" id="{253FE8C3-8C26-B444-A7F6-20AF7889E950}"/>
              </a:ext>
            </a:extLst>
          </p:cNvPr>
          <p:cNvSpPr txBox="1"/>
          <p:nvPr/>
        </p:nvSpPr>
        <p:spPr>
          <a:xfrm>
            <a:off x="21858271" y="5008456"/>
            <a:ext cx="10719539" cy="2308324"/>
          </a:xfrm>
          <a:prstGeom prst="rect">
            <a:avLst/>
          </a:prstGeom>
          <a:noFill/>
        </p:spPr>
        <p:txBody>
          <a:bodyPr wrap="square" rtlCol="0" anchor="t">
            <a:spAutoFit/>
          </a:bodyPr>
          <a:lstStyle/>
          <a:p>
            <a:pPr marL="342900" indent="-342900" algn="just">
              <a:buFont typeface="Arial,Sans-Serif"/>
              <a:buChar char="•"/>
            </a:pPr>
            <a:r>
              <a:rPr lang="en-US" sz="2400" dirty="0">
                <a:latin typeface="Times New Roman" panose="02020603050405020304" pitchFamily="18" charset="0"/>
                <a:cs typeface="Times New Roman" panose="02020603050405020304" pitchFamily="18" charset="0"/>
              </a:rPr>
              <a:t>Multiple Linear Regression was chosen since it generalized the best compared to other models and our business partners placed higher importance on interpretability rather than accuracy.</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third week sales after launch is found to be very significant factor in estimating the sales quantity by the third month. A </a:t>
            </a:r>
            <a:r>
              <a:rPr lang="en-US" sz="2400" b="1" dirty="0">
                <a:latin typeface="Times New Roman" panose="02020603050405020304" pitchFamily="18" charset="0"/>
                <a:cs typeface="Times New Roman" panose="02020603050405020304" pitchFamily="18" charset="0"/>
              </a:rPr>
              <a:t>10%</a:t>
            </a:r>
            <a:r>
              <a:rPr lang="en-US" sz="2400" dirty="0">
                <a:latin typeface="Times New Roman" panose="02020603050405020304" pitchFamily="18" charset="0"/>
                <a:cs typeface="Times New Roman" panose="02020603050405020304" pitchFamily="18" charset="0"/>
              </a:rPr>
              <a:t> increase in  third week sales, led to </a:t>
            </a:r>
            <a:r>
              <a:rPr lang="en-US" sz="2400" b="1" dirty="0">
                <a:latin typeface="Times New Roman" panose="02020603050405020304" pitchFamily="18" charset="0"/>
                <a:cs typeface="Times New Roman" panose="02020603050405020304" pitchFamily="18" charset="0"/>
              </a:rPr>
              <a:t>7.5% </a:t>
            </a:r>
            <a:r>
              <a:rPr lang="en-US" sz="2400" dirty="0">
                <a:latin typeface="Times New Roman" panose="02020603050405020304" pitchFamily="18" charset="0"/>
                <a:cs typeface="Times New Roman" panose="02020603050405020304" pitchFamily="18" charset="0"/>
              </a:rPr>
              <a:t>increase in 3-month sales</a:t>
            </a:r>
          </a:p>
        </p:txBody>
      </p:sp>
      <p:sp>
        <p:nvSpPr>
          <p:cNvPr id="25" name="TextBox 24">
            <a:extLst>
              <a:ext uri="{FF2B5EF4-FFF2-40B4-BE49-F238E27FC236}">
                <a16:creationId xmlns:a16="http://schemas.microsoft.com/office/drawing/2014/main" id="{1BBB284D-0D42-C847-B1D2-FE85A4274375}"/>
              </a:ext>
            </a:extLst>
          </p:cNvPr>
          <p:cNvSpPr txBox="1"/>
          <p:nvPr/>
        </p:nvSpPr>
        <p:spPr>
          <a:xfrm>
            <a:off x="13690365" y="21297730"/>
            <a:ext cx="5588000" cy="446276"/>
          </a:xfrm>
          <a:prstGeom prst="rect">
            <a:avLst/>
          </a:prstGeom>
          <a:noFill/>
        </p:spPr>
        <p:txBody>
          <a:bodyPr wrap="square" rtlCol="0">
            <a:spAutoFit/>
          </a:bodyPr>
          <a:lstStyle/>
          <a:p>
            <a:pPr algn="ctr"/>
            <a:r>
              <a:rPr lang="en-US" sz="2300" b="1" dirty="0"/>
              <a:t>Fig 2. Process Flow</a:t>
            </a:r>
          </a:p>
        </p:txBody>
      </p:sp>
      <p:sp>
        <p:nvSpPr>
          <p:cNvPr id="69" name="TextBox 68">
            <a:extLst>
              <a:ext uri="{FF2B5EF4-FFF2-40B4-BE49-F238E27FC236}">
                <a16:creationId xmlns:a16="http://schemas.microsoft.com/office/drawing/2014/main" id="{C6E462E8-C875-3042-B869-876994812C0D}"/>
              </a:ext>
            </a:extLst>
          </p:cNvPr>
          <p:cNvSpPr txBox="1"/>
          <p:nvPr/>
        </p:nvSpPr>
        <p:spPr>
          <a:xfrm>
            <a:off x="21986840" y="13277354"/>
            <a:ext cx="4532820" cy="430887"/>
          </a:xfrm>
          <a:prstGeom prst="rect">
            <a:avLst/>
          </a:prstGeom>
          <a:noFill/>
        </p:spPr>
        <p:txBody>
          <a:bodyPr wrap="square" rtlCol="0">
            <a:spAutoFit/>
          </a:bodyPr>
          <a:lstStyle/>
          <a:p>
            <a:r>
              <a:rPr lang="en-US" sz="2200" b="1" dirty="0"/>
              <a:t>Fig 3. MAE Comparison  of  Models</a:t>
            </a:r>
          </a:p>
        </p:txBody>
      </p:sp>
      <p:sp>
        <p:nvSpPr>
          <p:cNvPr id="73" name="TextBox 72">
            <a:extLst>
              <a:ext uri="{FF2B5EF4-FFF2-40B4-BE49-F238E27FC236}">
                <a16:creationId xmlns:a16="http://schemas.microsoft.com/office/drawing/2014/main" id="{26DC4BED-3123-E843-9691-045485B7E78F}"/>
              </a:ext>
            </a:extLst>
          </p:cNvPr>
          <p:cNvSpPr txBox="1"/>
          <p:nvPr/>
        </p:nvSpPr>
        <p:spPr>
          <a:xfrm>
            <a:off x="27439591" y="13237596"/>
            <a:ext cx="6083263" cy="430887"/>
          </a:xfrm>
          <a:prstGeom prst="rect">
            <a:avLst/>
          </a:prstGeom>
          <a:noFill/>
        </p:spPr>
        <p:txBody>
          <a:bodyPr wrap="square" rtlCol="0">
            <a:spAutoFit/>
          </a:bodyPr>
          <a:lstStyle/>
          <a:p>
            <a:r>
              <a:rPr lang="en-US" sz="2200" b="1" dirty="0"/>
              <a:t>Fig 4.  Feature Importance Chart </a:t>
            </a:r>
          </a:p>
        </p:txBody>
      </p:sp>
      <p:sp>
        <p:nvSpPr>
          <p:cNvPr id="75" name="Text Box 112">
            <a:extLst>
              <a:ext uri="{FF2B5EF4-FFF2-40B4-BE49-F238E27FC236}">
                <a16:creationId xmlns:a16="http://schemas.microsoft.com/office/drawing/2014/main" id="{7AE345FC-4599-4F02-9A8F-40D47F681B15}"/>
              </a:ext>
            </a:extLst>
          </p:cNvPr>
          <p:cNvSpPr txBox="1">
            <a:spLocks noChangeArrowheads="1"/>
          </p:cNvSpPr>
          <p:nvPr/>
        </p:nvSpPr>
        <p:spPr bwMode="auto">
          <a:xfrm>
            <a:off x="288759" y="15061034"/>
            <a:ext cx="10847196" cy="20230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nchor="t"/>
          <a:lstStyle>
            <a:lvl1pPr defTabSz="1016000">
              <a:defRPr sz="2400">
                <a:solidFill>
                  <a:schemeClr val="tx1"/>
                </a:solidFill>
                <a:latin typeface="Times" charset="0"/>
              </a:defRPr>
            </a:lvl1pPr>
            <a:lvl2pPr marL="508000" defTabSz="1016000">
              <a:defRPr sz="2400">
                <a:solidFill>
                  <a:schemeClr val="tx1"/>
                </a:solidFill>
                <a:latin typeface="Times" charset="0"/>
              </a:defRPr>
            </a:lvl2pPr>
            <a:lvl3pPr marL="1016000" defTabSz="1016000">
              <a:defRPr sz="2400">
                <a:solidFill>
                  <a:schemeClr val="tx1"/>
                </a:solidFill>
                <a:latin typeface="Times" charset="0"/>
              </a:defRPr>
            </a:lvl3pPr>
            <a:lvl4pPr marL="1524000" defTabSz="1016000">
              <a:defRPr sz="2400">
                <a:solidFill>
                  <a:schemeClr val="tx1"/>
                </a:solidFill>
                <a:latin typeface="Times" charset="0"/>
              </a:defRPr>
            </a:lvl4pPr>
            <a:lvl5pPr marL="2032000" defTabSz="1016000">
              <a:defRPr sz="2400">
                <a:solidFill>
                  <a:schemeClr val="tx1"/>
                </a:solidFill>
                <a:latin typeface="Times" charset="0"/>
              </a:defRPr>
            </a:lvl5pPr>
            <a:lvl6pPr marL="2489200" defTabSz="1016000" eaLnBrk="0" fontAlgn="base" hangingPunct="0">
              <a:spcBef>
                <a:spcPct val="0"/>
              </a:spcBef>
              <a:spcAft>
                <a:spcPct val="0"/>
              </a:spcAft>
              <a:defRPr sz="2400">
                <a:solidFill>
                  <a:schemeClr val="tx1"/>
                </a:solidFill>
                <a:latin typeface="Times" charset="0"/>
              </a:defRPr>
            </a:lvl6pPr>
            <a:lvl7pPr marL="2946400" defTabSz="1016000" eaLnBrk="0" fontAlgn="base" hangingPunct="0">
              <a:spcBef>
                <a:spcPct val="0"/>
              </a:spcBef>
              <a:spcAft>
                <a:spcPct val="0"/>
              </a:spcAft>
              <a:defRPr sz="2400">
                <a:solidFill>
                  <a:schemeClr val="tx1"/>
                </a:solidFill>
                <a:latin typeface="Times" charset="0"/>
              </a:defRPr>
            </a:lvl7pPr>
            <a:lvl8pPr marL="3403600" defTabSz="1016000" eaLnBrk="0" fontAlgn="base" hangingPunct="0">
              <a:spcBef>
                <a:spcPct val="0"/>
              </a:spcBef>
              <a:spcAft>
                <a:spcPct val="0"/>
              </a:spcAft>
              <a:defRPr sz="2400">
                <a:solidFill>
                  <a:schemeClr val="tx1"/>
                </a:solidFill>
                <a:latin typeface="Times" charset="0"/>
              </a:defRPr>
            </a:lvl8pPr>
            <a:lvl9pPr marL="3860800" defTabSz="1016000" eaLnBrk="0" fontAlgn="base" hangingPunct="0">
              <a:spcBef>
                <a:spcPct val="0"/>
              </a:spcBef>
              <a:spcAft>
                <a:spcPct val="0"/>
              </a:spcAft>
              <a:defRPr sz="2400">
                <a:solidFill>
                  <a:schemeClr val="tx1"/>
                </a:solidFill>
                <a:latin typeface="Times" charset="0"/>
              </a:defRPr>
            </a:lvl9pPr>
          </a:lstStyle>
          <a:p>
            <a:pPr algn="just"/>
            <a:r>
              <a:rPr lang="en-US" sz="2800" b="1" dirty="0">
                <a:latin typeface="Times New Roman" panose="02020603050405020304" pitchFamily="18" charset="0"/>
                <a:cs typeface="Times New Roman" panose="02020603050405020304" pitchFamily="18" charset="0"/>
              </a:rPr>
              <a:t>Research questions:</a:t>
            </a:r>
          </a:p>
          <a:p>
            <a:pPr marL="342900" indent="-342900" algn="just">
              <a:buFont typeface="Arial"/>
              <a:buChar char="•"/>
            </a:pPr>
            <a:r>
              <a:rPr lang="en-US" sz="2300" dirty="0">
                <a:latin typeface="Times New Roman" panose="02020603050405020304" pitchFamily="18" charset="0"/>
                <a:cs typeface="Times New Roman" panose="02020603050405020304" pitchFamily="18" charset="0"/>
              </a:rPr>
              <a:t>Are the first 3 weeks of a product’s launch predictive of  determining 3-month sales ? </a:t>
            </a:r>
          </a:p>
          <a:p>
            <a:pPr marL="342900" indent="-342900" algn="just">
              <a:buFont typeface="Arial"/>
              <a:buChar char="•"/>
            </a:pPr>
            <a:r>
              <a:rPr lang="en-US" sz="2300" dirty="0">
                <a:latin typeface="Times New Roman" panose="02020603050405020304" pitchFamily="18" charset="0"/>
                <a:cs typeface="Times New Roman" panose="02020603050405020304" pitchFamily="18" charset="0"/>
              </a:rPr>
              <a:t>Do high performing products have certain characteristics (colors, product categories, geographical trends,  price, margins) that the less selling products lack?</a:t>
            </a:r>
          </a:p>
          <a:p>
            <a:pPr marL="342900" indent="-342900" algn="just">
              <a:buFont typeface="Arial"/>
              <a:buChar char="•"/>
            </a:pPr>
            <a:r>
              <a:rPr lang="en-US" sz="2300" dirty="0">
                <a:latin typeface="Times New Roman" panose="02020603050405020304" pitchFamily="18" charset="0"/>
                <a:cs typeface="Times New Roman" panose="02020603050405020304" pitchFamily="18" charset="0"/>
              </a:rPr>
              <a:t>How much does the cannibalization impact the sales of newly launched products? </a:t>
            </a:r>
          </a:p>
        </p:txBody>
      </p:sp>
      <p:grpSp>
        <p:nvGrpSpPr>
          <p:cNvPr id="37" name="Group 36">
            <a:extLst>
              <a:ext uri="{FF2B5EF4-FFF2-40B4-BE49-F238E27FC236}">
                <a16:creationId xmlns:a16="http://schemas.microsoft.com/office/drawing/2014/main" id="{8168B130-5775-412B-BEE1-8F98E68D732A}"/>
              </a:ext>
            </a:extLst>
          </p:cNvPr>
          <p:cNvGrpSpPr/>
          <p:nvPr/>
        </p:nvGrpSpPr>
        <p:grpSpPr>
          <a:xfrm>
            <a:off x="263390" y="12616100"/>
            <a:ext cx="11189594" cy="1712068"/>
            <a:chOff x="263390" y="12354844"/>
            <a:chExt cx="11189594" cy="1712068"/>
          </a:xfrm>
        </p:grpSpPr>
        <p:sp>
          <p:nvSpPr>
            <p:cNvPr id="79" name="Rectangle 78">
              <a:extLst>
                <a:ext uri="{FF2B5EF4-FFF2-40B4-BE49-F238E27FC236}">
                  <a16:creationId xmlns:a16="http://schemas.microsoft.com/office/drawing/2014/main" id="{3167DBD3-7600-471C-9B18-1CA76EACE943}"/>
                </a:ext>
              </a:extLst>
            </p:cNvPr>
            <p:cNvSpPr/>
            <p:nvPr/>
          </p:nvSpPr>
          <p:spPr bwMode="auto">
            <a:xfrm>
              <a:off x="310531" y="13062612"/>
              <a:ext cx="2560320" cy="548640"/>
            </a:xfrm>
            <a:prstGeom prst="rect">
              <a:avLst/>
            </a:prstGeom>
            <a:solidFill>
              <a:srgbClr val="8E6F3E"/>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1" dirty="0"/>
                <a:t>Day 1</a:t>
              </a:r>
            </a:p>
          </p:txBody>
        </p:sp>
        <p:sp>
          <p:nvSpPr>
            <p:cNvPr id="80" name="Rectangle 79">
              <a:extLst>
                <a:ext uri="{FF2B5EF4-FFF2-40B4-BE49-F238E27FC236}">
                  <a16:creationId xmlns:a16="http://schemas.microsoft.com/office/drawing/2014/main" id="{BB12F048-FD17-48EE-988C-A9C3D0EB2057}"/>
                </a:ext>
              </a:extLst>
            </p:cNvPr>
            <p:cNvSpPr/>
            <p:nvPr/>
          </p:nvSpPr>
          <p:spPr bwMode="auto">
            <a:xfrm>
              <a:off x="7979030" y="13062612"/>
              <a:ext cx="2560320" cy="548640"/>
            </a:xfrm>
            <a:prstGeom prst="rect">
              <a:avLst/>
            </a:prstGeom>
            <a:solidFill>
              <a:srgbClr val="EBD99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1" dirty="0"/>
                <a:t>Retirement</a:t>
              </a:r>
            </a:p>
          </p:txBody>
        </p:sp>
        <p:sp>
          <p:nvSpPr>
            <p:cNvPr id="81" name="Rectangle 80">
              <a:extLst>
                <a:ext uri="{FF2B5EF4-FFF2-40B4-BE49-F238E27FC236}">
                  <a16:creationId xmlns:a16="http://schemas.microsoft.com/office/drawing/2014/main" id="{649AB8A6-2BE6-4709-9F47-FFD2D608608F}"/>
                </a:ext>
              </a:extLst>
            </p:cNvPr>
            <p:cNvSpPr/>
            <p:nvPr/>
          </p:nvSpPr>
          <p:spPr bwMode="auto">
            <a:xfrm>
              <a:off x="5422863" y="13062612"/>
              <a:ext cx="2560320" cy="548640"/>
            </a:xfrm>
            <a:prstGeom prst="rect">
              <a:avLst/>
            </a:prstGeom>
            <a:solidFill>
              <a:srgbClr val="DDB945"/>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4000" b="1" dirty="0">
                  <a:solidFill>
                    <a:schemeClr val="bg1"/>
                  </a:solidFill>
                </a:rPr>
                <a:t>….</a:t>
              </a:r>
            </a:p>
          </p:txBody>
        </p:sp>
        <p:sp>
          <p:nvSpPr>
            <p:cNvPr id="82" name="Rectangle 81">
              <a:extLst>
                <a:ext uri="{FF2B5EF4-FFF2-40B4-BE49-F238E27FC236}">
                  <a16:creationId xmlns:a16="http://schemas.microsoft.com/office/drawing/2014/main" id="{62C43FDC-1B6B-4CB5-9C94-323237D4A831}"/>
                </a:ext>
              </a:extLst>
            </p:cNvPr>
            <p:cNvSpPr/>
            <p:nvPr/>
          </p:nvSpPr>
          <p:spPr bwMode="auto">
            <a:xfrm>
              <a:off x="2866697" y="13062612"/>
              <a:ext cx="2560320" cy="548640"/>
            </a:xfrm>
            <a:prstGeom prst="rect">
              <a:avLst/>
            </a:prstGeom>
            <a:solidFill>
              <a:srgbClr val="DAAA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1" dirty="0"/>
                <a:t>Day 21</a:t>
              </a:r>
            </a:p>
          </p:txBody>
        </p:sp>
        <p:sp>
          <p:nvSpPr>
            <p:cNvPr id="83" name="TextBox 82">
              <a:extLst>
                <a:ext uri="{FF2B5EF4-FFF2-40B4-BE49-F238E27FC236}">
                  <a16:creationId xmlns:a16="http://schemas.microsoft.com/office/drawing/2014/main" id="{4F6059FC-F9DA-4008-940C-E0171B018731}"/>
                </a:ext>
              </a:extLst>
            </p:cNvPr>
            <p:cNvSpPr txBox="1"/>
            <p:nvPr/>
          </p:nvSpPr>
          <p:spPr>
            <a:xfrm>
              <a:off x="263390" y="13541826"/>
              <a:ext cx="2497311" cy="446276"/>
            </a:xfrm>
            <a:prstGeom prst="rect">
              <a:avLst/>
            </a:prstGeom>
            <a:noFill/>
          </p:spPr>
          <p:txBody>
            <a:bodyPr wrap="square" rtlCol="0">
              <a:spAutoFit/>
            </a:bodyPr>
            <a:lstStyle/>
            <a:p>
              <a:pPr algn="ctr"/>
              <a:r>
                <a:rPr lang="en-US" sz="2300" b="1" dirty="0"/>
                <a:t>Product Launch</a:t>
              </a:r>
            </a:p>
          </p:txBody>
        </p:sp>
        <p:sp>
          <p:nvSpPr>
            <p:cNvPr id="84" name="TextBox 83">
              <a:extLst>
                <a:ext uri="{FF2B5EF4-FFF2-40B4-BE49-F238E27FC236}">
                  <a16:creationId xmlns:a16="http://schemas.microsoft.com/office/drawing/2014/main" id="{5827F818-BDF4-49D3-91E3-FDB452F20DE3}"/>
                </a:ext>
              </a:extLst>
            </p:cNvPr>
            <p:cNvSpPr txBox="1"/>
            <p:nvPr/>
          </p:nvSpPr>
          <p:spPr>
            <a:xfrm>
              <a:off x="2318236" y="12649200"/>
              <a:ext cx="3656313" cy="446276"/>
            </a:xfrm>
            <a:prstGeom prst="rect">
              <a:avLst/>
            </a:prstGeom>
            <a:noFill/>
          </p:spPr>
          <p:txBody>
            <a:bodyPr wrap="square" rtlCol="0">
              <a:spAutoFit/>
            </a:bodyPr>
            <a:lstStyle/>
            <a:p>
              <a:pPr algn="ctr"/>
              <a:r>
                <a:rPr lang="en-US" sz="2300" b="1" dirty="0"/>
                <a:t>Forecast sales until Day 90</a:t>
              </a:r>
            </a:p>
          </p:txBody>
        </p:sp>
        <p:sp>
          <p:nvSpPr>
            <p:cNvPr id="85" name="TextBox 84">
              <a:extLst>
                <a:ext uri="{FF2B5EF4-FFF2-40B4-BE49-F238E27FC236}">
                  <a16:creationId xmlns:a16="http://schemas.microsoft.com/office/drawing/2014/main" id="{9F01E531-ED45-46E4-B744-480AB43B5156}"/>
                </a:ext>
              </a:extLst>
            </p:cNvPr>
            <p:cNvSpPr txBox="1"/>
            <p:nvPr/>
          </p:nvSpPr>
          <p:spPr>
            <a:xfrm>
              <a:off x="4246422" y="13620636"/>
              <a:ext cx="4866552" cy="446276"/>
            </a:xfrm>
            <a:prstGeom prst="rect">
              <a:avLst/>
            </a:prstGeom>
            <a:noFill/>
          </p:spPr>
          <p:txBody>
            <a:bodyPr wrap="square" rtlCol="0">
              <a:spAutoFit/>
            </a:bodyPr>
            <a:lstStyle/>
            <a:p>
              <a:pPr algn="ctr"/>
              <a:r>
                <a:rPr lang="en-US" sz="2300" b="1" dirty="0"/>
                <a:t>Re-evaluate promotion strategies</a:t>
              </a:r>
            </a:p>
          </p:txBody>
        </p:sp>
        <p:sp>
          <p:nvSpPr>
            <p:cNvPr id="86" name="TextBox 85">
              <a:extLst>
                <a:ext uri="{FF2B5EF4-FFF2-40B4-BE49-F238E27FC236}">
                  <a16:creationId xmlns:a16="http://schemas.microsoft.com/office/drawing/2014/main" id="{E3A7EE52-2D23-41A7-AB65-C31AA69141D2}"/>
                </a:ext>
              </a:extLst>
            </p:cNvPr>
            <p:cNvSpPr txBox="1"/>
            <p:nvPr/>
          </p:nvSpPr>
          <p:spPr>
            <a:xfrm>
              <a:off x="7028846" y="12354844"/>
              <a:ext cx="4424138" cy="800219"/>
            </a:xfrm>
            <a:prstGeom prst="rect">
              <a:avLst/>
            </a:prstGeom>
            <a:noFill/>
          </p:spPr>
          <p:txBody>
            <a:bodyPr wrap="square" rtlCol="0">
              <a:spAutoFit/>
            </a:bodyPr>
            <a:lstStyle/>
            <a:p>
              <a:pPr algn="ctr"/>
              <a:r>
                <a:rPr lang="en-US" sz="2300" b="1" dirty="0"/>
                <a:t>Healthy margins </a:t>
              </a:r>
            </a:p>
            <a:p>
              <a:pPr algn="ctr"/>
              <a:r>
                <a:rPr lang="en-US" sz="2300" b="1" dirty="0"/>
                <a:t>and inventory</a:t>
              </a:r>
            </a:p>
          </p:txBody>
        </p:sp>
      </p:grpSp>
      <p:grpSp>
        <p:nvGrpSpPr>
          <p:cNvPr id="40" name="Group 39">
            <a:extLst>
              <a:ext uri="{FF2B5EF4-FFF2-40B4-BE49-F238E27FC236}">
                <a16:creationId xmlns:a16="http://schemas.microsoft.com/office/drawing/2014/main" id="{F2D71AFD-F2E5-4232-9DD0-F405561F7808}"/>
              </a:ext>
            </a:extLst>
          </p:cNvPr>
          <p:cNvGrpSpPr/>
          <p:nvPr/>
        </p:nvGrpSpPr>
        <p:grpSpPr>
          <a:xfrm>
            <a:off x="321416" y="11190512"/>
            <a:ext cx="10823848" cy="1360671"/>
            <a:chOff x="288759" y="10570029"/>
            <a:chExt cx="10823848" cy="1360671"/>
          </a:xfrm>
        </p:grpSpPr>
        <p:sp>
          <p:nvSpPr>
            <p:cNvPr id="22" name="Rectangle 21">
              <a:extLst>
                <a:ext uri="{FF2B5EF4-FFF2-40B4-BE49-F238E27FC236}">
                  <a16:creationId xmlns:a16="http://schemas.microsoft.com/office/drawing/2014/main" id="{79307532-B7E5-4542-BEAA-6BEA1800120D}"/>
                </a:ext>
              </a:extLst>
            </p:cNvPr>
            <p:cNvSpPr/>
            <p:nvPr/>
          </p:nvSpPr>
          <p:spPr bwMode="auto">
            <a:xfrm>
              <a:off x="288759" y="10983439"/>
              <a:ext cx="2560320" cy="548640"/>
            </a:xfrm>
            <a:prstGeom prst="rect">
              <a:avLst/>
            </a:prstGeom>
            <a:solidFill>
              <a:srgbClr val="8E6F3E"/>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1" dirty="0"/>
                <a:t>Day 1</a:t>
              </a:r>
            </a:p>
          </p:txBody>
        </p:sp>
        <p:sp>
          <p:nvSpPr>
            <p:cNvPr id="76" name="Rectangle 75">
              <a:extLst>
                <a:ext uri="{FF2B5EF4-FFF2-40B4-BE49-F238E27FC236}">
                  <a16:creationId xmlns:a16="http://schemas.microsoft.com/office/drawing/2014/main" id="{FDC16AFD-4873-443F-A836-0DB24749FE2A}"/>
                </a:ext>
              </a:extLst>
            </p:cNvPr>
            <p:cNvSpPr/>
            <p:nvPr/>
          </p:nvSpPr>
          <p:spPr bwMode="auto">
            <a:xfrm>
              <a:off x="7957258" y="10983439"/>
              <a:ext cx="2560320" cy="548640"/>
            </a:xfrm>
            <a:prstGeom prst="rect">
              <a:avLst/>
            </a:prstGeom>
            <a:solidFill>
              <a:srgbClr val="EBD99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400" b="1" dirty="0"/>
                <a:t>Retirement</a:t>
              </a:r>
            </a:p>
          </p:txBody>
        </p:sp>
        <p:sp>
          <p:nvSpPr>
            <p:cNvPr id="77" name="Rectangle 76">
              <a:extLst>
                <a:ext uri="{FF2B5EF4-FFF2-40B4-BE49-F238E27FC236}">
                  <a16:creationId xmlns:a16="http://schemas.microsoft.com/office/drawing/2014/main" id="{89E87AD0-05F1-4421-B249-0B076F07671B}"/>
                </a:ext>
              </a:extLst>
            </p:cNvPr>
            <p:cNvSpPr/>
            <p:nvPr/>
          </p:nvSpPr>
          <p:spPr bwMode="auto">
            <a:xfrm>
              <a:off x="5401091" y="10983439"/>
              <a:ext cx="2560320" cy="548640"/>
            </a:xfrm>
            <a:prstGeom prst="rect">
              <a:avLst/>
            </a:prstGeom>
            <a:solidFill>
              <a:srgbClr val="DAAA0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000" b="1" dirty="0">
                  <a:solidFill>
                    <a:schemeClr val="bg1"/>
                  </a:solidFill>
                </a:rPr>
                <a:t>...</a:t>
              </a:r>
            </a:p>
          </p:txBody>
        </p:sp>
        <p:sp>
          <p:nvSpPr>
            <p:cNvPr id="78" name="Rectangle 77">
              <a:extLst>
                <a:ext uri="{FF2B5EF4-FFF2-40B4-BE49-F238E27FC236}">
                  <a16:creationId xmlns:a16="http://schemas.microsoft.com/office/drawing/2014/main" id="{C2E0324F-AB2F-401A-BC51-C620FE351176}"/>
                </a:ext>
              </a:extLst>
            </p:cNvPr>
            <p:cNvSpPr/>
            <p:nvPr/>
          </p:nvSpPr>
          <p:spPr bwMode="auto">
            <a:xfrm>
              <a:off x="2844925" y="10983439"/>
              <a:ext cx="2560320" cy="548640"/>
            </a:xfrm>
            <a:prstGeom prst="rect">
              <a:avLst/>
            </a:prstGeom>
            <a:solidFill>
              <a:srgbClr val="DAAA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4000" b="1" dirty="0">
                  <a:solidFill>
                    <a:schemeClr val="bg1"/>
                  </a:solidFill>
                </a:rPr>
                <a:t>…</a:t>
              </a:r>
            </a:p>
          </p:txBody>
        </p:sp>
        <p:sp>
          <p:nvSpPr>
            <p:cNvPr id="26" name="TextBox 25">
              <a:extLst>
                <a:ext uri="{FF2B5EF4-FFF2-40B4-BE49-F238E27FC236}">
                  <a16:creationId xmlns:a16="http://schemas.microsoft.com/office/drawing/2014/main" id="{442B328D-EF99-4FD9-8B8F-ED6C351CC82D}"/>
                </a:ext>
              </a:extLst>
            </p:cNvPr>
            <p:cNvSpPr txBox="1"/>
            <p:nvPr/>
          </p:nvSpPr>
          <p:spPr>
            <a:xfrm>
              <a:off x="355132" y="11462653"/>
              <a:ext cx="2270283" cy="446276"/>
            </a:xfrm>
            <a:prstGeom prst="rect">
              <a:avLst/>
            </a:prstGeom>
            <a:noFill/>
          </p:spPr>
          <p:txBody>
            <a:bodyPr wrap="square" rtlCol="0">
              <a:spAutoFit/>
            </a:bodyPr>
            <a:lstStyle/>
            <a:p>
              <a:pPr algn="ctr"/>
              <a:r>
                <a:rPr lang="en-US" sz="2300" b="1" dirty="0"/>
                <a:t>Product Launch</a:t>
              </a:r>
            </a:p>
          </p:txBody>
        </p:sp>
        <p:sp>
          <p:nvSpPr>
            <p:cNvPr id="87" name="TextBox 86">
              <a:extLst>
                <a:ext uri="{FF2B5EF4-FFF2-40B4-BE49-F238E27FC236}">
                  <a16:creationId xmlns:a16="http://schemas.microsoft.com/office/drawing/2014/main" id="{FA862E04-699E-4602-B737-1C953053BA9F}"/>
                </a:ext>
              </a:extLst>
            </p:cNvPr>
            <p:cNvSpPr txBox="1"/>
            <p:nvPr/>
          </p:nvSpPr>
          <p:spPr>
            <a:xfrm>
              <a:off x="2688988" y="10570029"/>
              <a:ext cx="5353207" cy="446276"/>
            </a:xfrm>
            <a:prstGeom prst="rect">
              <a:avLst/>
            </a:prstGeom>
            <a:noFill/>
          </p:spPr>
          <p:txBody>
            <a:bodyPr wrap="square" rtlCol="0">
              <a:spAutoFit/>
            </a:bodyPr>
            <a:lstStyle/>
            <a:p>
              <a:pPr algn="ctr"/>
              <a:r>
                <a:rPr lang="en-US" sz="2300" b="1" dirty="0"/>
                <a:t>Steep discounts for unsuccessful products</a:t>
              </a:r>
            </a:p>
          </p:txBody>
        </p:sp>
        <p:sp>
          <p:nvSpPr>
            <p:cNvPr id="88" name="TextBox 87">
              <a:extLst>
                <a:ext uri="{FF2B5EF4-FFF2-40B4-BE49-F238E27FC236}">
                  <a16:creationId xmlns:a16="http://schemas.microsoft.com/office/drawing/2014/main" id="{29EC9DD8-28B5-4F4C-80D7-51D6F0DA6EE9}"/>
                </a:ext>
              </a:extLst>
            </p:cNvPr>
            <p:cNvSpPr txBox="1"/>
            <p:nvPr/>
          </p:nvSpPr>
          <p:spPr>
            <a:xfrm>
              <a:off x="7456294" y="11484424"/>
              <a:ext cx="3656313" cy="446276"/>
            </a:xfrm>
            <a:prstGeom prst="rect">
              <a:avLst/>
            </a:prstGeom>
            <a:noFill/>
          </p:spPr>
          <p:txBody>
            <a:bodyPr wrap="square" rtlCol="0">
              <a:spAutoFit/>
            </a:bodyPr>
            <a:lstStyle/>
            <a:p>
              <a:pPr algn="ctr"/>
              <a:r>
                <a:rPr lang="en-US" sz="2300" b="1" dirty="0"/>
                <a:t>Reduced margins</a:t>
              </a:r>
            </a:p>
          </p:txBody>
        </p:sp>
      </p:grpSp>
      <p:grpSp>
        <p:nvGrpSpPr>
          <p:cNvPr id="102" name="Group 101">
            <a:extLst>
              <a:ext uri="{FF2B5EF4-FFF2-40B4-BE49-F238E27FC236}">
                <a16:creationId xmlns:a16="http://schemas.microsoft.com/office/drawing/2014/main" id="{CCC8F190-A39E-4EDB-90CF-2EC09FFD2033}"/>
              </a:ext>
            </a:extLst>
          </p:cNvPr>
          <p:cNvGrpSpPr/>
          <p:nvPr/>
        </p:nvGrpSpPr>
        <p:grpSpPr>
          <a:xfrm>
            <a:off x="654326" y="18246279"/>
            <a:ext cx="10105117" cy="996574"/>
            <a:chOff x="11507375" y="4965730"/>
            <a:chExt cx="10105117" cy="996574"/>
          </a:xfrm>
        </p:grpSpPr>
        <p:sp>
          <p:nvSpPr>
            <p:cNvPr id="103" name="Flowchart: Magnetic Disk 102">
              <a:extLst>
                <a:ext uri="{FF2B5EF4-FFF2-40B4-BE49-F238E27FC236}">
                  <a16:creationId xmlns:a16="http://schemas.microsoft.com/office/drawing/2014/main" id="{92ED1E88-18BD-4B72-8706-E18A8B017EE0}"/>
                </a:ext>
              </a:extLst>
            </p:cNvPr>
            <p:cNvSpPr/>
            <p:nvPr/>
          </p:nvSpPr>
          <p:spPr bwMode="auto">
            <a:xfrm>
              <a:off x="11507375" y="4965730"/>
              <a:ext cx="1280160" cy="640080"/>
            </a:xfrm>
            <a:prstGeom prst="flowChartMagneticDisk">
              <a:avLst/>
            </a:prstGeom>
            <a:solidFill>
              <a:srgbClr val="EBD99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400" b="1" dirty="0">
                  <a:latin typeface="Times New Roman" panose="02020603050405020304" pitchFamily="18" charset="0"/>
                  <a:cs typeface="Times New Roman" panose="02020603050405020304" pitchFamily="18" charset="0"/>
                </a:rPr>
                <a:t>SKU</a:t>
              </a:r>
            </a:p>
          </p:txBody>
        </p:sp>
        <p:sp>
          <p:nvSpPr>
            <p:cNvPr id="104" name="Rectangle 106">
              <a:extLst>
                <a:ext uri="{FF2B5EF4-FFF2-40B4-BE49-F238E27FC236}">
                  <a16:creationId xmlns:a16="http://schemas.microsoft.com/office/drawing/2014/main" id="{3609C271-98EE-41ED-A8EB-0F0B0089B729}"/>
                </a:ext>
              </a:extLst>
            </p:cNvPr>
            <p:cNvSpPr>
              <a:spLocks noChangeArrowheads="1"/>
            </p:cNvSpPr>
            <p:nvPr/>
          </p:nvSpPr>
          <p:spPr bwMode="auto">
            <a:xfrm>
              <a:off x="12819098" y="4965730"/>
              <a:ext cx="8793394" cy="99657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spcBef>
                  <a:spcPct val="50000"/>
                </a:spcBef>
              </a:pPr>
              <a:r>
                <a:rPr lang="en-US" sz="2300" dirty="0">
                  <a:latin typeface="Times New Roman" panose="02020603050405020304" pitchFamily="18" charset="0"/>
                  <a:ea typeface="Arial" charset="0"/>
                  <a:cs typeface="Times New Roman" panose="02020603050405020304" pitchFamily="18" charset="0"/>
                </a:rPr>
                <a:t>Features such as size, color, product characteristics, launch date, retirement data, category, etc. </a:t>
              </a:r>
            </a:p>
          </p:txBody>
        </p:sp>
      </p:grpSp>
      <p:grpSp>
        <p:nvGrpSpPr>
          <p:cNvPr id="105" name="Group 104">
            <a:extLst>
              <a:ext uri="{FF2B5EF4-FFF2-40B4-BE49-F238E27FC236}">
                <a16:creationId xmlns:a16="http://schemas.microsoft.com/office/drawing/2014/main" id="{CD29D010-EC32-49A6-BFB3-D27C15FFD6A6}"/>
              </a:ext>
            </a:extLst>
          </p:cNvPr>
          <p:cNvGrpSpPr/>
          <p:nvPr/>
        </p:nvGrpSpPr>
        <p:grpSpPr>
          <a:xfrm>
            <a:off x="654326" y="19088106"/>
            <a:ext cx="10105117" cy="996574"/>
            <a:chOff x="11507375" y="5869242"/>
            <a:chExt cx="10105117" cy="996574"/>
          </a:xfrm>
        </p:grpSpPr>
        <p:sp>
          <p:nvSpPr>
            <p:cNvPr id="106" name="Flowchart: Magnetic Disk 105">
              <a:extLst>
                <a:ext uri="{FF2B5EF4-FFF2-40B4-BE49-F238E27FC236}">
                  <a16:creationId xmlns:a16="http://schemas.microsoft.com/office/drawing/2014/main" id="{89C0F62E-5478-4E23-B8F6-01C2C346559A}"/>
                </a:ext>
              </a:extLst>
            </p:cNvPr>
            <p:cNvSpPr/>
            <p:nvPr/>
          </p:nvSpPr>
          <p:spPr bwMode="auto">
            <a:xfrm>
              <a:off x="11507375" y="5869242"/>
              <a:ext cx="1280160" cy="640080"/>
            </a:xfrm>
            <a:prstGeom prst="flowChartMagneticDisk">
              <a:avLst/>
            </a:prstGeom>
            <a:solidFill>
              <a:srgbClr val="EBD99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400" b="1" dirty="0">
                  <a:latin typeface="Times New Roman" panose="02020603050405020304" pitchFamily="18" charset="0"/>
                  <a:cs typeface="Times New Roman" panose="02020603050405020304" pitchFamily="18" charset="0"/>
                </a:rPr>
                <a:t>POS</a:t>
              </a:r>
            </a:p>
          </p:txBody>
        </p:sp>
        <p:sp>
          <p:nvSpPr>
            <p:cNvPr id="107" name="Rectangle 106">
              <a:extLst>
                <a:ext uri="{FF2B5EF4-FFF2-40B4-BE49-F238E27FC236}">
                  <a16:creationId xmlns:a16="http://schemas.microsoft.com/office/drawing/2014/main" id="{7CCA0B50-7F6A-420B-859F-DFA095390352}"/>
                </a:ext>
              </a:extLst>
            </p:cNvPr>
            <p:cNvSpPr>
              <a:spLocks noChangeArrowheads="1"/>
            </p:cNvSpPr>
            <p:nvPr/>
          </p:nvSpPr>
          <p:spPr bwMode="auto">
            <a:xfrm>
              <a:off x="12819098" y="5869242"/>
              <a:ext cx="8793394" cy="99657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spcBef>
                  <a:spcPct val="50000"/>
                </a:spcBef>
              </a:pPr>
              <a:r>
                <a:rPr lang="en-US" sz="2300" dirty="0">
                  <a:latin typeface="Times New Roman" panose="02020603050405020304" pitchFamily="18" charset="0"/>
                  <a:ea typeface="Arial" charset="0"/>
                  <a:cs typeface="Times New Roman" panose="02020603050405020304" pitchFamily="18" charset="0"/>
                </a:rPr>
                <a:t>Transactional level data from POS in full-line stores – includes order date, SKU, store ID, price, margins, discount</a:t>
              </a:r>
            </a:p>
          </p:txBody>
        </p:sp>
      </p:grpSp>
      <p:grpSp>
        <p:nvGrpSpPr>
          <p:cNvPr id="108" name="Group 107">
            <a:extLst>
              <a:ext uri="{FF2B5EF4-FFF2-40B4-BE49-F238E27FC236}">
                <a16:creationId xmlns:a16="http://schemas.microsoft.com/office/drawing/2014/main" id="{F434BBDF-90EE-499E-A585-FA203C559665}"/>
              </a:ext>
            </a:extLst>
          </p:cNvPr>
          <p:cNvGrpSpPr/>
          <p:nvPr/>
        </p:nvGrpSpPr>
        <p:grpSpPr>
          <a:xfrm>
            <a:off x="654326" y="19929933"/>
            <a:ext cx="10105117" cy="996574"/>
            <a:chOff x="11507375" y="6674782"/>
            <a:chExt cx="10105117" cy="996574"/>
          </a:xfrm>
        </p:grpSpPr>
        <p:sp>
          <p:nvSpPr>
            <p:cNvPr id="109" name="Flowchart: Magnetic Disk 108">
              <a:extLst>
                <a:ext uri="{FF2B5EF4-FFF2-40B4-BE49-F238E27FC236}">
                  <a16:creationId xmlns:a16="http://schemas.microsoft.com/office/drawing/2014/main" id="{440884E7-7837-474E-A7B7-705E2B16F702}"/>
                </a:ext>
              </a:extLst>
            </p:cNvPr>
            <p:cNvSpPr/>
            <p:nvPr/>
          </p:nvSpPr>
          <p:spPr bwMode="auto">
            <a:xfrm>
              <a:off x="11507375" y="6674782"/>
              <a:ext cx="1280160" cy="640080"/>
            </a:xfrm>
            <a:prstGeom prst="flowChartMagneticDisk">
              <a:avLst/>
            </a:prstGeom>
            <a:solidFill>
              <a:srgbClr val="EBD99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400" b="1" dirty="0">
                  <a:latin typeface="Times New Roman" panose="02020603050405020304" pitchFamily="18" charset="0"/>
                  <a:cs typeface="Times New Roman" panose="02020603050405020304" pitchFamily="18" charset="0"/>
                </a:rPr>
                <a:t>Web</a:t>
              </a:r>
            </a:p>
          </p:txBody>
        </p:sp>
        <p:sp>
          <p:nvSpPr>
            <p:cNvPr id="110" name="Rectangle 106">
              <a:extLst>
                <a:ext uri="{FF2B5EF4-FFF2-40B4-BE49-F238E27FC236}">
                  <a16:creationId xmlns:a16="http://schemas.microsoft.com/office/drawing/2014/main" id="{704F7E84-9C9F-4930-B49D-40A377A87D94}"/>
                </a:ext>
              </a:extLst>
            </p:cNvPr>
            <p:cNvSpPr>
              <a:spLocks noChangeArrowheads="1"/>
            </p:cNvSpPr>
            <p:nvPr/>
          </p:nvSpPr>
          <p:spPr bwMode="auto">
            <a:xfrm>
              <a:off x="12819098" y="6674782"/>
              <a:ext cx="8793394" cy="99657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spcBef>
                  <a:spcPct val="50000"/>
                </a:spcBef>
              </a:pPr>
              <a:r>
                <a:rPr lang="en-US" sz="2300" dirty="0">
                  <a:latin typeface="Times New Roman" panose="02020603050405020304" pitchFamily="18" charset="0"/>
                  <a:ea typeface="Arial" charset="0"/>
                  <a:cs typeface="Times New Roman" panose="02020603050405020304" pitchFamily="18" charset="0"/>
                </a:rPr>
                <a:t>Transactional level data retailer’s website – includes order date, SKU, price, margins, discount</a:t>
              </a:r>
            </a:p>
          </p:txBody>
        </p:sp>
      </p:grpSp>
      <p:grpSp>
        <p:nvGrpSpPr>
          <p:cNvPr id="111" name="Group 110">
            <a:extLst>
              <a:ext uri="{FF2B5EF4-FFF2-40B4-BE49-F238E27FC236}">
                <a16:creationId xmlns:a16="http://schemas.microsoft.com/office/drawing/2014/main" id="{2C98A1B1-491F-4CA3-91D6-61EC49773D77}"/>
              </a:ext>
            </a:extLst>
          </p:cNvPr>
          <p:cNvGrpSpPr/>
          <p:nvPr/>
        </p:nvGrpSpPr>
        <p:grpSpPr>
          <a:xfrm>
            <a:off x="654326" y="20771761"/>
            <a:ext cx="10105117" cy="996574"/>
            <a:chOff x="11507375" y="7491212"/>
            <a:chExt cx="10105117" cy="996574"/>
          </a:xfrm>
        </p:grpSpPr>
        <p:sp>
          <p:nvSpPr>
            <p:cNvPr id="112" name="Flowchart: Magnetic Disk 111">
              <a:extLst>
                <a:ext uri="{FF2B5EF4-FFF2-40B4-BE49-F238E27FC236}">
                  <a16:creationId xmlns:a16="http://schemas.microsoft.com/office/drawing/2014/main" id="{62D473BB-891E-4A8C-9954-9ED967DA4071}"/>
                </a:ext>
              </a:extLst>
            </p:cNvPr>
            <p:cNvSpPr/>
            <p:nvPr/>
          </p:nvSpPr>
          <p:spPr bwMode="auto">
            <a:xfrm>
              <a:off x="11507375" y="7491212"/>
              <a:ext cx="1280160" cy="640080"/>
            </a:xfrm>
            <a:prstGeom prst="flowChartMagneticDisk">
              <a:avLst/>
            </a:prstGeom>
            <a:solidFill>
              <a:srgbClr val="EBD99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400" b="1" dirty="0">
                  <a:latin typeface="Times New Roman" panose="02020603050405020304" pitchFamily="18" charset="0"/>
                  <a:cs typeface="Times New Roman" panose="02020603050405020304" pitchFamily="18" charset="0"/>
                </a:rPr>
                <a:t>Store</a:t>
              </a:r>
            </a:p>
          </p:txBody>
        </p:sp>
        <p:sp>
          <p:nvSpPr>
            <p:cNvPr id="113" name="Rectangle 106">
              <a:extLst>
                <a:ext uri="{FF2B5EF4-FFF2-40B4-BE49-F238E27FC236}">
                  <a16:creationId xmlns:a16="http://schemas.microsoft.com/office/drawing/2014/main" id="{637AF6F1-A3F6-47B2-A289-68391BE9BCBE}"/>
                </a:ext>
              </a:extLst>
            </p:cNvPr>
            <p:cNvSpPr>
              <a:spLocks noChangeArrowheads="1"/>
            </p:cNvSpPr>
            <p:nvPr/>
          </p:nvSpPr>
          <p:spPr bwMode="auto">
            <a:xfrm>
              <a:off x="12819098" y="7491212"/>
              <a:ext cx="8793394" cy="99657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spcBef>
                  <a:spcPct val="50000"/>
                </a:spcBef>
              </a:pPr>
              <a:r>
                <a:rPr lang="en-US" sz="2300" dirty="0">
                  <a:latin typeface="Times New Roman" panose="02020603050405020304" pitchFamily="18" charset="0"/>
                  <a:ea typeface="Arial" charset="0"/>
                  <a:cs typeface="Times New Roman" panose="02020603050405020304" pitchFamily="18" charset="0"/>
                </a:rPr>
                <a:t>Geographical features of the full-line stores</a:t>
              </a:r>
            </a:p>
          </p:txBody>
        </p:sp>
      </p:grpSp>
      <p:sp>
        <p:nvSpPr>
          <p:cNvPr id="115" name="TextBox 114">
            <a:extLst>
              <a:ext uri="{FF2B5EF4-FFF2-40B4-BE49-F238E27FC236}">
                <a16:creationId xmlns:a16="http://schemas.microsoft.com/office/drawing/2014/main" id="{8D613648-0655-4153-92BD-0542E996C428}"/>
              </a:ext>
            </a:extLst>
          </p:cNvPr>
          <p:cNvSpPr txBox="1"/>
          <p:nvPr/>
        </p:nvSpPr>
        <p:spPr>
          <a:xfrm>
            <a:off x="1445087" y="14572487"/>
            <a:ext cx="7437628" cy="784830"/>
          </a:xfrm>
          <a:prstGeom prst="rect">
            <a:avLst/>
          </a:prstGeom>
          <a:noFill/>
        </p:spPr>
        <p:txBody>
          <a:bodyPr wrap="square" rtlCol="0">
            <a:spAutoFit/>
          </a:bodyPr>
          <a:lstStyle/>
          <a:p>
            <a:pPr algn="ctr"/>
            <a:r>
              <a:rPr lang="en-US" sz="2200" b="1" dirty="0"/>
              <a:t>Fig 1. </a:t>
            </a:r>
            <a:r>
              <a:rPr lang="en-US" sz="2300" b="1" dirty="0"/>
              <a:t>Current and proposed p</a:t>
            </a:r>
            <a:r>
              <a:rPr lang="en-US" sz="2200" b="1" dirty="0"/>
              <a:t>roduct lifecycle timeline</a:t>
            </a:r>
          </a:p>
        </p:txBody>
      </p:sp>
      <p:grpSp>
        <p:nvGrpSpPr>
          <p:cNvPr id="170" name="Group 169">
            <a:extLst>
              <a:ext uri="{FF2B5EF4-FFF2-40B4-BE49-F238E27FC236}">
                <a16:creationId xmlns:a16="http://schemas.microsoft.com/office/drawing/2014/main" id="{A4DE4336-7B45-4F52-BD22-41D9C9A7162A}"/>
              </a:ext>
            </a:extLst>
          </p:cNvPr>
          <p:cNvGrpSpPr/>
          <p:nvPr/>
        </p:nvGrpSpPr>
        <p:grpSpPr>
          <a:xfrm>
            <a:off x="22010037" y="20047263"/>
            <a:ext cx="10374145" cy="640080"/>
            <a:chOff x="21909906" y="16653188"/>
            <a:chExt cx="10374145" cy="640080"/>
          </a:xfrm>
        </p:grpSpPr>
        <p:sp>
          <p:nvSpPr>
            <p:cNvPr id="171" name="Rectangle 170">
              <a:extLst>
                <a:ext uri="{FF2B5EF4-FFF2-40B4-BE49-F238E27FC236}">
                  <a16:creationId xmlns:a16="http://schemas.microsoft.com/office/drawing/2014/main" id="{25B57EC9-2EBF-41A5-91B8-49B26102EB74}"/>
                </a:ext>
              </a:extLst>
            </p:cNvPr>
            <p:cNvSpPr/>
            <p:nvPr/>
          </p:nvSpPr>
          <p:spPr>
            <a:xfrm>
              <a:off x="22387233" y="16653188"/>
              <a:ext cx="4663440" cy="640080"/>
            </a:xfrm>
            <a:prstGeom prst="rect">
              <a:avLst/>
            </a:prstGeom>
          </p:spPr>
          <p:txBody>
            <a:bodyPr wrap="square">
              <a:spAutoFit/>
            </a:bodyPr>
            <a:lstStyle/>
            <a:p>
              <a:r>
                <a:rPr lang="en-US" sz="3200" b="1" dirty="0">
                  <a:latin typeface="Arial" panose="020B0604020202020204" pitchFamily="34" charset="0"/>
                  <a:cs typeface="Arial" panose="020B0604020202020204" pitchFamily="34" charset="0"/>
                </a:rPr>
                <a:t>ACKNOWLEDGMENTS</a:t>
              </a:r>
              <a:endParaRPr lang="en-US" sz="1200" b="1" dirty="0">
                <a:latin typeface="Arial" panose="020B0604020202020204" pitchFamily="34" charset="0"/>
                <a:cs typeface="Arial" panose="020B0604020202020204" pitchFamily="34" charset="0"/>
              </a:endParaRPr>
            </a:p>
          </p:txBody>
        </p:sp>
        <p:sp>
          <p:nvSpPr>
            <p:cNvPr id="172" name="Rectangle 171">
              <a:extLst>
                <a:ext uri="{FF2B5EF4-FFF2-40B4-BE49-F238E27FC236}">
                  <a16:creationId xmlns:a16="http://schemas.microsoft.com/office/drawing/2014/main" id="{A0DC83D7-D2BF-43B6-A258-C4EDEBBFF0BE}"/>
                </a:ext>
              </a:extLst>
            </p:cNvPr>
            <p:cNvSpPr/>
            <p:nvPr/>
          </p:nvSpPr>
          <p:spPr bwMode="auto">
            <a:xfrm>
              <a:off x="21909906" y="16657918"/>
              <a:ext cx="457200" cy="457200"/>
            </a:xfrm>
            <a:prstGeom prst="rect">
              <a:avLst/>
            </a:prstGeom>
            <a:solidFill>
              <a:srgbClr val="B1810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73" name="Straight Connector 172">
              <a:extLst>
                <a:ext uri="{FF2B5EF4-FFF2-40B4-BE49-F238E27FC236}">
                  <a16:creationId xmlns:a16="http://schemas.microsoft.com/office/drawing/2014/main" id="{5440DDF7-11DC-4167-8254-C396071878D1}"/>
                </a:ext>
              </a:extLst>
            </p:cNvPr>
            <p:cNvCxnSpPr>
              <a:cxnSpLocks/>
              <a:stCxn id="171" idx="3"/>
            </p:cNvCxnSpPr>
            <p:nvPr/>
          </p:nvCxnSpPr>
          <p:spPr bwMode="auto">
            <a:xfrm flipV="1">
              <a:off x="27050673" y="16886521"/>
              <a:ext cx="5233378" cy="0"/>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20" name="Rectangle 106">
            <a:extLst>
              <a:ext uri="{FF2B5EF4-FFF2-40B4-BE49-F238E27FC236}">
                <a16:creationId xmlns:a16="http://schemas.microsoft.com/office/drawing/2014/main" id="{FD9C6C76-24C9-4F22-9E41-74CF6296B1EF}"/>
              </a:ext>
            </a:extLst>
          </p:cNvPr>
          <p:cNvSpPr>
            <a:spLocks noChangeArrowheads="1"/>
          </p:cNvSpPr>
          <p:nvPr/>
        </p:nvSpPr>
        <p:spPr bwMode="auto">
          <a:xfrm>
            <a:off x="21840053" y="20602660"/>
            <a:ext cx="10737757" cy="94131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2300" dirty="0">
                <a:latin typeface="Times New Roman" panose="02020603050405020304" pitchFamily="18" charset="0"/>
                <a:ea typeface="Arial" charset="0"/>
                <a:cs typeface="Times New Roman" panose="02020603050405020304" pitchFamily="18" charset="0"/>
              </a:rPr>
              <a:t>We thank</a:t>
            </a:r>
            <a:r>
              <a:rPr lang="en-US" altLang="en-US" sz="2300" dirty="0">
                <a:latin typeface="Times New Roman" panose="02020603050405020304" pitchFamily="18" charset="0"/>
                <a:cs typeface="Times New Roman" panose="02020603050405020304" pitchFamily="18" charset="0"/>
              </a:rPr>
              <a:t> Professor Matthew Lanham and our industry partner for constant guidance  on this project.</a:t>
            </a:r>
            <a:endParaRPr lang="en-US" sz="2300" dirty="0">
              <a:latin typeface="Times New Roman" panose="02020603050405020304" pitchFamily="18" charset="0"/>
              <a:ea typeface="Arial" charset="0"/>
              <a:cs typeface="Times New Roman" panose="02020603050405020304" pitchFamily="18" charset="0"/>
            </a:endParaRPr>
          </a:p>
        </p:txBody>
      </p:sp>
      <p:graphicFrame>
        <p:nvGraphicFramePr>
          <p:cNvPr id="90" name="Chart 89">
            <a:extLst>
              <a:ext uri="{FF2B5EF4-FFF2-40B4-BE49-F238E27FC236}">
                <a16:creationId xmlns:a16="http://schemas.microsoft.com/office/drawing/2014/main" id="{D2B7A0BB-5BFF-5F46-8823-ED32BE45FA5D}"/>
              </a:ext>
            </a:extLst>
          </p:cNvPr>
          <p:cNvGraphicFramePr>
            <a:graphicFrameLocks/>
          </p:cNvGraphicFramePr>
          <p:nvPr>
            <p:extLst>
              <p:ext uri="{D42A27DB-BD31-4B8C-83A1-F6EECF244321}">
                <p14:modId xmlns:p14="http://schemas.microsoft.com/office/powerpoint/2010/main" val="1345277015"/>
              </p:ext>
            </p:extLst>
          </p:nvPr>
        </p:nvGraphicFramePr>
        <p:xfrm>
          <a:off x="21705329" y="7629956"/>
          <a:ext cx="5025887" cy="572677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1" name="Chart 90">
            <a:extLst>
              <a:ext uri="{FF2B5EF4-FFF2-40B4-BE49-F238E27FC236}">
                <a16:creationId xmlns:a16="http://schemas.microsoft.com/office/drawing/2014/main" id="{F7A1CD73-556D-EB44-938D-27F463A5D1FE}"/>
              </a:ext>
            </a:extLst>
          </p:cNvPr>
          <p:cNvGraphicFramePr>
            <a:graphicFrameLocks/>
          </p:cNvGraphicFramePr>
          <p:nvPr>
            <p:extLst>
              <p:ext uri="{D42A27DB-BD31-4B8C-83A1-F6EECF244321}">
                <p14:modId xmlns:p14="http://schemas.microsoft.com/office/powerpoint/2010/main" val="4145230018"/>
              </p:ext>
            </p:extLst>
          </p:nvPr>
        </p:nvGraphicFramePr>
        <p:xfrm>
          <a:off x="27979311" y="14204373"/>
          <a:ext cx="4565704" cy="5084320"/>
        </p:xfrm>
        <a:graphic>
          <a:graphicData uri="http://schemas.openxmlformats.org/drawingml/2006/chart">
            <c:chart xmlns:c="http://schemas.openxmlformats.org/drawingml/2006/chart" xmlns:r="http://schemas.openxmlformats.org/officeDocument/2006/relationships" r:id="rId6"/>
          </a:graphicData>
        </a:graphic>
      </p:graphicFrame>
      <p:sp>
        <p:nvSpPr>
          <p:cNvPr id="10" name="TextBox 9">
            <a:extLst>
              <a:ext uri="{FF2B5EF4-FFF2-40B4-BE49-F238E27FC236}">
                <a16:creationId xmlns:a16="http://schemas.microsoft.com/office/drawing/2014/main" id="{33E0422A-42BB-F643-B2AF-A8A24FA93F76}"/>
              </a:ext>
            </a:extLst>
          </p:cNvPr>
          <p:cNvSpPr txBox="1"/>
          <p:nvPr/>
        </p:nvSpPr>
        <p:spPr>
          <a:xfrm>
            <a:off x="27979303" y="19256036"/>
            <a:ext cx="4404879" cy="800219"/>
          </a:xfrm>
          <a:prstGeom prst="rect">
            <a:avLst/>
          </a:prstGeom>
          <a:noFill/>
        </p:spPr>
        <p:txBody>
          <a:bodyPr wrap="square" rtlCol="0">
            <a:spAutoFit/>
          </a:bodyPr>
          <a:lstStyle/>
          <a:p>
            <a:r>
              <a:rPr lang="en-US" sz="2300" b="1" dirty="0"/>
              <a:t>Fig 5.  Effect of Cannibalization for category X</a:t>
            </a:r>
            <a:endParaRPr lang="en-US" sz="2300" dirty="0"/>
          </a:p>
        </p:txBody>
      </p:sp>
      <p:pic>
        <p:nvPicPr>
          <p:cNvPr id="92" name="Picture 91">
            <a:extLst>
              <a:ext uri="{FF2B5EF4-FFF2-40B4-BE49-F238E27FC236}">
                <a16:creationId xmlns:a16="http://schemas.microsoft.com/office/drawing/2014/main" id="{CCEF25A5-0A4C-4355-99D9-203CB08A63D6}"/>
              </a:ext>
            </a:extLst>
          </p:cNvPr>
          <p:cNvPicPr>
            <a:picLocks noChangeAspect="1"/>
          </p:cNvPicPr>
          <p:nvPr/>
        </p:nvPicPr>
        <p:blipFill>
          <a:blip r:embed="rId7"/>
          <a:stretch>
            <a:fillRect/>
          </a:stretch>
        </p:blipFill>
        <p:spPr>
          <a:xfrm>
            <a:off x="11519807" y="5176295"/>
            <a:ext cx="9985853" cy="16117850"/>
          </a:xfrm>
          <a:prstGeom prst="rect">
            <a:avLst/>
          </a:prstGeom>
        </p:spPr>
      </p:pic>
      <p:pic>
        <p:nvPicPr>
          <p:cNvPr id="93" name="Picture 92">
            <a:extLst>
              <a:ext uri="{FF2B5EF4-FFF2-40B4-BE49-F238E27FC236}">
                <a16:creationId xmlns:a16="http://schemas.microsoft.com/office/drawing/2014/main" id="{A7159E48-3D94-4FF4-9929-7B07295A42C8}"/>
              </a:ext>
            </a:extLst>
          </p:cNvPr>
          <p:cNvPicPr>
            <a:picLocks noChangeAspect="1"/>
          </p:cNvPicPr>
          <p:nvPr/>
        </p:nvPicPr>
        <p:blipFill rotWithShape="1">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r="44" b="8215"/>
          <a:stretch/>
        </p:blipFill>
        <p:spPr>
          <a:xfrm>
            <a:off x="26466712" y="7355754"/>
            <a:ext cx="6083262" cy="5701929"/>
          </a:xfrm>
          <a:prstGeom prst="rect">
            <a:avLst/>
          </a:prstGeom>
        </p:spPr>
      </p:pic>
    </p:spTree>
    <p:extLst>
      <p:ext uri="{BB962C8B-B14F-4D97-AF65-F5344CB8AC3E}">
        <p14:creationId xmlns:p14="http://schemas.microsoft.com/office/powerpoint/2010/main" val="320411910"/>
      </p:ext>
    </p:extLst>
  </p:cSld>
  <p:clrMapOvr>
    <a:masterClrMapping/>
  </p:clrMapOvr>
</p:sld>
</file>

<file path=ppt/theme/theme1.xml><?xml version="1.0" encoding="utf-8"?>
<a:theme xmlns:a="http://schemas.openxmlformats.org/drawingml/2006/main" name="INFORMS2015_Comp_Conf">
  <a:themeElements>
    <a:clrScheme name="test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36C09"/>
      </a:hlink>
      <a:folHlink>
        <a:srgbClr val="E36C09"/>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INFORMS2015_Comp_Conf</Template>
  <TotalTime>2722</TotalTime>
  <Words>527</Words>
  <Application>Microsoft Office PowerPoint</Application>
  <PresentationFormat>Custom</PresentationFormat>
  <Paragraphs>60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Arial,Sans-Serif</vt:lpstr>
      <vt:lpstr>Calibri</vt:lpstr>
      <vt:lpstr>Times</vt:lpstr>
      <vt:lpstr>Times New Roman</vt:lpstr>
      <vt:lpstr>INFORMS2015_Comp_Conf</vt:lpstr>
      <vt:lpstr>PowerPoint Presentation</vt:lpstr>
    </vt:vector>
  </TitlesOfParts>
  <Company>Advance Auto Parts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Lanham</dc:creator>
  <cp:lastModifiedBy>Jeffrey Samuel</cp:lastModifiedBy>
  <cp:revision>53</cp:revision>
  <cp:lastPrinted>2001-08-01T02:48:55Z</cp:lastPrinted>
  <dcterms:created xsi:type="dcterms:W3CDTF">2014-12-02T19:25:45Z</dcterms:created>
  <dcterms:modified xsi:type="dcterms:W3CDTF">2020-03-09T19:49:20Z</dcterms:modified>
</cp:coreProperties>
</file>