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5" r:id="rId5"/>
    <p:sldId id="264" r:id="rId6"/>
    <p:sldId id="259" r:id="rId7"/>
    <p:sldId id="261" r:id="rId8"/>
    <p:sldId id="262" r:id="rId9"/>
    <p:sldId id="263" r:id="rId10"/>
    <p:sldId id="260"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141789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295998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772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25578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413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1019440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285362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308211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306161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63AE3-80E8-48E6-8BF8-332A5013549A}" type="datetimeFigureOut">
              <a:rPr lang="en-US" smtClean="0"/>
              <a:t>12/28/2021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54875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63AE3-80E8-48E6-8BF8-332A5013549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138196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63AE3-80E8-48E6-8BF8-332A5013549A}" type="datetimeFigureOut">
              <a:rPr lang="en-US" smtClean="0"/>
              <a:t>12/28/2021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183906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63AE3-80E8-48E6-8BF8-332A5013549A}" type="datetimeFigureOut">
              <a:rPr lang="en-US" smtClean="0"/>
              <a:t>12/28/2021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206610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63AE3-80E8-48E6-8BF8-332A5013549A}" type="datetimeFigureOut">
              <a:rPr lang="en-US" smtClean="0"/>
              <a:t>12/28/2021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244379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D63AE3-80E8-48E6-8BF8-332A5013549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417156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D63AE3-80E8-48E6-8BF8-332A5013549A}" type="datetimeFigureOut">
              <a:rPr lang="en-US" smtClean="0"/>
              <a:t>12/28/2021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33D13-C027-49D4-A4C0-70F5FAA34CFA}" type="slidenum">
              <a:rPr lang="en-US" smtClean="0"/>
              <a:t>‹#›</a:t>
            </a:fld>
            <a:endParaRPr lang="en-US"/>
          </a:p>
        </p:txBody>
      </p:sp>
    </p:spTree>
    <p:extLst>
      <p:ext uri="{BB962C8B-B14F-4D97-AF65-F5344CB8AC3E}">
        <p14:creationId xmlns:p14="http://schemas.microsoft.com/office/powerpoint/2010/main" val="172376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D63AE3-80E8-48E6-8BF8-332A5013549A}" type="datetimeFigureOut">
              <a:rPr lang="en-US" smtClean="0"/>
              <a:t>12/28/2021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A33D13-C027-49D4-A4C0-70F5FAA34CFA}" type="slidenum">
              <a:rPr lang="en-US" smtClean="0"/>
              <a:t>‹#›</a:t>
            </a:fld>
            <a:endParaRPr lang="en-US"/>
          </a:p>
        </p:txBody>
      </p:sp>
    </p:spTree>
    <p:extLst>
      <p:ext uri="{BB962C8B-B14F-4D97-AF65-F5344CB8AC3E}">
        <p14:creationId xmlns:p14="http://schemas.microsoft.com/office/powerpoint/2010/main" val="9285432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661F-A1BE-43C7-B675-1547F7316CC2}"/>
              </a:ext>
            </a:extLst>
          </p:cNvPr>
          <p:cNvSpPr>
            <a:spLocks noGrp="1"/>
          </p:cNvSpPr>
          <p:nvPr>
            <p:ph type="ctrTitle"/>
          </p:nvPr>
        </p:nvSpPr>
        <p:spPr/>
        <p:txBody>
          <a:bodyPr/>
          <a:lstStyle/>
          <a:p>
            <a:pPr marL="0" marR="0">
              <a:spcBef>
                <a:spcPts val="0"/>
              </a:spcBef>
              <a:spcAft>
                <a:spcPts val="0"/>
              </a:spcAft>
            </a:pPr>
            <a:r>
              <a:rPr lang="en-US" sz="2400" b="1" dirty="0">
                <a:solidFill>
                  <a:srgbClr val="000000"/>
                </a:solidFill>
                <a:effectLst/>
                <a:latin typeface="Times New Roman" panose="02020603050405020304" pitchFamily="18" charset="0"/>
                <a:ea typeface="MS Mincho" panose="02020609040205080304" pitchFamily="49" charset="-128"/>
              </a:rPr>
              <a:t>SWE3999 - Technical Answers to Real World Problems </a:t>
            </a:r>
            <a:br>
              <a:rPr lang="en-US" sz="2400" dirty="0">
                <a:effectLst/>
                <a:latin typeface="Times New Roman" panose="02020603050405020304" pitchFamily="18" charset="0"/>
                <a:ea typeface="MS Mincho" panose="02020609040205080304" pitchFamily="49" charset="-128"/>
              </a:rPr>
            </a:br>
            <a:r>
              <a:rPr lang="en-US" sz="2400" b="1" dirty="0">
                <a:solidFill>
                  <a:srgbClr val="000000"/>
                </a:solidFill>
                <a:effectLst/>
                <a:latin typeface="Times New Roman" panose="02020603050405020304" pitchFamily="18" charset="0"/>
                <a:ea typeface="MS Mincho" panose="02020609040205080304" pitchFamily="49" charset="-128"/>
              </a:rPr>
              <a:t>(TARP)</a:t>
            </a:r>
            <a:br>
              <a:rPr lang="en-US" sz="1800" dirty="0">
                <a:effectLst/>
                <a:latin typeface="Times New Roman" panose="02020603050405020304" pitchFamily="18" charset="0"/>
                <a:ea typeface="MS Mincho" panose="02020609040205080304" pitchFamily="49" charset="-128"/>
              </a:rPr>
            </a:br>
            <a:r>
              <a:rPr lang="en-US" sz="1800" b="1" dirty="0">
                <a:solidFill>
                  <a:srgbClr val="000000"/>
                </a:solidFill>
                <a:effectLst/>
                <a:latin typeface="Times New Roman" panose="02020603050405020304" pitchFamily="18" charset="0"/>
                <a:ea typeface="MS Mincho" panose="02020609040205080304" pitchFamily="49" charset="-128"/>
              </a:rPr>
              <a:t> </a:t>
            </a:r>
            <a:br>
              <a:rPr lang="en-US" sz="1800" dirty="0">
                <a:effectLst/>
                <a:latin typeface="Times New Roman" panose="02020603050405020304" pitchFamily="18" charset="0"/>
                <a:ea typeface="MS Mincho" panose="02020609040205080304" pitchFamily="49" charset="-128"/>
              </a:rPr>
            </a:br>
            <a:br>
              <a:rPr lang="en-US" sz="1800" dirty="0">
                <a:effectLst/>
                <a:latin typeface="Times New Roman" panose="02020603050405020304" pitchFamily="18" charset="0"/>
                <a:ea typeface="MS Mincho" panose="02020609040205080304" pitchFamily="49" charset="-128"/>
              </a:rPr>
            </a:br>
            <a:endParaRPr lang="en-US" dirty="0"/>
          </a:p>
        </p:txBody>
      </p:sp>
      <p:sp>
        <p:nvSpPr>
          <p:cNvPr id="3" name="Subtitle 2">
            <a:extLst>
              <a:ext uri="{FF2B5EF4-FFF2-40B4-BE49-F238E27FC236}">
                <a16:creationId xmlns:a16="http://schemas.microsoft.com/office/drawing/2014/main" id="{EF3D7007-901C-405E-B29A-FCDE9DA5F305}"/>
              </a:ext>
            </a:extLst>
          </p:cNvPr>
          <p:cNvSpPr>
            <a:spLocks noGrp="1"/>
          </p:cNvSpPr>
          <p:nvPr>
            <p:ph type="subTitle" idx="1"/>
          </p:nvPr>
        </p:nvSpPr>
        <p:spPr>
          <a:xfrm>
            <a:off x="1507067" y="3987222"/>
            <a:ext cx="7766936" cy="1096899"/>
          </a:xfrm>
        </p:spPr>
        <p:txBody>
          <a:bodyPr/>
          <a:lstStyle/>
          <a:p>
            <a:r>
              <a:rPr lang="en-US" sz="2400" b="1" dirty="0">
                <a:solidFill>
                  <a:srgbClr val="000000"/>
                </a:solidFill>
                <a:effectLst/>
                <a:latin typeface="Times New Roman" panose="02020603050405020304" pitchFamily="18" charset="0"/>
                <a:ea typeface="MS Mincho" panose="02020609040205080304" pitchFamily="49" charset="-128"/>
              </a:rPr>
              <a:t>Project Title - DESKTOP VOICE ASSISTANT(JARVIS)</a:t>
            </a:r>
            <a:endParaRPr lang="en-US" sz="2400" b="1" dirty="0">
              <a:effectLst/>
              <a:latin typeface="Times New Roman" panose="02020603050405020304" pitchFamily="18" charset="0"/>
              <a:ea typeface="MS Mincho" panose="02020609040205080304" pitchFamily="49" charset="-128"/>
            </a:endParaRPr>
          </a:p>
          <a:p>
            <a:endParaRPr lang="en-US" dirty="0"/>
          </a:p>
        </p:txBody>
      </p:sp>
    </p:spTree>
    <p:extLst>
      <p:ext uri="{BB962C8B-B14F-4D97-AF65-F5344CB8AC3E}">
        <p14:creationId xmlns:p14="http://schemas.microsoft.com/office/powerpoint/2010/main" val="413967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5587-8CF5-41E0-8B94-B57F98A605DF}"/>
              </a:ext>
            </a:extLst>
          </p:cNvPr>
          <p:cNvSpPr>
            <a:spLocks noGrp="1"/>
          </p:cNvSpPr>
          <p:nvPr>
            <p:ph type="title"/>
          </p:nvPr>
        </p:nvSpPr>
        <p:spPr>
          <a:xfrm>
            <a:off x="1534696" y="804520"/>
            <a:ext cx="9520158" cy="698278"/>
          </a:xfrm>
        </p:spPr>
        <p:txBody>
          <a:bodyPr/>
          <a:lstStyle/>
          <a:p>
            <a:r>
              <a:rPr lang="en-US" dirty="0"/>
              <a:t>Modules used</a:t>
            </a:r>
          </a:p>
        </p:txBody>
      </p:sp>
      <p:sp>
        <p:nvSpPr>
          <p:cNvPr id="3" name="Content Placeholder 2">
            <a:extLst>
              <a:ext uri="{FF2B5EF4-FFF2-40B4-BE49-F238E27FC236}">
                <a16:creationId xmlns:a16="http://schemas.microsoft.com/office/drawing/2014/main" id="{43BD559D-8373-49A2-8B6D-8F881571B112}"/>
              </a:ext>
            </a:extLst>
          </p:cNvPr>
          <p:cNvSpPr>
            <a:spLocks noGrp="1"/>
          </p:cNvSpPr>
          <p:nvPr>
            <p:ph idx="1"/>
          </p:nvPr>
        </p:nvSpPr>
        <p:spPr>
          <a:xfrm>
            <a:off x="818984" y="1574358"/>
            <a:ext cx="10235870" cy="5200153"/>
          </a:xfrm>
        </p:spPr>
        <p:txBody>
          <a:bodyPr>
            <a:normAutofit lnSpcReduction="10000"/>
          </a:bodyPr>
          <a:lstStyle/>
          <a:p>
            <a:r>
              <a:rPr lang="en-US" sz="1600" b="0" dirty="0">
                <a:solidFill>
                  <a:srgbClr val="000000"/>
                </a:solidFill>
                <a:effectLst/>
                <a:latin typeface="Sitka Text" panose="02000505000000020004" pitchFamily="2" charset="0"/>
              </a:rPr>
              <a:t>sys</a:t>
            </a:r>
          </a:p>
          <a:p>
            <a:r>
              <a:rPr lang="en-US" sz="1600" dirty="0">
                <a:latin typeface="Sitka Text" panose="02000505000000020004" pitchFamily="2" charset="0"/>
              </a:rPr>
              <a:t>Random</a:t>
            </a:r>
          </a:p>
          <a:p>
            <a:r>
              <a:rPr lang="en-US" sz="1600" dirty="0">
                <a:latin typeface="Sitka Text" panose="02000505000000020004" pitchFamily="2" charset="0"/>
              </a:rPr>
              <a:t>Pyqt5</a:t>
            </a:r>
          </a:p>
          <a:p>
            <a:r>
              <a:rPr lang="en-US" sz="1600" dirty="0">
                <a:latin typeface="Sitka Text" panose="02000505000000020004" pitchFamily="2" charset="0"/>
              </a:rPr>
              <a:t>Datetime module</a:t>
            </a:r>
          </a:p>
          <a:p>
            <a:r>
              <a:rPr lang="en-US" sz="1600" dirty="0" err="1">
                <a:latin typeface="Sitka Text" panose="02000505000000020004" pitchFamily="2" charset="0"/>
              </a:rPr>
              <a:t>Os</a:t>
            </a:r>
            <a:endParaRPr lang="en-US" sz="1600" dirty="0">
              <a:latin typeface="Sitka Text" panose="02000505000000020004" pitchFamily="2" charset="0"/>
            </a:endParaRPr>
          </a:p>
          <a:p>
            <a:r>
              <a:rPr lang="en-US" sz="1600" dirty="0">
                <a:latin typeface="Sitka Text" panose="02000505000000020004" pitchFamily="2" charset="0"/>
              </a:rPr>
              <a:t>Pyttsx3</a:t>
            </a:r>
          </a:p>
          <a:p>
            <a:r>
              <a:rPr lang="en-US" sz="1600" dirty="0">
                <a:latin typeface="Sitka Text" panose="02000505000000020004" pitchFamily="2" charset="0"/>
              </a:rPr>
              <a:t>Jokes</a:t>
            </a:r>
          </a:p>
          <a:p>
            <a:r>
              <a:rPr lang="en-US" sz="1600" dirty="0" err="1">
                <a:latin typeface="Sitka Text" panose="02000505000000020004" pitchFamily="2" charset="0"/>
              </a:rPr>
              <a:t>Pyautogui</a:t>
            </a:r>
            <a:endParaRPr lang="en-US" sz="1600" dirty="0">
              <a:latin typeface="Sitka Text" panose="02000505000000020004" pitchFamily="2" charset="0"/>
            </a:endParaRPr>
          </a:p>
          <a:p>
            <a:r>
              <a:rPr lang="en-US" sz="1600" b="0" dirty="0">
                <a:solidFill>
                  <a:srgbClr val="000000"/>
                </a:solidFill>
                <a:effectLst/>
                <a:latin typeface="Sitka Text" panose="02000505000000020004" pitchFamily="2" charset="0"/>
              </a:rPr>
              <a:t>Pypdf2</a:t>
            </a:r>
          </a:p>
          <a:p>
            <a:r>
              <a:rPr lang="en-US" sz="1600" dirty="0" err="1">
                <a:solidFill>
                  <a:srgbClr val="000000"/>
                </a:solidFill>
                <a:latin typeface="Sitka Text" panose="02000505000000020004" pitchFamily="2" charset="0"/>
              </a:rPr>
              <a:t>Psutil</a:t>
            </a:r>
            <a:endParaRPr lang="en-US" sz="1600" dirty="0">
              <a:solidFill>
                <a:srgbClr val="000000"/>
              </a:solidFill>
              <a:latin typeface="Sitka Text" panose="02000505000000020004" pitchFamily="2" charset="0"/>
            </a:endParaRPr>
          </a:p>
          <a:p>
            <a:r>
              <a:rPr lang="en-US" sz="1600" b="0" dirty="0" err="1">
                <a:solidFill>
                  <a:srgbClr val="000000"/>
                </a:solidFill>
                <a:effectLst/>
                <a:latin typeface="Sitka Text" panose="02000505000000020004" pitchFamily="2" charset="0"/>
              </a:rPr>
              <a:t>Instaloader</a:t>
            </a:r>
            <a:endParaRPr lang="en-US" sz="1600" b="0" dirty="0">
              <a:solidFill>
                <a:srgbClr val="000000"/>
              </a:solidFill>
              <a:effectLst/>
              <a:latin typeface="Sitka Text" panose="02000505000000020004" pitchFamily="2" charset="0"/>
            </a:endParaRPr>
          </a:p>
          <a:p>
            <a:r>
              <a:rPr lang="en-US" sz="1600" dirty="0" err="1">
                <a:solidFill>
                  <a:srgbClr val="000000"/>
                </a:solidFill>
                <a:latin typeface="Sitka Text" panose="02000505000000020004" pitchFamily="2" charset="0"/>
              </a:rPr>
              <a:t>Wikepedia</a:t>
            </a:r>
            <a:endParaRPr lang="en-US" sz="1600" dirty="0">
              <a:solidFill>
                <a:srgbClr val="000000"/>
              </a:solidFill>
              <a:latin typeface="Sitka Text" panose="02000505000000020004" pitchFamily="2" charset="0"/>
            </a:endParaRPr>
          </a:p>
          <a:p>
            <a:r>
              <a:rPr lang="en-US" sz="1600" b="0" dirty="0" err="1">
                <a:solidFill>
                  <a:srgbClr val="000000"/>
                </a:solidFill>
                <a:effectLst/>
                <a:latin typeface="Sitka Text" panose="02000505000000020004" pitchFamily="2" charset="0"/>
              </a:rPr>
              <a:t>Smtplib</a:t>
            </a:r>
            <a:endParaRPr lang="en-US" sz="1600" b="0" dirty="0">
              <a:solidFill>
                <a:srgbClr val="000000"/>
              </a:solidFill>
              <a:effectLst/>
              <a:latin typeface="Sitka Text" panose="02000505000000020004" pitchFamily="2" charset="0"/>
            </a:endParaRPr>
          </a:p>
          <a:p>
            <a:r>
              <a:rPr lang="en-US" sz="1600" b="0" dirty="0" err="1">
                <a:solidFill>
                  <a:srgbClr val="000000"/>
                </a:solidFill>
                <a:effectLst/>
                <a:latin typeface="Sitka Text" panose="02000505000000020004" pitchFamily="2" charset="0"/>
              </a:rPr>
              <a:t>Opencv</a:t>
            </a:r>
            <a:endParaRPr lang="en-US" sz="1600" b="0" dirty="0">
              <a:solidFill>
                <a:srgbClr val="000000"/>
              </a:solidFill>
              <a:effectLst/>
              <a:latin typeface="Sitka Text" panose="02000505000000020004" pitchFamily="2" charset="0"/>
            </a:endParaRPr>
          </a:p>
          <a:p>
            <a:r>
              <a:rPr lang="en-US" sz="1600" dirty="0">
                <a:solidFill>
                  <a:srgbClr val="000000"/>
                </a:solidFill>
                <a:latin typeface="Sitka Text" panose="02000505000000020004" pitchFamily="2" charset="0"/>
              </a:rPr>
              <a:t>Speech </a:t>
            </a:r>
            <a:r>
              <a:rPr lang="en-US" sz="1600" dirty="0" err="1">
                <a:solidFill>
                  <a:srgbClr val="000000"/>
                </a:solidFill>
                <a:latin typeface="Sitka Text" panose="02000505000000020004" pitchFamily="2" charset="0"/>
              </a:rPr>
              <a:t>recognisation</a:t>
            </a:r>
            <a:endParaRPr lang="en-US" sz="1600" b="0" dirty="0">
              <a:solidFill>
                <a:srgbClr val="000000"/>
              </a:solidFill>
              <a:effectLst/>
              <a:latin typeface="Sitka Text" panose="02000505000000020004" pitchFamily="2" charset="0"/>
            </a:endParaRPr>
          </a:p>
        </p:txBody>
      </p:sp>
    </p:spTree>
    <p:extLst>
      <p:ext uri="{BB962C8B-B14F-4D97-AF65-F5344CB8AC3E}">
        <p14:creationId xmlns:p14="http://schemas.microsoft.com/office/powerpoint/2010/main" val="6261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B2B1-CC1B-4D99-990A-31DF4CC45629}"/>
              </a:ext>
            </a:extLst>
          </p:cNvPr>
          <p:cNvSpPr>
            <a:spLocks noGrp="1"/>
          </p:cNvSpPr>
          <p:nvPr>
            <p:ph type="title"/>
          </p:nvPr>
        </p:nvSpPr>
        <p:spPr/>
        <p:txBody>
          <a:bodyPr/>
          <a:lstStyle/>
          <a:p>
            <a:r>
              <a:rPr lang="en-US" dirty="0"/>
              <a:t>USER INTERFACE</a:t>
            </a:r>
          </a:p>
        </p:txBody>
      </p:sp>
      <p:pic>
        <p:nvPicPr>
          <p:cNvPr id="5" name="Content Placeholder 4">
            <a:extLst>
              <a:ext uri="{FF2B5EF4-FFF2-40B4-BE49-F238E27FC236}">
                <a16:creationId xmlns:a16="http://schemas.microsoft.com/office/drawing/2014/main" id="{6B9A9EB3-8293-4997-8E67-4CBF3ABDC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797" y="1699412"/>
            <a:ext cx="7148222" cy="4548988"/>
          </a:xfrm>
        </p:spPr>
      </p:pic>
    </p:spTree>
    <p:extLst>
      <p:ext uri="{BB962C8B-B14F-4D97-AF65-F5344CB8AC3E}">
        <p14:creationId xmlns:p14="http://schemas.microsoft.com/office/powerpoint/2010/main" val="149547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E2EC-377E-4AEF-A568-08DBF79AC490}"/>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259B7238-4D7D-40F6-BA80-58CBF674E8A9}"/>
              </a:ext>
            </a:extLst>
          </p:cNvPr>
          <p:cNvSpPr>
            <a:spLocks noGrp="1"/>
          </p:cNvSpPr>
          <p:nvPr>
            <p:ph idx="1"/>
          </p:nvPr>
        </p:nvSpPr>
        <p:spPr/>
        <p:txBody>
          <a:bodyPr/>
          <a:lstStyle/>
          <a:p>
            <a:endParaRPr lang="en-IN" dirty="0"/>
          </a:p>
          <a:p>
            <a:r>
              <a:rPr lang="en-IN" dirty="0"/>
              <a:t>K Vishnu Vardhan-18MIS1098</a:t>
            </a:r>
          </a:p>
          <a:p>
            <a:r>
              <a:rPr lang="en-IN" dirty="0"/>
              <a:t>S Ruthvik-18MIS1048</a:t>
            </a:r>
          </a:p>
          <a:p>
            <a:r>
              <a:rPr lang="en-IN" dirty="0"/>
              <a:t>P Guru Pavan Kumar-18MIS1062</a:t>
            </a:r>
          </a:p>
          <a:p>
            <a:r>
              <a:rPr lang="en-IN" dirty="0"/>
              <a:t>N Bhanu Prakash-18MIS1057</a:t>
            </a:r>
          </a:p>
          <a:p>
            <a:r>
              <a:rPr lang="en-IN" dirty="0" err="1"/>
              <a:t>Devadathan</a:t>
            </a:r>
            <a:r>
              <a:rPr lang="en-IN" dirty="0"/>
              <a:t> B -17MIS1105</a:t>
            </a:r>
          </a:p>
        </p:txBody>
      </p:sp>
    </p:spTree>
    <p:extLst>
      <p:ext uri="{BB962C8B-B14F-4D97-AF65-F5344CB8AC3E}">
        <p14:creationId xmlns:p14="http://schemas.microsoft.com/office/powerpoint/2010/main" val="60384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5E0C1-CF82-410D-96ED-F23116E3AEBF}"/>
              </a:ext>
            </a:extLst>
          </p:cNvPr>
          <p:cNvSpPr>
            <a:spLocks noGrp="1"/>
          </p:cNvSpPr>
          <p:nvPr>
            <p:ph idx="1"/>
          </p:nvPr>
        </p:nvSpPr>
        <p:spPr/>
        <p:txBody>
          <a:bodyPr/>
          <a:lstStyle/>
          <a:p>
            <a:endParaRPr lang="en-IN" dirty="0"/>
          </a:p>
          <a:p>
            <a:endParaRPr lang="en-IN" dirty="0"/>
          </a:p>
          <a:p>
            <a:r>
              <a:rPr lang="en-IN" sz="4000" b="1" dirty="0"/>
              <a:t>Thank You</a:t>
            </a:r>
          </a:p>
        </p:txBody>
      </p:sp>
    </p:spTree>
    <p:extLst>
      <p:ext uri="{BB962C8B-B14F-4D97-AF65-F5344CB8AC3E}">
        <p14:creationId xmlns:p14="http://schemas.microsoft.com/office/powerpoint/2010/main" val="235960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6279-7CC7-4A6C-AB8C-4B08D4F8830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4B62B4A-F57F-4117-BFA0-1992F4BF29FA}"/>
              </a:ext>
            </a:extLst>
          </p:cNvPr>
          <p:cNvSpPr>
            <a:spLocks noGrp="1"/>
          </p:cNvSpPr>
          <p:nvPr>
            <p:ph idx="1"/>
          </p:nvPr>
        </p:nvSpPr>
        <p:spPr>
          <a:xfrm>
            <a:off x="677334" y="2160589"/>
            <a:ext cx="8596668" cy="4510555"/>
          </a:xfrm>
        </p:spPr>
        <p:txBody>
          <a:bodyPr>
            <a:normAutofit fontScale="85000" lnSpcReduction="20000"/>
          </a:bodyPr>
          <a:lstStyle/>
          <a:p>
            <a:pPr marL="0" indent="0">
              <a:buNone/>
            </a:pPr>
            <a:r>
              <a:rPr lang="en-US" sz="2100" dirty="0">
                <a:effectLst/>
                <a:latin typeface="Times New Roman" panose="02020603050405020304" pitchFamily="18" charset="0"/>
                <a:ea typeface="MS Mincho" panose="02020609040205080304" pitchFamily="49" charset="-128"/>
              </a:rPr>
              <a:t>As we know Python is an emerging language so it becomes easy to write a script for Voice Assistant in Python. The instructions for the assistant can be handled as per the requirement of user. Speech recognition is the process of converting speech into text. </a:t>
            </a:r>
          </a:p>
          <a:p>
            <a:pPr marL="0" indent="0">
              <a:buNone/>
            </a:pPr>
            <a:r>
              <a:rPr lang="en-US" sz="2100" dirty="0">
                <a:effectLst/>
                <a:latin typeface="Times New Roman" panose="02020603050405020304" pitchFamily="18" charset="0"/>
                <a:ea typeface="MS Mincho" panose="02020609040205080304" pitchFamily="49" charset="-128"/>
              </a:rPr>
              <a:t>This is commonly used in voice assistants like Alexa, Siri, etc. In Python there is an API called Speech Recognition which allows us to convert speech into text. </a:t>
            </a:r>
          </a:p>
          <a:p>
            <a:pPr marL="0" indent="0">
              <a:buNone/>
            </a:pPr>
            <a:r>
              <a:rPr lang="en-US" sz="2100" dirty="0">
                <a:effectLst/>
                <a:latin typeface="Times New Roman" panose="02020603050405020304" pitchFamily="18" charset="0"/>
                <a:ea typeface="MS Mincho" panose="02020609040205080304" pitchFamily="49" charset="-128"/>
              </a:rPr>
              <a:t>It was an interesting task  to make my own assistant. It became easier to send emails without typing any word, Searching on Google without opening the browser, and performing many other daily tasks like playing music, opening your favorite IDE with the help of a single voice command.</a:t>
            </a:r>
          </a:p>
          <a:p>
            <a:pPr marL="0" indent="0">
              <a:buNone/>
            </a:pPr>
            <a:r>
              <a:rPr lang="en-US" sz="2100" dirty="0">
                <a:effectLst/>
                <a:latin typeface="Times New Roman" panose="02020603050405020304" pitchFamily="18" charset="0"/>
                <a:ea typeface="MS Mincho" panose="02020609040205080304" pitchFamily="49" charset="-128"/>
              </a:rPr>
              <a:t> In the current scenario, advancement in technologies are such that they can perform any task with same effectiveness or can say more effectively than us. By making this project, I realized that the concept of AI in every field is decreasing human effort and saving time</a:t>
            </a:r>
          </a:p>
          <a:p>
            <a:pPr marL="0" indent="0">
              <a:buNone/>
            </a:pPr>
            <a:r>
              <a:rPr lang="en-US" sz="2100" dirty="0">
                <a:effectLst/>
                <a:latin typeface="Times New Roman" panose="02020603050405020304" pitchFamily="18" charset="0"/>
                <a:ea typeface="MS Mincho" panose="02020609040205080304" pitchFamily="49" charset="-128"/>
              </a:rPr>
              <a:t>Now the basic question arises in mind that how it is an AI? The virtual assistant that I have created is like if it is not an A.I, but it is the output of a bundle of the statement. But fundamentally, the mail purpose of A.I machines is that it can perform human tasks with the same efficiency or even more efficiently than humans. It is a fact that my virtual assistant is not a very good example of A.I., but it is an A.I.</a:t>
            </a:r>
          </a:p>
          <a:p>
            <a:pPr marL="0" indent="0">
              <a:buNone/>
            </a:pPr>
            <a:endParaRPr lang="en-US" sz="1800" dirty="0">
              <a:effectLst/>
              <a:latin typeface="Times New Roman" panose="02020603050405020304" pitchFamily="18" charset="0"/>
              <a:ea typeface="MS Mincho" panose="02020609040205080304" pitchFamily="49" charset="-128"/>
            </a:endParaRPr>
          </a:p>
          <a:p>
            <a:pPr marL="0" indent="0">
              <a:buNone/>
            </a:pPr>
            <a:endParaRPr lang="en-US" dirty="0"/>
          </a:p>
        </p:txBody>
      </p:sp>
    </p:spTree>
    <p:extLst>
      <p:ext uri="{BB962C8B-B14F-4D97-AF65-F5344CB8AC3E}">
        <p14:creationId xmlns:p14="http://schemas.microsoft.com/office/powerpoint/2010/main" val="389803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0287-937F-41CE-A6EB-C6B9060A258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78F0AFF-200E-40A4-BE88-24E0DE534973}"/>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MS Mincho" panose="02020609040205080304" pitchFamily="49" charset="-128"/>
              </a:rPr>
              <a:t>Artificial Intelligence when used with machines, it shows us the capability of thinking like humans. In this, a computer system is designed in such a way that typically requires interaction from human. As we know Python is an emerging language so it becomes easy to write a script for Voice Assistant in Python. The instructions for the assistant can be handled as per the requirement of user. Speech recognition is the Alexa, Siri, etc. </a:t>
            </a:r>
          </a:p>
          <a:p>
            <a:r>
              <a:rPr lang="en-US" sz="1800" dirty="0">
                <a:effectLst/>
                <a:latin typeface="Times New Roman" panose="02020603050405020304" pitchFamily="18" charset="0"/>
                <a:ea typeface="MS Mincho" panose="02020609040205080304" pitchFamily="49" charset="-128"/>
              </a:rPr>
              <a:t>In Python there is an API called Speech Recognition which allows us to convert speech into text. It was an interesting task to make my own assistant. It became easier to send emails without typing any word, Searching on Google without opening the browser, and performing many other daily tasks like playing music, opening your favorite IDE with the help of a single voice command. </a:t>
            </a:r>
          </a:p>
          <a:p>
            <a:r>
              <a:rPr lang="en-US" sz="1800" dirty="0">
                <a:effectLst/>
                <a:latin typeface="Times New Roman" panose="02020603050405020304" pitchFamily="18" charset="0"/>
                <a:ea typeface="MS Mincho" panose="02020609040205080304" pitchFamily="49" charset="-128"/>
              </a:rPr>
              <a:t>In the current scenario, advancement in technologies are such that they can perform any task with same effectiveness or can say more effectively than us. By making this project, I realized that the concept of AI in every field is decreasing human effort and saving time</a:t>
            </a:r>
            <a:endParaRPr lang="en-US" dirty="0"/>
          </a:p>
        </p:txBody>
      </p:sp>
    </p:spTree>
    <p:extLst>
      <p:ext uri="{BB962C8B-B14F-4D97-AF65-F5344CB8AC3E}">
        <p14:creationId xmlns:p14="http://schemas.microsoft.com/office/powerpoint/2010/main" val="159032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1B13-8077-46B3-9BC9-6F4A99D3DB1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39B8F17-AA2C-4D6A-BB7D-E9D4A700A1EA}"/>
              </a:ext>
            </a:extLst>
          </p:cNvPr>
          <p:cNvSpPr>
            <a:spLocks noGrp="1"/>
          </p:cNvSpPr>
          <p:nvPr>
            <p:ph idx="1"/>
          </p:nvPr>
        </p:nvSpPr>
        <p:spPr/>
        <p:txBody>
          <a:bodyPr>
            <a:normAutofit/>
          </a:bodyPr>
          <a:lstStyle/>
          <a:p>
            <a:pPr marL="0" marR="0">
              <a:spcBef>
                <a:spcPts val="0"/>
              </a:spcBef>
              <a:spcAft>
                <a:spcPts val="0"/>
              </a:spcAft>
            </a:pPr>
            <a:r>
              <a:rPr lang="en-US" sz="1800" dirty="0">
                <a:effectLst/>
                <a:latin typeface="Times New Roman" panose="02020603050405020304" pitchFamily="18" charset="0"/>
                <a:ea typeface="MS Mincho" panose="02020609040205080304" pitchFamily="49" charset="-128"/>
              </a:rPr>
              <a:t>We are familiar with many existing voice assistants like Alexa, Siri, Google Assistant, Cortana which uses concept of language processing, and voice recognition. They listens the command given by the user as per their requirements and performs that specific function in a very efficient and effective manner.</a:t>
            </a:r>
          </a:p>
          <a:p>
            <a:pPr marL="0" marR="0" indent="0">
              <a:spcBef>
                <a:spcPts val="0"/>
              </a:spcBef>
              <a:spcAft>
                <a:spcPts val="0"/>
              </a:spcAft>
              <a:buNone/>
            </a:pPr>
            <a:r>
              <a:rPr lang="en-US" sz="1800" dirty="0">
                <a:effectLst/>
                <a:latin typeface="Times New Roman" panose="02020603050405020304" pitchFamily="18" charset="0"/>
                <a:ea typeface="MS Mincho" panose="02020609040205080304" pitchFamily="49" charset="-128"/>
              </a:rPr>
              <a:t> </a:t>
            </a:r>
          </a:p>
          <a:p>
            <a:pPr marL="0" marR="0">
              <a:spcBef>
                <a:spcPts val="0"/>
              </a:spcBef>
              <a:spcAft>
                <a:spcPts val="0"/>
              </a:spcAft>
            </a:pPr>
            <a:r>
              <a:rPr lang="en-US" sz="1800" dirty="0">
                <a:effectLst/>
                <a:latin typeface="Times New Roman" panose="02020603050405020304" pitchFamily="18" charset="0"/>
                <a:ea typeface="MS Mincho" panose="02020609040205080304" pitchFamily="49" charset="-128"/>
              </a:rPr>
              <a:t>As these voice assistants are using Artificial Intelligence hence the result that they are providing are highly accurate and efficient. These assistants can help to reduce human effort and consumes time while performing any task, they removed the concept of typing completely and behave as another individual to whom we are talking and asking to perform task.</a:t>
            </a:r>
          </a:p>
          <a:p>
            <a:pPr marL="0" marR="0">
              <a:spcBef>
                <a:spcPts val="0"/>
              </a:spcBef>
              <a:spcAft>
                <a:spcPts val="0"/>
              </a:spcAft>
            </a:pPr>
            <a:r>
              <a:rPr lang="en-US" sz="1800" dirty="0">
                <a:effectLst/>
                <a:latin typeface="Times New Roman" panose="02020603050405020304" pitchFamily="18" charset="0"/>
                <a:ea typeface="MS Mincho" panose="02020609040205080304" pitchFamily="49" charset="-128"/>
              </a:rPr>
              <a:t> These assistants are no less than a human assistant but we can say that they are more effective and efficient to perform any task. The algorithm used to make these assistant focuses on the time complexities and reduces time.</a:t>
            </a:r>
          </a:p>
          <a:p>
            <a:pPr marL="0" indent="0">
              <a:buNone/>
            </a:pPr>
            <a:endParaRPr lang="en-US" dirty="0"/>
          </a:p>
        </p:txBody>
      </p:sp>
    </p:spTree>
    <p:extLst>
      <p:ext uri="{BB962C8B-B14F-4D97-AF65-F5344CB8AC3E}">
        <p14:creationId xmlns:p14="http://schemas.microsoft.com/office/powerpoint/2010/main" val="68638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A9F1-EC52-4BAF-9B12-DC461638B6F7}"/>
              </a:ext>
            </a:extLst>
          </p:cNvPr>
          <p:cNvSpPr>
            <a:spLocks noGrp="1"/>
          </p:cNvSpPr>
          <p:nvPr>
            <p:ph type="title"/>
          </p:nvPr>
        </p:nvSpPr>
        <p:spPr/>
        <p:txBody>
          <a:bodyPr/>
          <a:lstStyle/>
          <a:p>
            <a:r>
              <a:rPr lang="en-US" dirty="0"/>
              <a:t>Motivation</a:t>
            </a:r>
            <a:br>
              <a:rPr lang="en-US" dirty="0"/>
            </a:br>
            <a:endParaRPr lang="en-US" dirty="0"/>
          </a:p>
        </p:txBody>
      </p:sp>
      <p:sp>
        <p:nvSpPr>
          <p:cNvPr id="3" name="Content Placeholder 2">
            <a:extLst>
              <a:ext uri="{FF2B5EF4-FFF2-40B4-BE49-F238E27FC236}">
                <a16:creationId xmlns:a16="http://schemas.microsoft.com/office/drawing/2014/main" id="{0073703A-518F-4B30-9CB9-91BC3A2E2507}"/>
              </a:ext>
            </a:extLst>
          </p:cNvPr>
          <p:cNvSpPr>
            <a:spLocks noGrp="1"/>
          </p:cNvSpPr>
          <p:nvPr>
            <p:ph idx="1"/>
          </p:nvPr>
        </p:nvSpPr>
        <p:spPr/>
        <p:txBody>
          <a:bodyPr/>
          <a:lstStyle/>
          <a:p>
            <a:r>
              <a:rPr lang="en-US" dirty="0"/>
              <a:t>The main goal is to improve the efficiency of the </a:t>
            </a:r>
            <a:r>
              <a:rPr lang="en-US" dirty="0" err="1"/>
              <a:t>personalassistant</a:t>
            </a:r>
            <a:r>
              <a:rPr lang="en-US" dirty="0"/>
              <a:t> application by giving the agent the ability </a:t>
            </a:r>
            <a:r>
              <a:rPr lang="en-US" dirty="0" err="1"/>
              <a:t>tolearn</a:t>
            </a:r>
            <a:r>
              <a:rPr lang="en-US" dirty="0"/>
              <a:t>.</a:t>
            </a:r>
          </a:p>
          <a:p>
            <a:r>
              <a:rPr lang="en-US" dirty="0"/>
              <a:t> Because the agent typically performs a large </a:t>
            </a:r>
            <a:r>
              <a:rPr lang="en-US" dirty="0" err="1"/>
              <a:t>numberof</a:t>
            </a:r>
            <a:r>
              <a:rPr lang="en-US" dirty="0"/>
              <a:t> repetitive activities, previous experiences can </a:t>
            </a:r>
            <a:r>
              <a:rPr lang="en-US" dirty="0" err="1"/>
              <a:t>beapplied</a:t>
            </a:r>
            <a:r>
              <a:rPr lang="en-US" dirty="0"/>
              <a:t> to similar future scenarios. </a:t>
            </a:r>
          </a:p>
          <a:p>
            <a:r>
              <a:rPr lang="en-US" dirty="0"/>
              <a:t>We propose a learn-</a:t>
            </a:r>
            <a:r>
              <a:rPr lang="en-US" dirty="0" err="1"/>
              <a:t>bydoing</a:t>
            </a:r>
            <a:r>
              <a:rPr lang="en-US" dirty="0"/>
              <a:t> agent that will aid the user in completing tasks. </a:t>
            </a:r>
            <a:r>
              <a:rPr lang="en-US" dirty="0" err="1"/>
              <a:t>Thetask</a:t>
            </a:r>
            <a:r>
              <a:rPr lang="en-US" dirty="0"/>
              <a:t> at hand is to manage the user's desktop or </a:t>
            </a:r>
            <a:r>
              <a:rPr lang="en-US" dirty="0" err="1"/>
              <a:t>laptopprofile</a:t>
            </a:r>
            <a:r>
              <a:rPr lang="en-US" dirty="0"/>
              <a:t>. Every user has a daily schedule that requires </a:t>
            </a:r>
            <a:r>
              <a:rPr lang="en-US" dirty="0" err="1"/>
              <a:t>themto</a:t>
            </a:r>
            <a:r>
              <a:rPr lang="en-US" dirty="0"/>
              <a:t> place their desktop or laptop at a distance for a </a:t>
            </a:r>
            <a:r>
              <a:rPr lang="en-US" dirty="0" err="1"/>
              <a:t>periodof</a:t>
            </a:r>
            <a:r>
              <a:rPr lang="en-US" dirty="0"/>
              <a:t> time.</a:t>
            </a:r>
          </a:p>
        </p:txBody>
      </p:sp>
    </p:spTree>
    <p:extLst>
      <p:ext uri="{BB962C8B-B14F-4D97-AF65-F5344CB8AC3E}">
        <p14:creationId xmlns:p14="http://schemas.microsoft.com/office/powerpoint/2010/main" val="1605128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BDB8-FB0E-4D1B-8B1C-DEC15E87DB3D}"/>
              </a:ext>
            </a:extLst>
          </p:cNvPr>
          <p:cNvSpPr>
            <a:spLocks noGrp="1"/>
          </p:cNvSpPr>
          <p:nvPr>
            <p:ph type="title"/>
          </p:nvPr>
        </p:nvSpPr>
        <p:spPr/>
        <p:txBody>
          <a:bodyPr/>
          <a:lstStyle/>
          <a:p>
            <a:r>
              <a:rPr lang="en-US" dirty="0"/>
              <a:t>Data flow diagram</a:t>
            </a:r>
          </a:p>
        </p:txBody>
      </p:sp>
      <p:pic>
        <p:nvPicPr>
          <p:cNvPr id="4" name="Content Placeholder 3">
            <a:extLst>
              <a:ext uri="{FF2B5EF4-FFF2-40B4-BE49-F238E27FC236}">
                <a16:creationId xmlns:a16="http://schemas.microsoft.com/office/drawing/2014/main" id="{B42B84F5-6ED9-455D-98D5-C85E00359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0064" y="2160588"/>
            <a:ext cx="5071909" cy="3881437"/>
          </a:xfrm>
          <a:prstGeom prst="rect">
            <a:avLst/>
          </a:prstGeom>
        </p:spPr>
      </p:pic>
    </p:spTree>
    <p:extLst>
      <p:ext uri="{BB962C8B-B14F-4D97-AF65-F5344CB8AC3E}">
        <p14:creationId xmlns:p14="http://schemas.microsoft.com/office/powerpoint/2010/main" val="424748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AB18-B6FA-408D-A33B-B7EB4216C5AB}"/>
              </a:ext>
            </a:extLst>
          </p:cNvPr>
          <p:cNvSpPr>
            <a:spLocks noGrp="1"/>
          </p:cNvSpPr>
          <p:nvPr>
            <p:ph type="title"/>
          </p:nvPr>
        </p:nvSpPr>
        <p:spPr/>
        <p:txBody>
          <a:bodyPr/>
          <a:lstStyle/>
          <a:p>
            <a:r>
              <a:rPr lang="en-US" dirty="0"/>
              <a:t>Comparing ours assistant and </a:t>
            </a:r>
            <a:r>
              <a:rPr lang="en-US" dirty="0" err="1"/>
              <a:t>iphone</a:t>
            </a:r>
            <a:r>
              <a:rPr lang="en-US" dirty="0"/>
              <a:t>(</a:t>
            </a:r>
            <a:r>
              <a:rPr lang="en-US" dirty="0" err="1"/>
              <a:t>siri</a:t>
            </a:r>
            <a:r>
              <a:rPr lang="en-US" dirty="0"/>
              <a:t>)</a:t>
            </a:r>
          </a:p>
        </p:txBody>
      </p:sp>
      <p:sp>
        <p:nvSpPr>
          <p:cNvPr id="3" name="Text Placeholder 2">
            <a:extLst>
              <a:ext uri="{FF2B5EF4-FFF2-40B4-BE49-F238E27FC236}">
                <a16:creationId xmlns:a16="http://schemas.microsoft.com/office/drawing/2014/main" id="{26C593CF-40CB-473C-A7BD-F5DE8F4F8FDA}"/>
              </a:ext>
            </a:extLst>
          </p:cNvPr>
          <p:cNvSpPr>
            <a:spLocks noGrp="1"/>
          </p:cNvSpPr>
          <p:nvPr>
            <p:ph type="body" idx="1"/>
          </p:nvPr>
        </p:nvSpPr>
        <p:spPr/>
        <p:txBody>
          <a:bodyPr/>
          <a:lstStyle/>
          <a:p>
            <a:r>
              <a:rPr lang="en-US" dirty="0" err="1"/>
              <a:t>jarvis</a:t>
            </a:r>
            <a:endParaRPr lang="en-US" dirty="0"/>
          </a:p>
        </p:txBody>
      </p:sp>
      <p:sp>
        <p:nvSpPr>
          <p:cNvPr id="4" name="Content Placeholder 3">
            <a:extLst>
              <a:ext uri="{FF2B5EF4-FFF2-40B4-BE49-F238E27FC236}">
                <a16:creationId xmlns:a16="http://schemas.microsoft.com/office/drawing/2014/main" id="{4F683653-3EE8-4614-BF6B-64DC2BDAA010}"/>
              </a:ext>
            </a:extLst>
          </p:cNvPr>
          <p:cNvSpPr>
            <a:spLocks noGrp="1"/>
          </p:cNvSpPr>
          <p:nvPr>
            <p:ph sz="half" idx="2"/>
          </p:nvPr>
        </p:nvSpPr>
        <p:spPr/>
        <p:txBody>
          <a:bodyPr>
            <a:normAutofit/>
          </a:bodyPr>
          <a:lstStyle/>
          <a:p>
            <a:r>
              <a:rPr lang="en-US" dirty="0"/>
              <a:t>It can open camera</a:t>
            </a:r>
          </a:p>
          <a:p>
            <a:r>
              <a:rPr lang="en-US" dirty="0"/>
              <a:t>It can play songs</a:t>
            </a:r>
          </a:p>
          <a:p>
            <a:r>
              <a:rPr lang="en-US" dirty="0"/>
              <a:t>It can open apps</a:t>
            </a:r>
          </a:p>
          <a:p>
            <a:r>
              <a:rPr lang="en-US" dirty="0"/>
              <a:t>It makes reminders</a:t>
            </a:r>
          </a:p>
          <a:p>
            <a:r>
              <a:rPr lang="en-US" dirty="0"/>
              <a:t>It </a:t>
            </a:r>
            <a:r>
              <a:rPr lang="en-US" dirty="0" err="1"/>
              <a:t>tellsweather</a:t>
            </a:r>
            <a:endParaRPr lang="en-US" dirty="0"/>
          </a:p>
          <a:p>
            <a:r>
              <a:rPr lang="en-US" dirty="0"/>
              <a:t>It is having a separate </a:t>
            </a:r>
            <a:r>
              <a:rPr lang="en-US" dirty="0" err="1"/>
              <a:t>ui</a:t>
            </a:r>
            <a:endParaRPr lang="en-US" dirty="0"/>
          </a:p>
          <a:p>
            <a:r>
              <a:rPr lang="en-US" dirty="0"/>
              <a:t>It cannot make calls</a:t>
            </a:r>
          </a:p>
        </p:txBody>
      </p:sp>
      <p:sp>
        <p:nvSpPr>
          <p:cNvPr id="5" name="Text Placeholder 4">
            <a:extLst>
              <a:ext uri="{FF2B5EF4-FFF2-40B4-BE49-F238E27FC236}">
                <a16:creationId xmlns:a16="http://schemas.microsoft.com/office/drawing/2014/main" id="{4BC12324-5A40-4FC2-9670-DA70011CD56E}"/>
              </a:ext>
            </a:extLst>
          </p:cNvPr>
          <p:cNvSpPr>
            <a:spLocks noGrp="1"/>
          </p:cNvSpPr>
          <p:nvPr>
            <p:ph type="body" sz="quarter" idx="3"/>
          </p:nvPr>
        </p:nvSpPr>
        <p:spPr/>
        <p:txBody>
          <a:bodyPr/>
          <a:lstStyle/>
          <a:p>
            <a:r>
              <a:rPr lang="en-US" dirty="0" err="1"/>
              <a:t>siri</a:t>
            </a:r>
            <a:endParaRPr lang="en-US" dirty="0"/>
          </a:p>
        </p:txBody>
      </p:sp>
      <p:sp>
        <p:nvSpPr>
          <p:cNvPr id="6" name="Content Placeholder 5">
            <a:extLst>
              <a:ext uri="{FF2B5EF4-FFF2-40B4-BE49-F238E27FC236}">
                <a16:creationId xmlns:a16="http://schemas.microsoft.com/office/drawing/2014/main" id="{17A0ADCF-D3FB-4805-8C3E-C9535C1C2ABA}"/>
              </a:ext>
            </a:extLst>
          </p:cNvPr>
          <p:cNvSpPr>
            <a:spLocks noGrp="1"/>
          </p:cNvSpPr>
          <p:nvPr>
            <p:ph sz="quarter" idx="4"/>
          </p:nvPr>
        </p:nvSpPr>
        <p:spPr/>
        <p:txBody>
          <a:bodyPr>
            <a:normAutofit/>
          </a:bodyPr>
          <a:lstStyle/>
          <a:p>
            <a:r>
              <a:rPr lang="en-US" dirty="0"/>
              <a:t>It cannot open camera</a:t>
            </a:r>
          </a:p>
          <a:p>
            <a:r>
              <a:rPr lang="en-US" dirty="0"/>
              <a:t>It cannot play songs</a:t>
            </a:r>
          </a:p>
          <a:p>
            <a:r>
              <a:rPr lang="en-US" dirty="0"/>
              <a:t>It can open apps(not all)</a:t>
            </a:r>
          </a:p>
          <a:p>
            <a:r>
              <a:rPr lang="en-US" dirty="0"/>
              <a:t>It can add reminders and make notes</a:t>
            </a:r>
          </a:p>
          <a:p>
            <a:r>
              <a:rPr lang="en-US" dirty="0"/>
              <a:t>It does not have a </a:t>
            </a:r>
            <a:r>
              <a:rPr lang="en-US" dirty="0" err="1"/>
              <a:t>ui</a:t>
            </a:r>
            <a:endParaRPr lang="en-US" dirty="0"/>
          </a:p>
          <a:p>
            <a:r>
              <a:rPr lang="en-US" dirty="0"/>
              <a:t>It makes calls</a:t>
            </a:r>
          </a:p>
          <a:p>
            <a:endParaRPr lang="en-US" dirty="0"/>
          </a:p>
        </p:txBody>
      </p:sp>
    </p:spTree>
    <p:extLst>
      <p:ext uri="{BB962C8B-B14F-4D97-AF65-F5344CB8AC3E}">
        <p14:creationId xmlns:p14="http://schemas.microsoft.com/office/powerpoint/2010/main" val="1253733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6355-6A00-490E-BE8E-002F2DA66374}"/>
              </a:ext>
            </a:extLst>
          </p:cNvPr>
          <p:cNvSpPr>
            <a:spLocks noGrp="1"/>
          </p:cNvSpPr>
          <p:nvPr>
            <p:ph type="title"/>
          </p:nvPr>
        </p:nvSpPr>
        <p:spPr/>
        <p:txBody>
          <a:bodyPr/>
          <a:lstStyle/>
          <a:p>
            <a:r>
              <a:rPr lang="en-US" dirty="0"/>
              <a:t>Features(additional)</a:t>
            </a:r>
          </a:p>
        </p:txBody>
      </p:sp>
      <p:sp>
        <p:nvSpPr>
          <p:cNvPr id="3" name="Content Placeholder 2">
            <a:extLst>
              <a:ext uri="{FF2B5EF4-FFF2-40B4-BE49-F238E27FC236}">
                <a16:creationId xmlns:a16="http://schemas.microsoft.com/office/drawing/2014/main" id="{E0BA3278-0C83-4FCF-AF2D-1AE5A66C9FA7}"/>
              </a:ext>
            </a:extLst>
          </p:cNvPr>
          <p:cNvSpPr>
            <a:spLocks noGrp="1"/>
          </p:cNvSpPr>
          <p:nvPr>
            <p:ph idx="1"/>
          </p:nvPr>
        </p:nvSpPr>
        <p:spPr/>
        <p:txBody>
          <a:bodyPr>
            <a:normAutofit/>
          </a:bodyPr>
          <a:lstStyle/>
          <a:p>
            <a:pPr>
              <a:buFont typeface="Wingdings" panose="05000000000000000000" pitchFamily="2" charset="2"/>
              <a:buChar char="Ø"/>
            </a:pPr>
            <a:r>
              <a:rPr lang="en-US" dirty="0"/>
              <a:t>It opens notepad</a:t>
            </a:r>
          </a:p>
          <a:p>
            <a:pPr>
              <a:buFont typeface="Wingdings" panose="05000000000000000000" pitchFamily="2" charset="2"/>
              <a:buChar char="Ø"/>
            </a:pPr>
            <a:r>
              <a:rPr lang="en-US" dirty="0"/>
              <a:t>It can save screenshots</a:t>
            </a:r>
          </a:p>
          <a:p>
            <a:pPr>
              <a:buFont typeface="Wingdings" panose="05000000000000000000" pitchFamily="2" charset="2"/>
              <a:buChar char="Ø"/>
            </a:pPr>
            <a:r>
              <a:rPr lang="en-US" dirty="0"/>
              <a:t>It can play music</a:t>
            </a:r>
          </a:p>
          <a:p>
            <a:pPr>
              <a:buFont typeface="Wingdings" panose="05000000000000000000" pitchFamily="2" charset="2"/>
              <a:buChar char="Ø"/>
            </a:pPr>
            <a:r>
              <a:rPr lang="en-US" dirty="0"/>
              <a:t>It can say about system stats</a:t>
            </a:r>
          </a:p>
          <a:p>
            <a:pPr>
              <a:buFont typeface="Wingdings" panose="05000000000000000000" pitchFamily="2" charset="2"/>
              <a:buChar char="Ø"/>
            </a:pPr>
            <a:r>
              <a:rPr lang="en-US" dirty="0"/>
              <a:t>It can increase decrease mute volumes</a:t>
            </a:r>
          </a:p>
          <a:p>
            <a:pPr>
              <a:buFont typeface="Wingdings" panose="05000000000000000000" pitchFamily="2" charset="2"/>
              <a:buChar char="Ø"/>
            </a:pPr>
            <a:r>
              <a:rPr lang="en-US" dirty="0"/>
              <a:t>It can switch tabs</a:t>
            </a:r>
          </a:p>
          <a:p>
            <a:pPr>
              <a:buFont typeface="Wingdings" panose="05000000000000000000" pitchFamily="2" charset="2"/>
              <a:buChar char="Ø"/>
            </a:pPr>
            <a:r>
              <a:rPr lang="en-US" dirty="0"/>
              <a:t>It can send messages</a:t>
            </a:r>
          </a:p>
          <a:p>
            <a:pPr>
              <a:buFont typeface="Wingdings" panose="05000000000000000000" pitchFamily="2" charset="2"/>
              <a:buChar char="Ø"/>
            </a:pPr>
            <a:r>
              <a:rPr lang="en-US" dirty="0"/>
              <a:t>It can say weather info</a:t>
            </a:r>
          </a:p>
          <a:p>
            <a:pPr>
              <a:buFont typeface="Wingdings" panose="05000000000000000000" pitchFamily="2" charset="2"/>
              <a:buChar char="Ø"/>
            </a:pPr>
            <a:r>
              <a:rPr lang="en-US" dirty="0"/>
              <a:t>It can say our location</a:t>
            </a:r>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0933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4CF8-EB49-405D-846E-7C6619026EFC}"/>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0F3932AD-4BC9-4C9D-AC34-ED140AAA5DBB}"/>
              </a:ext>
            </a:extLst>
          </p:cNvPr>
          <p:cNvSpPr>
            <a:spLocks noGrp="1"/>
          </p:cNvSpPr>
          <p:nvPr>
            <p:ph idx="1"/>
          </p:nvPr>
        </p:nvSpPr>
        <p:spPr/>
        <p:txBody>
          <a:bodyPr/>
          <a:lstStyle/>
          <a:p>
            <a:r>
              <a:rPr lang="en-US" dirty="0"/>
              <a:t>Laptop</a:t>
            </a:r>
          </a:p>
          <a:p>
            <a:r>
              <a:rPr lang="en-US" dirty="0"/>
              <a:t>Windows(7 or above)</a:t>
            </a:r>
          </a:p>
          <a:p>
            <a:r>
              <a:rPr lang="en-US" dirty="0"/>
              <a:t>Python (3.7above)</a:t>
            </a:r>
          </a:p>
          <a:p>
            <a:r>
              <a:rPr lang="en-US" dirty="0"/>
              <a:t>Visual studio</a:t>
            </a:r>
          </a:p>
          <a:p>
            <a:r>
              <a:rPr lang="en-US" dirty="0"/>
              <a:t>Pyqt5 designer</a:t>
            </a:r>
          </a:p>
          <a:p>
            <a:r>
              <a:rPr lang="en-US" dirty="0" err="1"/>
              <a:t>Microphone,speaker</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830527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941</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Sitka Text</vt:lpstr>
      <vt:lpstr>Times New Roman</vt:lpstr>
      <vt:lpstr>Trebuchet MS</vt:lpstr>
      <vt:lpstr>Wingdings</vt:lpstr>
      <vt:lpstr>Wingdings 3</vt:lpstr>
      <vt:lpstr>Facet</vt:lpstr>
      <vt:lpstr>SWE3999 - Technical Answers to Real World Problems  (TARP)    </vt:lpstr>
      <vt:lpstr>Abstract:</vt:lpstr>
      <vt:lpstr>Introduction:</vt:lpstr>
      <vt:lpstr>Problem statement</vt:lpstr>
      <vt:lpstr>Motivation </vt:lpstr>
      <vt:lpstr>Data flow diagram</vt:lpstr>
      <vt:lpstr>Comparing ours assistant and iphone(siri)</vt:lpstr>
      <vt:lpstr>Features(additional)</vt:lpstr>
      <vt:lpstr>Requirements</vt:lpstr>
      <vt:lpstr>Modules used</vt:lpstr>
      <vt:lpstr>USER INTERFACE</vt:lpstr>
      <vt:lpstr>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SWE3999 - Technical Answers to Real World Problems  (TARP)   Project Report </dc:title>
  <dc:creator>KOYYADA VISHNUVARDHAN</dc:creator>
  <cp:lastModifiedBy>NIMMAGADDA BHANU PRAKASH</cp:lastModifiedBy>
  <cp:revision>2</cp:revision>
  <dcterms:created xsi:type="dcterms:W3CDTF">2021-12-28T07:26:25Z</dcterms:created>
  <dcterms:modified xsi:type="dcterms:W3CDTF">2021-12-28T07:38:54Z</dcterms:modified>
</cp:coreProperties>
</file>