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52" d="100"/>
          <a:sy n="52"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143000" y="685800"/>
            <a:ext cx="4572000" cy="3429000"/>
          </a:xfrm>
          <a:prstGeom prst="rect">
            <a:avLst/>
          </a:prstGeom>
        </p:spPr>
        <p:txBody>
          <a:bodyPr/>
          <a:lstStyle/>
          <a:p>
            <a:endParaRPr/>
          </a:p>
        </p:txBody>
      </p:sp>
      <p:sp>
        <p:nvSpPr>
          <p:cNvPr id="171" name="Shape 1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Attribution</a:t>
            </a:r>
          </a:p>
        </p:txBody>
      </p:sp>
      <p:sp>
        <p:nvSpPr>
          <p:cNvPr id="116" name="Body Level One…"/>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Two jellyfish against a pink background"/>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25" name="Two jellyfish touching against a dark blue background"/>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26" name="Two jellyfish against a blue background"/>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9" name="Presentation Title"/>
          <p:cNvSpPr txBox="1">
            <a:spLocks noGrp="1"/>
          </p:cNvSpPr>
          <p:nvPr>
            <p:ph type="title" hasCustomPrompt="1"/>
          </p:nvPr>
        </p:nvSpPr>
        <p:spPr>
          <a:xfrm>
            <a:off x="1298349" y="4384675"/>
            <a:ext cx="21869401" cy="4699000"/>
          </a:xfrm>
          <a:prstGeom prst="rect">
            <a:avLst/>
          </a:prstGeom>
        </p:spPr>
        <p:txBody>
          <a:bodyPr/>
          <a:lstStyle>
            <a:lvl1pPr algn="l" defTabSz="1160859">
              <a:defRPr sz="13300" b="1" cap="all" spc="-665">
                <a:latin typeface="Graphik"/>
                <a:ea typeface="Graphik"/>
                <a:cs typeface="Graphik"/>
                <a:sym typeface="Graphik"/>
              </a:defRPr>
            </a:lvl1pPr>
          </a:lstStyle>
          <a:p>
            <a:r>
              <a:t>Presentation Title</a:t>
            </a:r>
          </a:p>
        </p:txBody>
      </p:sp>
      <p:sp>
        <p:nvSpPr>
          <p:cNvPr id="150" name="Body Level One…"/>
          <p:cNvSpPr txBox="1">
            <a:spLocks noGrp="1"/>
          </p:cNvSpPr>
          <p:nvPr>
            <p:ph type="body" sz="quarter" idx="1" hasCustomPrompt="1"/>
          </p:nvPr>
        </p:nvSpPr>
        <p:spPr>
          <a:xfrm>
            <a:off x="1298349" y="9268776"/>
            <a:ext cx="21869401" cy="1402242"/>
          </a:xfrm>
          <a:prstGeom prst="rect">
            <a:avLst/>
          </a:prstGeom>
        </p:spPr>
        <p:txBody>
          <a:bodyPr/>
          <a:lstStyle>
            <a:lvl1pPr marL="0" indent="0" algn="l" defTabSz="584200">
              <a:spcBef>
                <a:spcPts val="0"/>
              </a:spcBef>
              <a:buClrTx/>
              <a:buSzTx/>
              <a:buNone/>
              <a:defRPr sz="3500" cap="all" spc="-104">
                <a:latin typeface="+mn-lt"/>
                <a:ea typeface="+mn-ea"/>
                <a:cs typeface="+mn-cs"/>
                <a:sym typeface="Graphik Semibold"/>
              </a:defRPr>
            </a:lvl1pPr>
            <a:lvl2pPr marL="0" indent="457200" algn="l" defTabSz="584200">
              <a:spcBef>
                <a:spcPts val="0"/>
              </a:spcBef>
              <a:buClrTx/>
              <a:buSzTx/>
              <a:buNone/>
              <a:defRPr sz="3500" cap="all" spc="-104">
                <a:latin typeface="+mn-lt"/>
                <a:ea typeface="+mn-ea"/>
                <a:cs typeface="+mn-cs"/>
                <a:sym typeface="Graphik Semibold"/>
              </a:defRPr>
            </a:lvl2pPr>
            <a:lvl3pPr marL="0" indent="914400" algn="l" defTabSz="584200">
              <a:spcBef>
                <a:spcPts val="0"/>
              </a:spcBef>
              <a:buClrTx/>
              <a:buSzTx/>
              <a:buNone/>
              <a:defRPr sz="3500" cap="all" spc="-104">
                <a:latin typeface="+mn-lt"/>
                <a:ea typeface="+mn-ea"/>
                <a:cs typeface="+mn-cs"/>
                <a:sym typeface="Graphik Semibold"/>
              </a:defRPr>
            </a:lvl3pPr>
            <a:lvl4pPr marL="0" indent="1371600" algn="l" defTabSz="584200">
              <a:spcBef>
                <a:spcPts val="0"/>
              </a:spcBef>
              <a:buClrTx/>
              <a:buSzTx/>
              <a:buNone/>
              <a:defRPr sz="3500" cap="all" spc="-104">
                <a:latin typeface="+mn-lt"/>
                <a:ea typeface="+mn-ea"/>
                <a:cs typeface="+mn-cs"/>
                <a:sym typeface="Graphik Semibold"/>
              </a:defRPr>
            </a:lvl4pPr>
            <a:lvl5pPr marL="0" indent="1828800" algn="l" defTabSz="584200">
              <a:spcBef>
                <a:spcPts val="0"/>
              </a:spcBef>
              <a:buClrTx/>
              <a:buSzTx/>
              <a:buNone/>
              <a:defRPr sz="3500" cap="all" spc="-104">
                <a:latin typeface="+mn-lt"/>
                <a:ea typeface="+mn-ea"/>
                <a:cs typeface="+mn-cs"/>
                <a:sym typeface="Graphik Semibold"/>
              </a:defRPr>
            </a:lvl5pPr>
          </a:lstStyle>
          <a:p>
            <a:r>
              <a:t>Presentation Subtitle </a:t>
            </a:r>
          </a:p>
          <a:p>
            <a:pPr lvl="1"/>
            <a:endParaRPr/>
          </a:p>
          <a:p>
            <a:pPr lvl="2"/>
            <a:endParaRPr/>
          </a:p>
          <a:p>
            <a:pPr lvl="3"/>
            <a:endParaRPr/>
          </a:p>
          <a:p>
            <a:pPr lvl="4"/>
            <a:endParaRPr/>
          </a:p>
        </p:txBody>
      </p:sp>
      <p:sp>
        <p:nvSpPr>
          <p:cNvPr id="151" name="Slide Number"/>
          <p:cNvSpPr txBox="1">
            <a:spLocks noGrp="1"/>
          </p:cNvSpPr>
          <p:nvPr>
            <p:ph type="sldNum" sz="quarter" idx="2"/>
          </p:nvPr>
        </p:nvSpPr>
        <p:spPr>
          <a:xfrm>
            <a:off x="22797516" y="12979146"/>
            <a:ext cx="361189" cy="404115"/>
          </a:xfrm>
          <a:prstGeom prst="rect">
            <a:avLst/>
          </a:prstGeom>
        </p:spPr>
        <p:txBody>
          <a:bodyPr/>
          <a:lstStyle>
            <a:lvl1pPr defTabSz="3428914">
              <a:defRPr sz="18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58" name="981594838_2460x1641.jpeg"/>
          <p:cNvSpPr>
            <a:spLocks noGrp="1"/>
          </p:cNvSpPr>
          <p:nvPr>
            <p:ph type="pic" idx="21"/>
          </p:nvPr>
        </p:nvSpPr>
        <p:spPr>
          <a:xfrm>
            <a:off x="10236489" y="-1"/>
            <a:ext cx="20561460" cy="13716000"/>
          </a:xfrm>
          <a:prstGeom prst="rect">
            <a:avLst/>
          </a:prstGeom>
        </p:spPr>
        <p:txBody>
          <a:bodyPr lIns="91439" tIns="45719" rIns="91439" bIns="45719">
            <a:noAutofit/>
          </a:bodyPr>
          <a:lstStyle/>
          <a:p>
            <a:endParaRPr/>
          </a:p>
        </p:txBody>
      </p:sp>
      <p:sp>
        <p:nvSpPr>
          <p:cNvPr id="159" name="Body Level One…"/>
          <p:cNvSpPr txBox="1">
            <a:spLocks noGrp="1"/>
          </p:cNvSpPr>
          <p:nvPr>
            <p:ph type="body" sz="half" idx="1" hasCustomPrompt="1"/>
          </p:nvPr>
        </p:nvSpPr>
        <p:spPr>
          <a:xfrm>
            <a:off x="1295400" y="5257800"/>
            <a:ext cx="11442700" cy="6886575"/>
          </a:xfrm>
          <a:prstGeom prst="rect">
            <a:avLst/>
          </a:prstGeom>
        </p:spPr>
        <p:txBody>
          <a:bodyPr/>
          <a:lstStyle>
            <a:lvl1pPr marL="0" indent="0" defTabSz="584200">
              <a:spcBef>
                <a:spcPts val="3300"/>
              </a:spcBef>
              <a:buClrTx/>
              <a:buSzTx/>
              <a:buNone/>
              <a:defRPr sz="4000"/>
            </a:lvl1pPr>
            <a:lvl2pPr marL="0" indent="457200" defTabSz="584200">
              <a:spcBef>
                <a:spcPts val="3300"/>
              </a:spcBef>
              <a:buClrTx/>
              <a:buSzTx/>
              <a:buNone/>
              <a:defRPr sz="4000"/>
            </a:lvl2pPr>
            <a:lvl3pPr marL="0" indent="914400" defTabSz="584200">
              <a:spcBef>
                <a:spcPts val="3300"/>
              </a:spcBef>
              <a:buClrTx/>
              <a:buSzTx/>
              <a:buNone/>
              <a:defRPr sz="4000"/>
            </a:lvl3pPr>
            <a:lvl4pPr marL="0" indent="1371600" defTabSz="584200">
              <a:spcBef>
                <a:spcPts val="3300"/>
              </a:spcBef>
              <a:buClrTx/>
              <a:buSzTx/>
              <a:buNone/>
              <a:defRPr sz="4000"/>
            </a:lvl4pPr>
            <a:lvl5pPr marL="0" indent="1828800" defTabSz="584200">
              <a:spcBef>
                <a:spcPts val="3300"/>
              </a:spcBef>
              <a:buClrTx/>
              <a:buSzTx/>
              <a:buNone/>
              <a:defRPr sz="4000"/>
            </a:lvl5pPr>
          </a:lstStyle>
          <a:p>
            <a:r>
              <a:t>Slide bullet text</a:t>
            </a:r>
          </a:p>
          <a:p>
            <a:pPr lvl="1"/>
            <a:endParaRPr/>
          </a:p>
          <a:p>
            <a:pPr lvl="2"/>
            <a:endParaRPr/>
          </a:p>
          <a:p>
            <a:pPr lvl="3"/>
            <a:endParaRPr/>
          </a:p>
          <a:p>
            <a:pPr lvl="4"/>
            <a:endParaRPr/>
          </a:p>
        </p:txBody>
      </p:sp>
      <p:sp>
        <p:nvSpPr>
          <p:cNvPr id="160" name="Rectangle"/>
          <p:cNvSpPr/>
          <p:nvPr/>
        </p:nvSpPr>
        <p:spPr>
          <a:xfrm>
            <a:off x="0" y="990550"/>
            <a:ext cx="12538389" cy="279401"/>
          </a:xfrm>
          <a:prstGeom prst="rect">
            <a:avLst/>
          </a:prstGeom>
          <a:solidFill>
            <a:srgbClr val="00D4D2"/>
          </a:solidFill>
          <a:ln w="12700">
            <a:miter lim="400000"/>
          </a:ln>
        </p:spPr>
        <p:txBody>
          <a:bodyPr lIns="50800" tIns="50800" rIns="50800" bIns="50800" anchor="ctr"/>
          <a:lstStyle/>
          <a:p>
            <a:pPr defTabSz="821531">
              <a:spcBef>
                <a:spcPts val="3300"/>
              </a:spcBef>
              <a:defRPr sz="2200" spc="-44">
                <a:latin typeface="+mn-lt"/>
                <a:ea typeface="+mn-ea"/>
                <a:cs typeface="+mn-cs"/>
                <a:sym typeface="Graphik Semibold"/>
              </a:defRPr>
            </a:pPr>
            <a:endParaRPr/>
          </a:p>
        </p:txBody>
      </p:sp>
      <p:sp>
        <p:nvSpPr>
          <p:cNvPr id="161" name="Author and Date"/>
          <p:cNvSpPr txBox="1">
            <a:spLocks noGrp="1"/>
          </p:cNvSpPr>
          <p:nvPr>
            <p:ph type="body" sz="quarter" idx="22" hasCustomPrompt="1"/>
          </p:nvPr>
        </p:nvSpPr>
        <p:spPr>
          <a:xfrm>
            <a:off x="1295400" y="12955885"/>
            <a:ext cx="11442700" cy="429261"/>
          </a:xfrm>
          <a:prstGeom prst="rect">
            <a:avLst/>
          </a:prstGeom>
        </p:spPr>
        <p:txBody>
          <a:bodyPr/>
          <a:lstStyle>
            <a:lvl1pPr marL="0" indent="0" algn="l" defTabSz="584200">
              <a:spcBef>
                <a:spcPts val="3200"/>
              </a:spcBef>
              <a:buClrTx/>
              <a:buSzTx/>
              <a:buNone/>
              <a:defRPr sz="2000" cap="all" spc="-59">
                <a:latin typeface="Graphik-Medium"/>
                <a:ea typeface="Graphik-Medium"/>
                <a:cs typeface="Graphik-Medium"/>
                <a:sym typeface="Graphik Medium"/>
              </a:defRPr>
            </a:lvl1pPr>
          </a:lstStyle>
          <a:p>
            <a:r>
              <a:t>Author and Date</a:t>
            </a:r>
          </a:p>
        </p:txBody>
      </p:sp>
      <p:sp>
        <p:nvSpPr>
          <p:cNvPr id="162" name="Slide Title"/>
          <p:cNvSpPr txBox="1">
            <a:spLocks noGrp="1"/>
          </p:cNvSpPr>
          <p:nvPr>
            <p:ph type="title" hasCustomPrompt="1"/>
          </p:nvPr>
        </p:nvSpPr>
        <p:spPr>
          <a:xfrm>
            <a:off x="1295400" y="1625600"/>
            <a:ext cx="11442700" cy="2466975"/>
          </a:xfrm>
          <a:prstGeom prst="rect">
            <a:avLst/>
          </a:prstGeom>
        </p:spPr>
        <p:txBody>
          <a:bodyPr anchor="t"/>
          <a:lstStyle>
            <a:lvl1pPr algn="l" defTabSz="584200">
              <a:defRPr sz="10000" b="1" cap="all" spc="-400">
                <a:latin typeface="Graphik"/>
                <a:ea typeface="Graphik"/>
                <a:cs typeface="Graphik"/>
                <a:sym typeface="Graphik"/>
              </a:defRPr>
            </a:lvl1pPr>
          </a:lstStyle>
          <a:p>
            <a:r>
              <a:t>Slide Title</a:t>
            </a:r>
          </a:p>
        </p:txBody>
      </p:sp>
      <p:sp>
        <p:nvSpPr>
          <p:cNvPr id="163" name="Slide Subtitle"/>
          <p:cNvSpPr txBox="1">
            <a:spLocks noGrp="1"/>
          </p:cNvSpPr>
          <p:nvPr>
            <p:ph type="body" sz="quarter" idx="23" hasCustomPrompt="1"/>
          </p:nvPr>
        </p:nvSpPr>
        <p:spPr>
          <a:xfrm>
            <a:off x="1295400" y="4092575"/>
            <a:ext cx="11442701" cy="678372"/>
          </a:xfrm>
          <a:prstGeom prst="rect">
            <a:avLst/>
          </a:prstGeom>
        </p:spPr>
        <p:txBody>
          <a:bodyPr/>
          <a:lstStyle>
            <a:lvl1pPr marL="0" indent="0" algn="l" defTabSz="566674">
              <a:spcBef>
                <a:spcPts val="0"/>
              </a:spcBef>
              <a:buClrTx/>
              <a:buSzTx/>
              <a:buNone/>
              <a:defRPr sz="3395" cap="all" spc="-101">
                <a:latin typeface="+mn-lt"/>
                <a:ea typeface="+mn-ea"/>
                <a:cs typeface="+mn-cs"/>
                <a:sym typeface="Graphik Semibold"/>
              </a:defRPr>
            </a:lvl1pPr>
          </a:lstStyle>
          <a:p>
            <a:r>
              <a:t>Slide Subtitle</a:t>
            </a:r>
          </a:p>
        </p:txBody>
      </p:sp>
      <p:sp>
        <p:nvSpPr>
          <p:cNvPr id="164" name="Slide Number"/>
          <p:cNvSpPr txBox="1">
            <a:spLocks noGrp="1"/>
          </p:cNvSpPr>
          <p:nvPr>
            <p:ph type="sldNum" sz="quarter" idx="2"/>
          </p:nvPr>
        </p:nvSpPr>
        <p:spPr>
          <a:xfrm>
            <a:off x="22797516" y="12979146"/>
            <a:ext cx="361189" cy="404115"/>
          </a:xfrm>
          <a:prstGeom prst="rect">
            <a:avLst/>
          </a:prstGeom>
        </p:spPr>
        <p:txBody>
          <a:bodyPr/>
          <a:lstStyle>
            <a:lvl1pPr defTabSz="3428914">
              <a:defRPr sz="18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Two jellyfish against a blue background"/>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algn="l" defTabSz="825500">
              <a:buClrTx/>
              <a:buSzTx/>
              <a:buNone/>
              <a:defRPr sz="5500" spc="-55"/>
            </a:lvl1pPr>
            <a:lvl2pPr marL="0" indent="457200" algn="l" defTabSz="825500">
              <a:buClrTx/>
              <a:buSzTx/>
              <a:buNone/>
              <a:defRPr sz="5500" spc="-55"/>
            </a:lvl2pPr>
            <a:lvl3pPr marL="0" indent="914400" algn="l" defTabSz="825500">
              <a:buClrTx/>
              <a:buSzTx/>
              <a:buNone/>
              <a:defRPr sz="5500" spc="-55"/>
            </a:lvl3pPr>
            <a:lvl4pPr marL="0" indent="1371600" algn="l" defTabSz="825500">
              <a:buClrTx/>
              <a:buSzTx/>
              <a:buNone/>
              <a:defRPr sz="5500" spc="-55"/>
            </a:lvl4pPr>
            <a:lvl5pPr marL="0" indent="1828800" algn="l"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just"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19.jpe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ptimization Algorithms for Neural Networks"/>
          <p:cNvSpPr txBox="1">
            <a:spLocks noGrp="1"/>
          </p:cNvSpPr>
          <p:nvPr>
            <p:ph type="ctrTitle"/>
          </p:nvPr>
        </p:nvSpPr>
        <p:spPr>
          <a:xfrm>
            <a:off x="1269999" y="1076192"/>
            <a:ext cx="21844001" cy="3879454"/>
          </a:xfrm>
          <a:prstGeom prst="rect">
            <a:avLst/>
          </a:prstGeom>
        </p:spPr>
        <p:txBody>
          <a:bodyPr/>
          <a:lstStyle/>
          <a:p>
            <a:r>
              <a:rPr dirty="0"/>
              <a:t>Optimization Algorithms for Neural Networks</a:t>
            </a:r>
          </a:p>
        </p:txBody>
      </p:sp>
      <p:sp>
        <p:nvSpPr>
          <p:cNvPr id="174" name="By,…"/>
          <p:cNvSpPr txBox="1">
            <a:spLocks noGrp="1"/>
          </p:cNvSpPr>
          <p:nvPr>
            <p:ph type="body" idx="21"/>
          </p:nvPr>
        </p:nvSpPr>
        <p:spPr>
          <a:xfrm>
            <a:off x="2146781" y="11574098"/>
            <a:ext cx="21844001" cy="13277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l"/>
            <a:r>
              <a:rPr dirty="0"/>
              <a:t>By, </a:t>
            </a:r>
          </a:p>
          <a:p>
            <a:pPr algn="l"/>
            <a:r>
              <a:rPr dirty="0"/>
              <a:t>Ruthvik Raja M.V</a:t>
            </a:r>
            <a:r>
              <a:rPr lang="en-US" dirty="0"/>
              <a:t> &amp; Shilpa Shankar</a:t>
            </a:r>
            <a:endParaRPr dirty="0"/>
          </a:p>
        </p:txBody>
      </p:sp>
      <p:sp>
        <p:nvSpPr>
          <p:cNvPr id="176" name="Slide Number"/>
          <p:cNvSpPr txBox="1">
            <a:spLocks noGrp="1"/>
          </p:cNvSpPr>
          <p:nvPr>
            <p:ph type="sldNum" sz="quarter" idx="4294967295"/>
          </p:nvPr>
        </p:nvSpPr>
        <p:spPr>
          <a:xfrm>
            <a:off x="12072759" y="13081000"/>
            <a:ext cx="225782"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Overall Comparison (GD (vs) SGD (vs) Mini-Batch SGD):-"/>
          <p:cNvSpPr txBox="1">
            <a:spLocks noGrp="1"/>
          </p:cNvSpPr>
          <p:nvPr>
            <p:ph type="title" idx="4294967295"/>
          </p:nvPr>
        </p:nvSpPr>
        <p:spPr>
          <a:xfrm>
            <a:off x="923268" y="206978"/>
            <a:ext cx="22537464" cy="1524001"/>
          </a:xfrm>
          <a:prstGeom prst="rect">
            <a:avLst/>
          </a:prstGeom>
        </p:spPr>
        <p:txBody>
          <a:bodyPr/>
          <a:lstStyle>
            <a:lvl1pPr defTabSz="685165">
              <a:defRPr sz="6972" spc="-209"/>
            </a:lvl1pPr>
          </a:lstStyle>
          <a:p>
            <a:r>
              <a:t>Overall Comparison (GD (vs) SGD (vs) Mini-Batch SGD):-</a:t>
            </a:r>
          </a:p>
        </p:txBody>
      </p:sp>
      <p:sp>
        <p:nvSpPr>
          <p:cNvPr id="22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225" name="Table"/>
          <p:cNvGraphicFramePr/>
          <p:nvPr/>
        </p:nvGraphicFramePr>
        <p:xfrm>
          <a:off x="6711950" y="2781486"/>
          <a:ext cx="10960100" cy="8838732"/>
        </p:xfrm>
        <a:graphic>
          <a:graphicData uri="http://schemas.openxmlformats.org/drawingml/2006/table">
            <a:tbl>
              <a:tblPr firstRow="1">
                <a:tableStyleId>{CF821DB8-F4EB-4A41-A1BA-3FCAFE7338EE}</a:tableStyleId>
              </a:tblPr>
              <a:tblGrid>
                <a:gridCol w="5480050">
                  <a:extLst>
                    <a:ext uri="{9D8B030D-6E8A-4147-A177-3AD203B41FA5}">
                      <a16:colId xmlns:a16="http://schemas.microsoft.com/office/drawing/2014/main" val="20000"/>
                    </a:ext>
                  </a:extLst>
                </a:gridCol>
                <a:gridCol w="5480050">
                  <a:extLst>
                    <a:ext uri="{9D8B030D-6E8A-4147-A177-3AD203B41FA5}">
                      <a16:colId xmlns:a16="http://schemas.microsoft.com/office/drawing/2014/main" val="20001"/>
                    </a:ext>
                  </a:extLst>
                </a:gridCol>
              </a:tblGrid>
              <a:tr h="2209683">
                <a:tc>
                  <a:txBody>
                    <a:bodyPr/>
                    <a:lstStyle/>
                    <a:p>
                      <a:pPr defTabSz="914400">
                        <a:tabLst>
                          <a:tab pos="1663700" algn="l"/>
                        </a:tabLst>
                        <a:defRPr sz="1800"/>
                      </a:pPr>
                      <a:r>
                        <a:rPr sz="3200" b="1">
                          <a:latin typeface="Graphik"/>
                          <a:ea typeface="Graphik"/>
                          <a:cs typeface="Graphik"/>
                        </a:rPr>
                        <a:t>Algorithm</a:t>
                      </a:r>
                    </a:p>
                  </a:txBody>
                  <a:tcPr marL="50800" marR="50800" marT="50800" marB="50800" anchor="ctr" horzOverflow="overflow">
                    <a:lnL w="12700">
                      <a:solidFill>
                        <a:srgbClr val="A9A9A9"/>
                      </a:solidFill>
                      <a:miter lim="400000"/>
                    </a:lnL>
                    <a:solidFill>
                      <a:schemeClr val="accent1">
                        <a:lumOff val="13575"/>
                      </a:schemeClr>
                    </a:solidFill>
                  </a:tcPr>
                </a:tc>
                <a:tc>
                  <a:txBody>
                    <a:bodyPr/>
                    <a:lstStyle/>
                    <a:p>
                      <a:pPr defTabSz="914400">
                        <a:tabLst>
                          <a:tab pos="1663700" algn="l"/>
                        </a:tabLst>
                        <a:defRPr sz="1800"/>
                      </a:pPr>
                      <a:r>
                        <a:rPr sz="3200" b="1">
                          <a:latin typeface="Graphik"/>
                          <a:ea typeface="Graphik"/>
                          <a:cs typeface="Graphik"/>
                        </a:rPr>
                        <a:t>Logic for every Iteration</a:t>
                      </a:r>
                    </a:p>
                  </a:txBody>
                  <a:tcPr marL="50800" marR="50800" marT="50800" marB="50800" anchor="ctr" horzOverflow="overflow">
                    <a:lnR w="12700">
                      <a:solidFill>
                        <a:srgbClr val="A9A9A9"/>
                      </a:solidFill>
                      <a:miter lim="400000"/>
                    </a:lnR>
                    <a:solidFill>
                      <a:schemeClr val="accent1">
                        <a:lumOff val="13575"/>
                      </a:schemeClr>
                    </a:solidFill>
                  </a:tcPr>
                </a:tc>
                <a:extLst>
                  <a:ext uri="{0D108BD9-81ED-4DB2-BD59-A6C34878D82A}">
                    <a16:rowId xmlns:a16="http://schemas.microsoft.com/office/drawing/2014/main" val="10000"/>
                  </a:ext>
                </a:extLst>
              </a:tr>
              <a:tr h="2209683">
                <a:tc>
                  <a:txBody>
                    <a:bodyPr/>
                    <a:lstStyle/>
                    <a:p>
                      <a:pPr defTabSz="914400">
                        <a:defRPr sz="1800"/>
                      </a:pPr>
                      <a:r>
                        <a:rPr sz="3200"/>
                        <a:t>GD</a:t>
                      </a:r>
                    </a:p>
                  </a:txBody>
                  <a:tcPr marL="50800" marR="50800" marT="50800" marB="50800" anchor="ctr" horzOverflow="overflow">
                    <a:lnL w="12700">
                      <a:solidFill>
                        <a:srgbClr val="A9A9A9"/>
                      </a:solidFill>
                      <a:miter lim="400000"/>
                    </a:lnL>
                  </a:tcPr>
                </a:tc>
                <a:tc>
                  <a:txBody>
                    <a:bodyPr/>
                    <a:lstStyle/>
                    <a:p>
                      <a:pPr defTabSz="914400">
                        <a:defRPr sz="1800"/>
                      </a:pPr>
                      <a:r>
                        <a:rPr sz="3200"/>
                        <a:t>Considers whole Data-Set</a:t>
                      </a: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1"/>
                  </a:ext>
                </a:extLst>
              </a:tr>
              <a:tr h="2209683">
                <a:tc>
                  <a:txBody>
                    <a:bodyPr/>
                    <a:lstStyle/>
                    <a:p>
                      <a:pPr defTabSz="914400">
                        <a:defRPr sz="1800"/>
                      </a:pPr>
                      <a:r>
                        <a:rPr sz="3200"/>
                        <a:t>SGD</a:t>
                      </a:r>
                    </a:p>
                  </a:txBody>
                  <a:tcPr marL="50800" marR="50800" marT="50800" marB="50800" anchor="ctr" horzOverflow="overflow">
                    <a:lnL w="12700">
                      <a:solidFill>
                        <a:srgbClr val="A9A9A9"/>
                      </a:solidFill>
                      <a:miter lim="400000"/>
                    </a:lnL>
                  </a:tcPr>
                </a:tc>
                <a:tc>
                  <a:txBody>
                    <a:bodyPr/>
                    <a:lstStyle/>
                    <a:p>
                      <a:pPr defTabSz="914400">
                        <a:defRPr sz="1800"/>
                      </a:pPr>
                      <a:r>
                        <a:rPr sz="3200"/>
                        <a:t>Considers 1 Data-Point</a:t>
                      </a:r>
                    </a:p>
                  </a:txBody>
                  <a:tcPr marL="50800" marR="50800" marT="50800" marB="50800" anchor="ctr" horzOverflow="overflow">
                    <a:lnR w="12700">
                      <a:solidFill>
                        <a:srgbClr val="A9A9A9"/>
                      </a:solidFill>
                      <a:miter lim="400000"/>
                    </a:lnR>
                  </a:tcPr>
                </a:tc>
                <a:extLst>
                  <a:ext uri="{0D108BD9-81ED-4DB2-BD59-A6C34878D82A}">
                    <a16:rowId xmlns:a16="http://schemas.microsoft.com/office/drawing/2014/main" val="10002"/>
                  </a:ext>
                </a:extLst>
              </a:tr>
              <a:tr h="2209683">
                <a:tc>
                  <a:txBody>
                    <a:bodyPr/>
                    <a:lstStyle/>
                    <a:p>
                      <a:pPr defTabSz="914400">
                        <a:defRPr sz="1800"/>
                      </a:pPr>
                      <a:r>
                        <a:rPr sz="3200"/>
                        <a:t>Mini-Batch SGD</a:t>
                      </a:r>
                    </a:p>
                  </a:txBody>
                  <a:tcPr marL="50800" marR="50800" marT="50800" marB="50800" anchor="ctr" horzOverflow="overflow">
                    <a:lnL w="12700">
                      <a:solidFill>
                        <a:srgbClr val="A9A9A9"/>
                      </a:solidFill>
                      <a:miter lim="400000"/>
                    </a:lnL>
                    <a:lnB w="12700">
                      <a:solidFill>
                        <a:srgbClr val="A9A9A9"/>
                      </a:solidFill>
                      <a:miter lim="400000"/>
                    </a:lnB>
                  </a:tcPr>
                </a:tc>
                <a:tc>
                  <a:txBody>
                    <a:bodyPr/>
                    <a:lstStyle/>
                    <a:p>
                      <a:pPr defTabSz="914400">
                        <a:defRPr sz="1800"/>
                      </a:pPr>
                      <a:r>
                        <a:rPr sz="3200"/>
                        <a:t>Considers a Batch of Data-Points</a:t>
                      </a:r>
                    </a:p>
                  </a:txBody>
                  <a:tcPr marL="50800" marR="50800" marT="50800" marB="50800" anchor="ctr" horzOverflow="overflow">
                    <a:lnR w="12700">
                      <a:solidFill>
                        <a:srgbClr val="A9A9A9"/>
                      </a:solidFill>
                      <a:miter lim="400000"/>
                    </a:lnR>
                    <a:lnB w="12700">
                      <a:solidFill>
                        <a:srgbClr val="A9A9A9"/>
                      </a:solidFill>
                      <a:miter lim="400000"/>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tochastic Gradient Descent with Momentum:-"/>
          <p:cNvSpPr txBox="1">
            <a:spLocks noGrp="1"/>
          </p:cNvSpPr>
          <p:nvPr>
            <p:ph type="title" idx="4294967295"/>
          </p:nvPr>
        </p:nvSpPr>
        <p:spPr>
          <a:xfrm>
            <a:off x="733173" y="447750"/>
            <a:ext cx="16240357" cy="1179850"/>
          </a:xfrm>
          <a:prstGeom prst="rect">
            <a:avLst/>
          </a:prstGeom>
        </p:spPr>
        <p:txBody>
          <a:bodyPr/>
          <a:lstStyle>
            <a:lvl1pPr defTabSz="586104">
              <a:defRPr sz="5964" spc="-178"/>
            </a:lvl1pPr>
          </a:lstStyle>
          <a:p>
            <a:r>
              <a:t>Stochastic Gradient Descent with Momentum:-</a:t>
            </a:r>
          </a:p>
        </p:txBody>
      </p:sp>
      <p:sp>
        <p:nvSpPr>
          <p:cNvPr id="228" name="The formula to compute new weights using Stochastic Gradient Descent  with Momentum is as follows:-…"/>
          <p:cNvSpPr txBox="1">
            <a:spLocks noGrp="1"/>
          </p:cNvSpPr>
          <p:nvPr>
            <p:ph type="body" idx="4294967295"/>
          </p:nvPr>
        </p:nvSpPr>
        <p:spPr>
          <a:xfrm>
            <a:off x="781185" y="1799565"/>
            <a:ext cx="22821630" cy="10116870"/>
          </a:xfrm>
          <a:prstGeom prst="rect">
            <a:avLst/>
          </a:prstGeom>
        </p:spPr>
        <p:txBody>
          <a:bodyPr/>
          <a:lstStyle/>
          <a:p>
            <a:pPr marL="228600" indent="-228600">
              <a:buClrTx/>
              <a:buSzPct val="80000"/>
              <a:buBlip>
                <a:blip r:embed="rId2"/>
              </a:buBlip>
            </a:pPr>
            <a:r>
              <a:t>The formula to compute new weights using Stochastic Gradient Descent  with Momentum is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 to compute Loss using Stochastic Gradient Descent with Momentum is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29" name="Slide Number"/>
          <p:cNvSpPr txBox="1">
            <a:spLocks noGrp="1"/>
          </p:cNvSpPr>
          <p:nvPr>
            <p:ph type="sldNum" sz="quarter" idx="4294967295"/>
          </p:nvPr>
        </p:nvSpPr>
        <p:spPr>
          <a:xfrm>
            <a:off x="12017019" y="13081000"/>
            <a:ext cx="337262"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230" name="Screenshot 2022-03-20 at 6.40.09 PM.png" descr="Screenshot 2022-03-20 at 6.40.09 PM.png"/>
          <p:cNvPicPr>
            <a:picLocks noChangeAspect="1"/>
          </p:cNvPicPr>
          <p:nvPr/>
        </p:nvPicPr>
        <p:blipFill>
          <a:blip r:embed="rId3"/>
          <a:stretch>
            <a:fillRect/>
          </a:stretch>
        </p:blipFill>
        <p:spPr>
          <a:xfrm>
            <a:off x="1683734" y="8126495"/>
            <a:ext cx="10248901" cy="1422401"/>
          </a:xfrm>
          <a:prstGeom prst="rect">
            <a:avLst/>
          </a:prstGeom>
          <a:ln w="12700">
            <a:miter lim="400000"/>
          </a:ln>
        </p:spPr>
      </p:pic>
      <p:pic>
        <p:nvPicPr>
          <p:cNvPr id="231" name="Screenshot 2022-03-20 at 7.02.57 PM.png" descr="Screenshot 2022-03-20 at 7.02.57 PM.png"/>
          <p:cNvPicPr>
            <a:picLocks noChangeAspect="1"/>
          </p:cNvPicPr>
          <p:nvPr/>
        </p:nvPicPr>
        <p:blipFill>
          <a:blip r:embed="rId4"/>
          <a:stretch>
            <a:fillRect/>
          </a:stretch>
        </p:blipFill>
        <p:spPr>
          <a:xfrm>
            <a:off x="1684174" y="3824956"/>
            <a:ext cx="11310107" cy="1556143"/>
          </a:xfrm>
          <a:prstGeom prst="rect">
            <a:avLst/>
          </a:prstGeom>
          <a:ln w="12700">
            <a:miter lim="400000"/>
          </a:ln>
        </p:spPr>
      </p:pic>
      <p:pic>
        <p:nvPicPr>
          <p:cNvPr id="232" name="NN12.jpeg" descr="NN12.jpeg"/>
          <p:cNvPicPr>
            <a:picLocks noChangeAspect="1"/>
          </p:cNvPicPr>
          <p:nvPr/>
        </p:nvPicPr>
        <p:blipFill>
          <a:blip r:embed="rId5"/>
          <a:stretch>
            <a:fillRect/>
          </a:stretch>
        </p:blipFill>
        <p:spPr>
          <a:xfrm>
            <a:off x="12508681" y="7257506"/>
            <a:ext cx="10727148" cy="501844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or better illustration, consider the following scenario to calculate Exponential Weighted Average:-"/>
          <p:cNvSpPr txBox="1">
            <a:spLocks noGrp="1"/>
          </p:cNvSpPr>
          <p:nvPr>
            <p:ph type="body" sz="quarter" idx="4294967295"/>
          </p:nvPr>
        </p:nvSpPr>
        <p:spPr>
          <a:xfrm>
            <a:off x="520500" y="519703"/>
            <a:ext cx="23461127" cy="1485378"/>
          </a:xfrm>
          <a:prstGeom prst="rect">
            <a:avLst/>
          </a:prstGeom>
        </p:spPr>
        <p:txBody>
          <a:bodyPr/>
          <a:lstStyle>
            <a:lvl1pPr marL="196596" indent="-196596" defTabSz="2097023">
              <a:spcBef>
                <a:spcPts val="2000"/>
              </a:spcBef>
              <a:buClrTx/>
              <a:buSzPct val="80000"/>
              <a:buBlip>
                <a:blip r:embed="rId2"/>
              </a:buBlip>
              <a:defRPr sz="4128"/>
            </a:lvl1pPr>
          </a:lstStyle>
          <a:p>
            <a:r>
              <a:t>For better illustration, consider the following scenario to calculate Exponential Weighted Average:- </a:t>
            </a:r>
          </a:p>
        </p:txBody>
      </p:sp>
      <p:sp>
        <p:nvSpPr>
          <p:cNvPr id="235" name="Slide Number"/>
          <p:cNvSpPr txBox="1">
            <a:spLocks noGrp="1"/>
          </p:cNvSpPr>
          <p:nvPr>
            <p:ph type="sldNum" sz="quarter" idx="4294967295"/>
          </p:nvPr>
        </p:nvSpPr>
        <p:spPr>
          <a:xfrm>
            <a:off x="11995365" y="13081000"/>
            <a:ext cx="38057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236" name="Screenshot 2022-03-20 at 7.10.16 PM.png" descr="Screenshot 2022-03-20 at 7.10.16 PM.png"/>
          <p:cNvPicPr>
            <a:picLocks noChangeAspect="1"/>
          </p:cNvPicPr>
          <p:nvPr/>
        </p:nvPicPr>
        <p:blipFill>
          <a:blip r:embed="rId3"/>
          <a:stretch>
            <a:fillRect/>
          </a:stretch>
        </p:blipFill>
        <p:spPr>
          <a:xfrm>
            <a:off x="1003209" y="2288424"/>
            <a:ext cx="12466534" cy="6208565"/>
          </a:xfrm>
          <a:prstGeom prst="rect">
            <a:avLst/>
          </a:prstGeom>
          <a:ln w="12700">
            <a:miter lim="400000"/>
          </a:ln>
        </p:spPr>
      </p:pic>
      <p:pic>
        <p:nvPicPr>
          <p:cNvPr id="237" name="Screenshot 2022-03-20 at 7.13.20 PM.png" descr="Screenshot 2022-03-20 at 7.13.20 PM.png"/>
          <p:cNvPicPr>
            <a:picLocks noChangeAspect="1"/>
          </p:cNvPicPr>
          <p:nvPr/>
        </p:nvPicPr>
        <p:blipFill>
          <a:blip r:embed="rId4"/>
          <a:stretch>
            <a:fillRect/>
          </a:stretch>
        </p:blipFill>
        <p:spPr>
          <a:xfrm>
            <a:off x="12554127" y="3778970"/>
            <a:ext cx="9373113" cy="3847748"/>
          </a:xfrm>
          <a:prstGeom prst="rect">
            <a:avLst/>
          </a:prstGeom>
          <a:ln w="12700">
            <a:miter lim="400000"/>
          </a:ln>
        </p:spPr>
      </p:pic>
      <p:pic>
        <p:nvPicPr>
          <p:cNvPr id="238" name="Screenshot 2022-03-20 at 7.16.51 PM.png" descr="Screenshot 2022-03-20 at 7.16.51 PM.png"/>
          <p:cNvPicPr>
            <a:picLocks noChangeAspect="1"/>
          </p:cNvPicPr>
          <p:nvPr/>
        </p:nvPicPr>
        <p:blipFill>
          <a:blip r:embed="rId5"/>
          <a:stretch>
            <a:fillRect/>
          </a:stretch>
        </p:blipFill>
        <p:spPr>
          <a:xfrm>
            <a:off x="12581692" y="7413010"/>
            <a:ext cx="10280061" cy="211469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herefore, the final updated formulae to calculate new weights &amp; bias are as follows:-…"/>
          <p:cNvSpPr txBox="1">
            <a:spLocks noGrp="1"/>
          </p:cNvSpPr>
          <p:nvPr>
            <p:ph type="body" idx="4294967295"/>
          </p:nvPr>
        </p:nvSpPr>
        <p:spPr>
          <a:xfrm>
            <a:off x="520500" y="519703"/>
            <a:ext cx="23461127" cy="7702969"/>
          </a:xfrm>
          <a:prstGeom prst="rect">
            <a:avLst/>
          </a:prstGeom>
        </p:spPr>
        <p:txBody>
          <a:bodyPr/>
          <a:lstStyle/>
          <a:p>
            <a:pPr marL="228600" indent="-228600">
              <a:buClrTx/>
              <a:buSzPct val="80000"/>
              <a:buBlip>
                <a:blip r:embed="rId2"/>
              </a:buBlip>
            </a:pPr>
            <a:r>
              <a:t>Therefore, the final updated formulae to calculate new weights &amp; bias are as follows:- </a:t>
            </a:r>
          </a:p>
          <a:p>
            <a:pPr marL="228600" indent="-228600">
              <a:buClrTx/>
              <a:buSzPct val="80000"/>
              <a:buBlip>
                <a:blip r:embed="rId2"/>
              </a:buBlip>
            </a:pPr>
            <a:endParaRPr/>
          </a:p>
          <a:p>
            <a:pPr marL="228600" indent="-228600">
              <a:buClrTx/>
              <a:buSzPct val="80000"/>
              <a:buBlip>
                <a:blip r:embed="rId2"/>
              </a:buBlip>
            </a:pPr>
            <a:endParaRPr/>
          </a:p>
          <a:p>
            <a:pPr marL="228600" indent="-228600">
              <a:buClrTx/>
              <a:buSzPct val="80000"/>
              <a:buBlip>
                <a:blip r:embed="rId2"/>
              </a:buBlip>
            </a:pPr>
            <a:endParaRPr/>
          </a:p>
          <a:p>
            <a:pPr marL="228600" indent="-228600">
              <a:buClrTx/>
              <a:buSzPct val="80000"/>
              <a:buBlip>
                <a:blip r:embed="rId2"/>
              </a:buBlip>
            </a:pPr>
            <a:endParaRPr/>
          </a:p>
          <a:p>
            <a:pPr marL="228600" indent="-228600">
              <a:buClrTx/>
              <a:buSzPct val="80000"/>
              <a:buBlip>
                <a:blip r:embed="rId2"/>
              </a:buBlip>
            </a:pPr>
            <a:r>
              <a:t>where,</a:t>
            </a:r>
          </a:p>
        </p:txBody>
      </p:sp>
      <p:sp>
        <p:nvSpPr>
          <p:cNvPr id="241" name="Slide Number"/>
          <p:cNvSpPr txBox="1">
            <a:spLocks noGrp="1"/>
          </p:cNvSpPr>
          <p:nvPr>
            <p:ph type="sldNum" sz="quarter" idx="4294967295"/>
          </p:nvPr>
        </p:nvSpPr>
        <p:spPr>
          <a:xfrm>
            <a:off x="11988380" y="13081000"/>
            <a:ext cx="39454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242" name="Screenshot 2022-03-20 at 7.19.58 PM.png" descr="Screenshot 2022-03-20 at 7.19.58 PM.png"/>
          <p:cNvPicPr>
            <a:picLocks noChangeAspect="1"/>
          </p:cNvPicPr>
          <p:nvPr/>
        </p:nvPicPr>
        <p:blipFill>
          <a:blip r:embed="rId3"/>
          <a:stretch>
            <a:fillRect/>
          </a:stretch>
        </p:blipFill>
        <p:spPr>
          <a:xfrm>
            <a:off x="1175808" y="2179937"/>
            <a:ext cx="11446415" cy="2008456"/>
          </a:xfrm>
          <a:prstGeom prst="rect">
            <a:avLst/>
          </a:prstGeom>
          <a:ln w="12700">
            <a:miter lim="400000"/>
          </a:ln>
        </p:spPr>
      </p:pic>
      <p:pic>
        <p:nvPicPr>
          <p:cNvPr id="243" name="Screenshot 2022-03-20 at 7.21.33 PM.png" descr="Screenshot 2022-03-20 at 7.21.33 PM.png"/>
          <p:cNvPicPr>
            <a:picLocks noChangeAspect="1"/>
          </p:cNvPicPr>
          <p:nvPr/>
        </p:nvPicPr>
        <p:blipFill>
          <a:blip r:embed="rId4"/>
          <a:stretch>
            <a:fillRect/>
          </a:stretch>
        </p:blipFill>
        <p:spPr>
          <a:xfrm>
            <a:off x="1267871" y="8223756"/>
            <a:ext cx="15045927" cy="1607074"/>
          </a:xfrm>
          <a:prstGeom prst="rect">
            <a:avLst/>
          </a:prstGeom>
          <a:ln w="12700">
            <a:miter lim="400000"/>
          </a:ln>
        </p:spPr>
      </p:pic>
      <p:pic>
        <p:nvPicPr>
          <p:cNvPr id="244" name="Screenshot 2022-03-20 at 7.23.03 PM.png" descr="Screenshot 2022-03-20 at 7.23.03 PM.png"/>
          <p:cNvPicPr>
            <a:picLocks noChangeAspect="1"/>
          </p:cNvPicPr>
          <p:nvPr/>
        </p:nvPicPr>
        <p:blipFill>
          <a:blip r:embed="rId5"/>
          <a:stretch>
            <a:fillRect/>
          </a:stretch>
        </p:blipFill>
        <p:spPr>
          <a:xfrm>
            <a:off x="1277496" y="4475829"/>
            <a:ext cx="8506467" cy="1619501"/>
          </a:xfrm>
          <a:prstGeom prst="rect">
            <a:avLst/>
          </a:prstGeom>
          <a:ln w="12700">
            <a:miter lim="400000"/>
          </a:ln>
        </p:spPr>
      </p:pic>
      <p:pic>
        <p:nvPicPr>
          <p:cNvPr id="245" name="Screenshot 2022-03-20 at 7.24.12 PM.png" descr="Screenshot 2022-03-20 at 7.24.12 PM.png"/>
          <p:cNvPicPr>
            <a:picLocks noChangeAspect="1"/>
          </p:cNvPicPr>
          <p:nvPr/>
        </p:nvPicPr>
        <p:blipFill>
          <a:blip r:embed="rId6"/>
          <a:stretch>
            <a:fillRect/>
          </a:stretch>
        </p:blipFill>
        <p:spPr>
          <a:xfrm>
            <a:off x="1470628" y="10342938"/>
            <a:ext cx="14118367" cy="123271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Adaptive Gradient Descent:-"/>
          <p:cNvSpPr txBox="1">
            <a:spLocks noGrp="1"/>
          </p:cNvSpPr>
          <p:nvPr>
            <p:ph type="title" idx="4294967295"/>
          </p:nvPr>
        </p:nvSpPr>
        <p:spPr>
          <a:xfrm>
            <a:off x="733173" y="447750"/>
            <a:ext cx="10727148" cy="1179850"/>
          </a:xfrm>
          <a:prstGeom prst="rect">
            <a:avLst/>
          </a:prstGeom>
        </p:spPr>
        <p:txBody>
          <a:bodyPr/>
          <a:lstStyle>
            <a:lvl1pPr defTabSz="627379">
              <a:defRPr sz="6384" spc="-191"/>
            </a:lvl1pPr>
          </a:lstStyle>
          <a:p>
            <a:r>
              <a:t>Adaptive Gradient Descent:-</a:t>
            </a:r>
          </a:p>
        </p:txBody>
      </p:sp>
      <p:sp>
        <p:nvSpPr>
          <p:cNvPr id="248" name="The formula to compute new weights using Adaptive Gradient Descent is as follows:-…"/>
          <p:cNvSpPr txBox="1">
            <a:spLocks noGrp="1"/>
          </p:cNvSpPr>
          <p:nvPr>
            <p:ph type="body" idx="4294967295"/>
          </p:nvPr>
        </p:nvSpPr>
        <p:spPr>
          <a:xfrm>
            <a:off x="781185" y="1799565"/>
            <a:ext cx="22821630" cy="10116870"/>
          </a:xfrm>
          <a:prstGeom prst="rect">
            <a:avLst/>
          </a:prstGeom>
        </p:spPr>
        <p:txBody>
          <a:bodyPr/>
          <a:lstStyle/>
          <a:p>
            <a:pPr marL="228600" indent="-228600">
              <a:buClrTx/>
              <a:buSzPct val="80000"/>
              <a:buBlip>
                <a:blip r:embed="rId2"/>
              </a:buBlip>
            </a:pPr>
            <a:r>
              <a:t>The formula to compute new weights using Adaptive Gradient Descent is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 to compute Loss using Adaptive Gradient Descent is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49" name="Slide Number"/>
          <p:cNvSpPr txBox="1">
            <a:spLocks noGrp="1"/>
          </p:cNvSpPr>
          <p:nvPr>
            <p:ph type="sldNum" sz="quarter" idx="4294967295"/>
          </p:nvPr>
        </p:nvSpPr>
        <p:spPr>
          <a:xfrm>
            <a:off x="11989358" y="13081000"/>
            <a:ext cx="392584"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250" name="Screenshot 2022-03-20 at 6.40.09 PM.png" descr="Screenshot 2022-03-20 at 6.40.09 PM.png"/>
          <p:cNvPicPr>
            <a:picLocks noChangeAspect="1"/>
          </p:cNvPicPr>
          <p:nvPr/>
        </p:nvPicPr>
        <p:blipFill>
          <a:blip r:embed="rId3"/>
          <a:stretch>
            <a:fillRect/>
          </a:stretch>
        </p:blipFill>
        <p:spPr>
          <a:xfrm>
            <a:off x="1812958" y="7532065"/>
            <a:ext cx="10248901" cy="1422401"/>
          </a:xfrm>
          <a:prstGeom prst="rect">
            <a:avLst/>
          </a:prstGeom>
          <a:ln w="12700">
            <a:miter lim="400000"/>
          </a:ln>
        </p:spPr>
      </p:pic>
      <p:pic>
        <p:nvPicPr>
          <p:cNvPr id="251" name="Screenshot 2022-03-20 at 7.33.25 PM.png" descr="Screenshot 2022-03-20 at 7.33.25 PM.png"/>
          <p:cNvPicPr>
            <a:picLocks noChangeAspect="1"/>
          </p:cNvPicPr>
          <p:nvPr/>
        </p:nvPicPr>
        <p:blipFill>
          <a:blip r:embed="rId4"/>
          <a:stretch>
            <a:fillRect/>
          </a:stretch>
        </p:blipFill>
        <p:spPr>
          <a:xfrm>
            <a:off x="1427780" y="3567314"/>
            <a:ext cx="11536152" cy="1704851"/>
          </a:xfrm>
          <a:prstGeom prst="rect">
            <a:avLst/>
          </a:prstGeom>
          <a:ln w="12700">
            <a:miter lim="400000"/>
          </a:ln>
        </p:spPr>
      </p:pic>
      <p:pic>
        <p:nvPicPr>
          <p:cNvPr id="252" name="NN11.jpeg" descr="NN11.jpeg"/>
          <p:cNvPicPr>
            <a:picLocks noChangeAspect="1"/>
          </p:cNvPicPr>
          <p:nvPr/>
        </p:nvPicPr>
        <p:blipFill>
          <a:blip r:embed="rId5"/>
          <a:stretch>
            <a:fillRect/>
          </a:stretch>
        </p:blipFill>
        <p:spPr>
          <a:xfrm>
            <a:off x="12258203" y="7432059"/>
            <a:ext cx="10727148" cy="520283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where,"/>
          <p:cNvSpPr txBox="1">
            <a:spLocks noGrp="1"/>
          </p:cNvSpPr>
          <p:nvPr>
            <p:ph type="body" sz="quarter" idx="4294967295"/>
          </p:nvPr>
        </p:nvSpPr>
        <p:spPr>
          <a:xfrm>
            <a:off x="391276" y="416324"/>
            <a:ext cx="9652001" cy="1400745"/>
          </a:xfrm>
          <a:prstGeom prst="rect">
            <a:avLst/>
          </a:prstGeom>
        </p:spPr>
        <p:txBody>
          <a:bodyPr/>
          <a:lstStyle>
            <a:lvl1pPr marL="226313" indent="-226313" defTabSz="2414016">
              <a:spcBef>
                <a:spcPts val="2300"/>
              </a:spcBef>
              <a:buClrTx/>
              <a:buSzPct val="80000"/>
              <a:buBlip>
                <a:blip r:embed="rId2"/>
              </a:buBlip>
              <a:defRPr sz="4752"/>
            </a:lvl1pPr>
          </a:lstStyle>
          <a:p>
            <a:r>
              <a:t>where, </a:t>
            </a:r>
            <a:endParaRPr sz="1188"/>
          </a:p>
        </p:txBody>
      </p:sp>
      <p:sp>
        <p:nvSpPr>
          <p:cNvPr id="255" name="Slide Number"/>
          <p:cNvSpPr txBox="1">
            <a:spLocks noGrp="1"/>
          </p:cNvSpPr>
          <p:nvPr>
            <p:ph type="sldNum" sz="quarter" idx="4294967295"/>
          </p:nvPr>
        </p:nvSpPr>
        <p:spPr>
          <a:xfrm>
            <a:off x="11990755" y="13081000"/>
            <a:ext cx="38979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256" name="Screenshot 2022-03-20 at 7.40.42 PM.png" descr="Screenshot 2022-03-20 at 7.40.42 PM.png"/>
          <p:cNvPicPr>
            <a:picLocks noChangeAspect="1"/>
          </p:cNvPicPr>
          <p:nvPr/>
        </p:nvPicPr>
        <p:blipFill>
          <a:blip r:embed="rId3"/>
          <a:stretch>
            <a:fillRect/>
          </a:stretch>
        </p:blipFill>
        <p:spPr>
          <a:xfrm>
            <a:off x="1671345" y="1388327"/>
            <a:ext cx="9177332" cy="2100535"/>
          </a:xfrm>
          <a:prstGeom prst="rect">
            <a:avLst/>
          </a:prstGeom>
          <a:ln w="12700">
            <a:miter lim="400000"/>
          </a:ln>
        </p:spPr>
      </p:pic>
      <p:pic>
        <p:nvPicPr>
          <p:cNvPr id="257" name="Screenshot 2022-03-20 at 7.42.29 PM.png" descr="Screenshot 2022-03-20 at 7.42.29 PM.png"/>
          <p:cNvPicPr>
            <a:picLocks noChangeAspect="1"/>
          </p:cNvPicPr>
          <p:nvPr/>
        </p:nvPicPr>
        <p:blipFill>
          <a:blip r:embed="rId4"/>
          <a:stretch>
            <a:fillRect/>
          </a:stretch>
        </p:blipFill>
        <p:spPr>
          <a:xfrm>
            <a:off x="2169959" y="5513644"/>
            <a:ext cx="17074762" cy="7636612"/>
          </a:xfrm>
          <a:prstGeom prst="rect">
            <a:avLst/>
          </a:prstGeom>
          <a:ln w="12700">
            <a:miter lim="400000"/>
          </a:ln>
        </p:spPr>
      </p:pic>
      <p:pic>
        <p:nvPicPr>
          <p:cNvPr id="258" name="Screenshot 2022-03-20 at 7.46.37 PM.png" descr="Screenshot 2022-03-20 at 7.46.37 PM.png"/>
          <p:cNvPicPr>
            <a:picLocks noChangeAspect="1"/>
          </p:cNvPicPr>
          <p:nvPr/>
        </p:nvPicPr>
        <p:blipFill>
          <a:blip r:embed="rId5"/>
          <a:stretch>
            <a:fillRect/>
          </a:stretch>
        </p:blipFill>
        <p:spPr>
          <a:xfrm>
            <a:off x="1920878" y="3406744"/>
            <a:ext cx="20542244" cy="176338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Adaptive Learning Rate Method &amp; Root Mean Squared Propagation:-"/>
          <p:cNvSpPr txBox="1">
            <a:spLocks noGrp="1"/>
          </p:cNvSpPr>
          <p:nvPr>
            <p:ph type="title" idx="4294967295"/>
          </p:nvPr>
        </p:nvSpPr>
        <p:spPr>
          <a:xfrm>
            <a:off x="733173" y="525284"/>
            <a:ext cx="23274980" cy="1174276"/>
          </a:xfrm>
          <a:prstGeom prst="rect">
            <a:avLst/>
          </a:prstGeom>
        </p:spPr>
        <p:txBody>
          <a:bodyPr/>
          <a:lstStyle>
            <a:lvl1pPr defTabSz="577850">
              <a:defRPr sz="5880" spc="-176"/>
            </a:lvl1pPr>
          </a:lstStyle>
          <a:p>
            <a:r>
              <a:t>Adaptive Learning Rate Method &amp; Root Mean Squared Propagation:-</a:t>
            </a:r>
          </a:p>
        </p:txBody>
      </p:sp>
      <p:sp>
        <p:nvSpPr>
          <p:cNvPr id="261" name="The formula to compute new weights using AdaDelta &amp; RMSProp is as follows:-…"/>
          <p:cNvSpPr txBox="1">
            <a:spLocks noGrp="1"/>
          </p:cNvSpPr>
          <p:nvPr>
            <p:ph type="body" idx="4294967295"/>
          </p:nvPr>
        </p:nvSpPr>
        <p:spPr>
          <a:xfrm>
            <a:off x="781185" y="2735226"/>
            <a:ext cx="22821630" cy="10116871"/>
          </a:xfrm>
          <a:prstGeom prst="rect">
            <a:avLst/>
          </a:prstGeom>
        </p:spPr>
        <p:txBody>
          <a:bodyPr/>
          <a:lstStyle/>
          <a:p>
            <a:pPr marL="228600" indent="-228600">
              <a:buClrTx/>
              <a:buSzPct val="80000"/>
              <a:buBlip>
                <a:blip r:embed="rId2"/>
              </a:buBlip>
            </a:pPr>
            <a:r>
              <a:rPr dirty="0"/>
              <a:t>The formula to compute new weights using AdaDelta &amp; RMSProp is as follows:- </a:t>
            </a:r>
            <a:endParaRPr sz="1200" dirty="0"/>
          </a:p>
          <a:p>
            <a:pPr marL="228600" indent="-228600">
              <a:buClrTx/>
              <a:buSzPct val="80000"/>
              <a:buBlip>
                <a:blip r:embed="rId2"/>
              </a:buBlip>
            </a:pPr>
            <a:endParaRPr sz="1200" dirty="0"/>
          </a:p>
          <a:p>
            <a:pPr marL="228600" indent="-228600">
              <a:buClrTx/>
              <a:buSzPct val="80000"/>
              <a:buBlip>
                <a:blip r:embed="rId2"/>
              </a:buBlip>
            </a:pPr>
            <a:endParaRPr sz="1200" dirty="0"/>
          </a:p>
          <a:p>
            <a:pPr marL="228600" indent="-228600">
              <a:buClrTx/>
              <a:buSzPct val="80000"/>
              <a:buBlip>
                <a:blip r:embed="rId2"/>
              </a:buBlip>
            </a:pPr>
            <a:endParaRPr sz="1200" dirty="0"/>
          </a:p>
          <a:p>
            <a:pPr marL="228600" indent="-228600">
              <a:buClrTx/>
              <a:buSzPct val="80000"/>
              <a:buBlip>
                <a:blip r:embed="rId2"/>
              </a:buBlip>
            </a:pPr>
            <a:endParaRPr sz="1200" dirty="0"/>
          </a:p>
          <a:p>
            <a:pPr marL="228600" indent="-228600">
              <a:buClrTx/>
              <a:buSzPct val="80000"/>
              <a:buBlip>
                <a:blip r:embed="rId2"/>
              </a:buBlip>
            </a:pPr>
            <a:r>
              <a:rPr dirty="0"/>
              <a:t>The formula to compute Loss using AdaDelta &amp; RMSProp is as follows:- </a:t>
            </a:r>
          </a:p>
          <a:p>
            <a:pPr marL="0" indent="0">
              <a:buClrTx/>
              <a:buSzTx/>
              <a:buNone/>
            </a:pPr>
            <a:r>
              <a:rPr dirty="0"/>
              <a:t>     </a:t>
            </a:r>
            <a:endParaRPr sz="1200" dirty="0"/>
          </a:p>
          <a:p>
            <a:pPr marL="0" indent="0">
              <a:buClrTx/>
              <a:buSzTx/>
              <a:buNone/>
            </a:pPr>
            <a:endParaRPr sz="1200" dirty="0"/>
          </a:p>
          <a:p>
            <a:pPr marL="0" indent="0">
              <a:buClrTx/>
              <a:buSzTx/>
              <a:buNone/>
            </a:pPr>
            <a:br>
              <a:rPr dirty="0"/>
            </a:br>
            <a:endParaRPr dirty="0"/>
          </a:p>
        </p:txBody>
      </p:sp>
      <p:sp>
        <p:nvSpPr>
          <p:cNvPr id="262" name="Slide Number"/>
          <p:cNvSpPr txBox="1">
            <a:spLocks noGrp="1"/>
          </p:cNvSpPr>
          <p:nvPr>
            <p:ph type="sldNum" sz="quarter" idx="4294967295"/>
          </p:nvPr>
        </p:nvSpPr>
        <p:spPr>
          <a:xfrm>
            <a:off x="11986285" y="13081000"/>
            <a:ext cx="39873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263" name="Screenshot 2022-03-20 at 6.40.09 PM.png" descr="Screenshot 2022-03-20 at 6.40.09 PM.png"/>
          <p:cNvPicPr>
            <a:picLocks noChangeAspect="1"/>
          </p:cNvPicPr>
          <p:nvPr/>
        </p:nvPicPr>
        <p:blipFill>
          <a:blip r:embed="rId3"/>
          <a:stretch>
            <a:fillRect/>
          </a:stretch>
        </p:blipFill>
        <p:spPr>
          <a:xfrm>
            <a:off x="2174785" y="8178185"/>
            <a:ext cx="10248901" cy="1422401"/>
          </a:xfrm>
          <a:prstGeom prst="rect">
            <a:avLst/>
          </a:prstGeom>
          <a:ln w="12700">
            <a:miter lim="400000"/>
          </a:ln>
        </p:spPr>
      </p:pic>
      <p:pic>
        <p:nvPicPr>
          <p:cNvPr id="264" name="Screenshot 2022-03-20 at 7.33.25 PM.png" descr="Screenshot 2022-03-20 at 7.33.25 PM.png"/>
          <p:cNvPicPr>
            <a:picLocks noChangeAspect="1"/>
          </p:cNvPicPr>
          <p:nvPr/>
        </p:nvPicPr>
        <p:blipFill>
          <a:blip r:embed="rId4"/>
          <a:stretch>
            <a:fillRect/>
          </a:stretch>
        </p:blipFill>
        <p:spPr>
          <a:xfrm>
            <a:off x="1531159" y="4626951"/>
            <a:ext cx="11536152" cy="17048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ere,"/>
          <p:cNvSpPr txBox="1">
            <a:spLocks noGrp="1"/>
          </p:cNvSpPr>
          <p:nvPr>
            <p:ph type="body" sz="quarter" idx="4294967295"/>
          </p:nvPr>
        </p:nvSpPr>
        <p:spPr>
          <a:xfrm>
            <a:off x="391276" y="416324"/>
            <a:ext cx="9652001" cy="1400745"/>
          </a:xfrm>
          <a:prstGeom prst="rect">
            <a:avLst/>
          </a:prstGeom>
        </p:spPr>
        <p:txBody>
          <a:bodyPr/>
          <a:lstStyle>
            <a:lvl1pPr marL="226313" indent="-226313" defTabSz="2414016">
              <a:spcBef>
                <a:spcPts val="2300"/>
              </a:spcBef>
              <a:buClrTx/>
              <a:buSzPct val="80000"/>
              <a:buBlip>
                <a:blip r:embed="rId2"/>
              </a:buBlip>
              <a:defRPr sz="4752"/>
            </a:lvl1pPr>
          </a:lstStyle>
          <a:p>
            <a:r>
              <a:t>where, </a:t>
            </a:r>
            <a:endParaRPr sz="1188"/>
          </a:p>
        </p:txBody>
      </p:sp>
      <p:sp>
        <p:nvSpPr>
          <p:cNvPr id="267" name="Slide Number"/>
          <p:cNvSpPr txBox="1">
            <a:spLocks noGrp="1"/>
          </p:cNvSpPr>
          <p:nvPr>
            <p:ph type="sldNum" sz="quarter" idx="4294967295"/>
          </p:nvPr>
        </p:nvSpPr>
        <p:spPr>
          <a:xfrm>
            <a:off x="11999417" y="13081000"/>
            <a:ext cx="372466"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268" name="Screenshot 2022-03-20 at 7.58.59 PM.png" descr="Screenshot 2022-03-20 at 7.58.59 PM.png"/>
          <p:cNvPicPr>
            <a:picLocks noChangeAspect="1"/>
          </p:cNvPicPr>
          <p:nvPr/>
        </p:nvPicPr>
        <p:blipFill>
          <a:blip r:embed="rId3"/>
          <a:stretch>
            <a:fillRect/>
          </a:stretch>
        </p:blipFill>
        <p:spPr>
          <a:xfrm>
            <a:off x="1752523" y="1168095"/>
            <a:ext cx="10995996" cy="2419551"/>
          </a:xfrm>
          <a:prstGeom prst="rect">
            <a:avLst/>
          </a:prstGeom>
          <a:ln w="12700">
            <a:miter lim="400000"/>
          </a:ln>
        </p:spPr>
      </p:pic>
      <p:pic>
        <p:nvPicPr>
          <p:cNvPr id="269" name="Screenshot 2022-03-20 at 8.01.11 PM.png" descr="Screenshot 2022-03-20 at 8.01.11 PM.png"/>
          <p:cNvPicPr>
            <a:picLocks noChangeAspect="1"/>
          </p:cNvPicPr>
          <p:nvPr/>
        </p:nvPicPr>
        <p:blipFill>
          <a:blip r:embed="rId4"/>
          <a:stretch>
            <a:fillRect/>
          </a:stretch>
        </p:blipFill>
        <p:spPr>
          <a:xfrm>
            <a:off x="2054841" y="3428828"/>
            <a:ext cx="18464475" cy="1915403"/>
          </a:xfrm>
          <a:prstGeom prst="rect">
            <a:avLst/>
          </a:prstGeom>
          <a:ln w="12700">
            <a:miter lim="400000"/>
          </a:ln>
        </p:spPr>
      </p:pic>
      <p:pic>
        <p:nvPicPr>
          <p:cNvPr id="270" name="Screenshot 2022-03-20 at 8.01.48 PM.png" descr="Screenshot 2022-03-20 at 8.01.48 PM.png"/>
          <p:cNvPicPr>
            <a:picLocks noChangeAspect="1"/>
          </p:cNvPicPr>
          <p:nvPr/>
        </p:nvPicPr>
        <p:blipFill>
          <a:blip r:embed="rId5"/>
          <a:stretch>
            <a:fillRect/>
          </a:stretch>
        </p:blipFill>
        <p:spPr>
          <a:xfrm>
            <a:off x="2955691" y="6393338"/>
            <a:ext cx="15514698" cy="1593138"/>
          </a:xfrm>
          <a:prstGeom prst="rect">
            <a:avLst/>
          </a:prstGeom>
          <a:ln w="12700">
            <a:miter lim="400000"/>
          </a:ln>
        </p:spPr>
      </p:pic>
      <p:pic>
        <p:nvPicPr>
          <p:cNvPr id="271" name="Screenshot 2022-03-20 at 8.02.12 PM.png" descr="Screenshot 2022-03-20 at 8.02.12 PM.png"/>
          <p:cNvPicPr>
            <a:picLocks noChangeAspect="1"/>
          </p:cNvPicPr>
          <p:nvPr/>
        </p:nvPicPr>
        <p:blipFill>
          <a:blip r:embed="rId6"/>
          <a:stretch>
            <a:fillRect/>
          </a:stretch>
        </p:blipFill>
        <p:spPr>
          <a:xfrm>
            <a:off x="2369582" y="8238836"/>
            <a:ext cx="16229690" cy="14942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Adaptive Moment Estimation:-"/>
          <p:cNvSpPr txBox="1">
            <a:spLocks noGrp="1"/>
          </p:cNvSpPr>
          <p:nvPr>
            <p:ph type="title" idx="4294967295"/>
          </p:nvPr>
        </p:nvSpPr>
        <p:spPr>
          <a:xfrm>
            <a:off x="733173" y="525284"/>
            <a:ext cx="11237319" cy="1174276"/>
          </a:xfrm>
          <a:prstGeom prst="rect">
            <a:avLst/>
          </a:prstGeom>
        </p:spPr>
        <p:txBody>
          <a:bodyPr/>
          <a:lstStyle>
            <a:lvl1pPr defTabSz="619125">
              <a:defRPr sz="6300" spc="-189"/>
            </a:lvl1pPr>
          </a:lstStyle>
          <a:p>
            <a:r>
              <a:t>Adaptive Moment Estimation:-</a:t>
            </a:r>
          </a:p>
        </p:txBody>
      </p:sp>
      <p:sp>
        <p:nvSpPr>
          <p:cNvPr id="274" name="The formulae to compute new weights &amp; bias using Adam are as follows:-…"/>
          <p:cNvSpPr txBox="1">
            <a:spLocks noGrp="1"/>
          </p:cNvSpPr>
          <p:nvPr>
            <p:ph type="body" idx="4294967295"/>
          </p:nvPr>
        </p:nvSpPr>
        <p:spPr>
          <a:xfrm>
            <a:off x="781185" y="1891659"/>
            <a:ext cx="22821630" cy="10960438"/>
          </a:xfrm>
          <a:prstGeom prst="rect">
            <a:avLst/>
          </a:prstGeom>
        </p:spPr>
        <p:txBody>
          <a:bodyPr/>
          <a:lstStyle/>
          <a:p>
            <a:pPr marL="228600" indent="-228600">
              <a:buClrTx/>
              <a:buSzPct val="80000"/>
              <a:buBlip>
                <a:blip r:embed="rId2"/>
              </a:buBlip>
            </a:pPr>
            <a:r>
              <a:t>The formulae to compute new weights &amp; bias using Adam are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formulae to compute Loss for Regression &amp; Classification problems using Adam are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75" name="Slide Number"/>
          <p:cNvSpPr txBox="1">
            <a:spLocks noGrp="1"/>
          </p:cNvSpPr>
          <p:nvPr>
            <p:ph type="sldNum" sz="quarter" idx="4294967295"/>
          </p:nvPr>
        </p:nvSpPr>
        <p:spPr>
          <a:xfrm>
            <a:off x="11987961" y="13081000"/>
            <a:ext cx="395378"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276" name="Screenshot 2022-03-20 at 6.40.09 PM.png" descr="Screenshot 2022-03-20 at 6.40.09 PM.png"/>
          <p:cNvPicPr>
            <a:picLocks noChangeAspect="1"/>
          </p:cNvPicPr>
          <p:nvPr/>
        </p:nvPicPr>
        <p:blipFill>
          <a:blip r:embed="rId3"/>
          <a:stretch>
            <a:fillRect/>
          </a:stretch>
        </p:blipFill>
        <p:spPr>
          <a:xfrm>
            <a:off x="4164834" y="8643391"/>
            <a:ext cx="10248901" cy="1422401"/>
          </a:xfrm>
          <a:prstGeom prst="rect">
            <a:avLst/>
          </a:prstGeom>
          <a:ln w="12700">
            <a:miter lim="400000"/>
          </a:ln>
        </p:spPr>
      </p:pic>
      <p:pic>
        <p:nvPicPr>
          <p:cNvPr id="277" name="Screenshot 2022-03-20 at 8.10.00 PM.png" descr="Screenshot 2022-03-20 at 8.10.00 PM.png"/>
          <p:cNvPicPr>
            <a:picLocks noChangeAspect="1"/>
          </p:cNvPicPr>
          <p:nvPr/>
        </p:nvPicPr>
        <p:blipFill>
          <a:blip r:embed="rId4"/>
          <a:stretch>
            <a:fillRect/>
          </a:stretch>
        </p:blipFill>
        <p:spPr>
          <a:xfrm>
            <a:off x="3470817" y="2854281"/>
            <a:ext cx="12256370" cy="3782571"/>
          </a:xfrm>
          <a:prstGeom prst="rect">
            <a:avLst/>
          </a:prstGeom>
          <a:ln w="12700">
            <a:miter lim="400000"/>
          </a:ln>
        </p:spPr>
      </p:pic>
      <p:pic>
        <p:nvPicPr>
          <p:cNvPr id="278" name="Screenshot 2022-03-20 at 8.12.07 PM.png" descr="Screenshot 2022-03-20 at 8.12.07 PM.png"/>
          <p:cNvPicPr>
            <a:picLocks noChangeAspect="1"/>
          </p:cNvPicPr>
          <p:nvPr/>
        </p:nvPicPr>
        <p:blipFill>
          <a:blip r:embed="rId5"/>
          <a:stretch>
            <a:fillRect/>
          </a:stretch>
        </p:blipFill>
        <p:spPr>
          <a:xfrm>
            <a:off x="3725058" y="10103218"/>
            <a:ext cx="9779848" cy="214502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lide Number"/>
          <p:cNvSpPr txBox="1">
            <a:spLocks noGrp="1"/>
          </p:cNvSpPr>
          <p:nvPr>
            <p:ph type="sldNum" sz="quarter" idx="4294967295"/>
          </p:nvPr>
        </p:nvSpPr>
        <p:spPr>
          <a:xfrm>
            <a:off x="11987542" y="13081000"/>
            <a:ext cx="396216"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81" name="where,"/>
          <p:cNvSpPr txBox="1">
            <a:spLocks noGrp="1"/>
          </p:cNvSpPr>
          <p:nvPr>
            <p:ph type="body" sz="quarter" idx="4294967295"/>
          </p:nvPr>
        </p:nvSpPr>
        <p:spPr>
          <a:xfrm>
            <a:off x="365431" y="312945"/>
            <a:ext cx="3077702" cy="1119632"/>
          </a:xfrm>
          <a:prstGeom prst="rect">
            <a:avLst/>
          </a:prstGeom>
        </p:spPr>
        <p:txBody>
          <a:bodyPr/>
          <a:lstStyle>
            <a:lvl1pPr marL="228600" indent="-228600">
              <a:buClrTx/>
              <a:buSzPct val="80000"/>
              <a:buBlip>
                <a:blip r:embed="rId2"/>
              </a:buBlip>
            </a:lvl1pPr>
          </a:lstStyle>
          <a:p>
            <a:r>
              <a:t>where,</a:t>
            </a:r>
          </a:p>
        </p:txBody>
      </p:sp>
      <p:pic>
        <p:nvPicPr>
          <p:cNvPr id="282" name="Screenshot 2022-03-20 at 8.15.31 PM.png" descr="Screenshot 2022-03-20 at 8.15.31 PM.png"/>
          <p:cNvPicPr>
            <a:picLocks noChangeAspect="1"/>
          </p:cNvPicPr>
          <p:nvPr/>
        </p:nvPicPr>
        <p:blipFill>
          <a:blip r:embed="rId3"/>
          <a:stretch>
            <a:fillRect/>
          </a:stretch>
        </p:blipFill>
        <p:spPr>
          <a:xfrm>
            <a:off x="1793335" y="2123790"/>
            <a:ext cx="13708369" cy="4587377"/>
          </a:xfrm>
          <a:prstGeom prst="rect">
            <a:avLst/>
          </a:prstGeom>
          <a:ln w="12700">
            <a:miter lim="400000"/>
          </a:ln>
        </p:spPr>
      </p:pic>
      <p:pic>
        <p:nvPicPr>
          <p:cNvPr id="283" name="Screenshot 2022-03-20 at 8.16.08 PM.png" descr="Screenshot 2022-03-20 at 8.16.08 PM.png"/>
          <p:cNvPicPr>
            <a:picLocks noChangeAspect="1"/>
          </p:cNvPicPr>
          <p:nvPr/>
        </p:nvPicPr>
        <p:blipFill>
          <a:blip r:embed="rId4"/>
          <a:stretch>
            <a:fillRect/>
          </a:stretch>
        </p:blipFill>
        <p:spPr>
          <a:xfrm>
            <a:off x="1935377" y="7402380"/>
            <a:ext cx="13837054" cy="385799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photo-1553678324-f84674bd7b24.webp" descr="photo-1553678324-f84674bd7b24.webp"/>
          <p:cNvPicPr>
            <a:picLocks noGrp="1" noChangeAspect="1"/>
          </p:cNvPicPr>
          <p:nvPr>
            <p:ph type="pic" idx="21"/>
          </p:nvPr>
        </p:nvPicPr>
        <p:blipFill>
          <a:blip r:embed="rId2"/>
          <a:srcRect t="5824" b="5824"/>
          <a:stretch>
            <a:fillRect/>
          </a:stretch>
        </p:blipFill>
        <p:spPr>
          <a:xfrm>
            <a:off x="14894272" y="975840"/>
            <a:ext cx="8626663" cy="11432718"/>
          </a:xfrm>
          <a:prstGeom prst="rect">
            <a:avLst/>
          </a:prstGeom>
        </p:spPr>
      </p:pic>
      <p:sp>
        <p:nvSpPr>
          <p:cNvPr id="179" name="* Introduction…"/>
          <p:cNvSpPr txBox="1">
            <a:spLocks noGrp="1"/>
          </p:cNvSpPr>
          <p:nvPr>
            <p:ph type="body" sz="half" idx="1"/>
          </p:nvPr>
        </p:nvSpPr>
        <p:spPr>
          <a:xfrm>
            <a:off x="547844" y="1783883"/>
            <a:ext cx="11442701" cy="11500617"/>
          </a:xfrm>
          <a:prstGeom prst="rect">
            <a:avLst/>
          </a:prstGeom>
        </p:spPr>
        <p:txBody>
          <a:bodyPr/>
          <a:lstStyle/>
          <a:p>
            <a:pPr>
              <a:defRPr>
                <a:latin typeface="+mn-lt"/>
                <a:ea typeface="+mn-ea"/>
                <a:cs typeface="+mn-cs"/>
                <a:sym typeface="Graphik Semibold"/>
              </a:defRPr>
            </a:pPr>
            <a:r>
              <a:rPr dirty="0"/>
              <a:t>* Introduction</a:t>
            </a:r>
          </a:p>
          <a:p>
            <a:pPr>
              <a:defRPr>
                <a:latin typeface="+mn-lt"/>
                <a:ea typeface="+mn-ea"/>
                <a:cs typeface="+mn-cs"/>
                <a:sym typeface="Graphik Semibold"/>
              </a:defRPr>
            </a:pPr>
            <a:r>
              <a:rPr dirty="0"/>
              <a:t>* Optimization Algorithms</a:t>
            </a:r>
          </a:p>
          <a:p>
            <a:pPr marL="533400" indent="-228600">
              <a:buSzPct val="40000"/>
              <a:buBlip>
                <a:blip r:embed="rId3"/>
              </a:buBlip>
              <a:defRPr>
                <a:latin typeface="+mn-lt"/>
                <a:ea typeface="+mn-ea"/>
                <a:cs typeface="+mn-cs"/>
                <a:sym typeface="Graphik Semibold"/>
              </a:defRPr>
            </a:pPr>
            <a:r>
              <a:rPr dirty="0"/>
              <a:t> </a:t>
            </a:r>
            <a:r>
              <a:rPr sz="3000" dirty="0"/>
              <a:t>Gradient Descent (GD)</a:t>
            </a:r>
          </a:p>
          <a:p>
            <a:pPr marL="533400" indent="-228600">
              <a:buSzPct val="40000"/>
              <a:buBlip>
                <a:blip r:embed="rId3"/>
              </a:buBlip>
              <a:defRPr>
                <a:latin typeface="+mn-lt"/>
                <a:ea typeface="+mn-ea"/>
                <a:cs typeface="+mn-cs"/>
                <a:sym typeface="Graphik Semibold"/>
              </a:defRPr>
            </a:pPr>
            <a:r>
              <a:rPr dirty="0"/>
              <a:t> </a:t>
            </a:r>
            <a:r>
              <a:rPr sz="3000" dirty="0"/>
              <a:t>Stochastic Gradient Descent (SGD)</a:t>
            </a:r>
          </a:p>
          <a:p>
            <a:pPr marL="476250" indent="-171450">
              <a:buSzPct val="40000"/>
              <a:buBlip>
                <a:blip r:embed="rId3"/>
              </a:buBlip>
              <a:defRPr>
                <a:latin typeface="+mn-lt"/>
                <a:ea typeface="+mn-ea"/>
                <a:cs typeface="+mn-cs"/>
                <a:sym typeface="Graphik Semibold"/>
              </a:defRPr>
            </a:pPr>
            <a:r>
              <a:rPr sz="3000" dirty="0"/>
              <a:t> Mini-batch SGD</a:t>
            </a:r>
          </a:p>
          <a:p>
            <a:pPr marL="476250" indent="-171450">
              <a:buSzPct val="40000"/>
              <a:buBlip>
                <a:blip r:embed="rId3"/>
              </a:buBlip>
              <a:defRPr>
                <a:latin typeface="+mn-lt"/>
                <a:ea typeface="+mn-ea"/>
                <a:cs typeface="+mn-cs"/>
                <a:sym typeface="Graphik Semibold"/>
              </a:defRPr>
            </a:pPr>
            <a:r>
              <a:rPr sz="3000" dirty="0"/>
              <a:t> SGD with Momentum</a:t>
            </a:r>
          </a:p>
          <a:p>
            <a:pPr marL="476250" indent="-171450">
              <a:buSzPct val="40000"/>
              <a:buBlip>
                <a:blip r:embed="rId3"/>
              </a:buBlip>
              <a:defRPr>
                <a:latin typeface="+mn-lt"/>
                <a:ea typeface="+mn-ea"/>
                <a:cs typeface="+mn-cs"/>
                <a:sym typeface="Graphik Semibold"/>
              </a:defRPr>
            </a:pPr>
            <a:r>
              <a:rPr sz="3000" dirty="0"/>
              <a:t> AdaGrad</a:t>
            </a:r>
          </a:p>
          <a:p>
            <a:pPr marL="476250" indent="-171450">
              <a:buSzPct val="40000"/>
              <a:buBlip>
                <a:blip r:embed="rId3"/>
              </a:buBlip>
              <a:defRPr>
                <a:latin typeface="+mn-lt"/>
                <a:ea typeface="+mn-ea"/>
                <a:cs typeface="+mn-cs"/>
                <a:sym typeface="Graphik Semibold"/>
              </a:defRPr>
            </a:pPr>
            <a:r>
              <a:rPr sz="3000" dirty="0"/>
              <a:t> AdaDelta &amp; RMSProp</a:t>
            </a:r>
          </a:p>
          <a:p>
            <a:pPr marL="476250" indent="-171450">
              <a:buSzPct val="40000"/>
              <a:buBlip>
                <a:blip r:embed="rId3"/>
              </a:buBlip>
              <a:defRPr>
                <a:latin typeface="+mn-lt"/>
                <a:ea typeface="+mn-ea"/>
                <a:cs typeface="+mn-cs"/>
                <a:sym typeface="Graphik Semibold"/>
              </a:defRPr>
            </a:pPr>
            <a:r>
              <a:rPr sz="3000" dirty="0"/>
              <a:t> Adam</a:t>
            </a:r>
          </a:p>
          <a:p>
            <a:pPr>
              <a:defRPr>
                <a:latin typeface="+mn-lt"/>
                <a:ea typeface="+mn-ea"/>
                <a:cs typeface="+mn-cs"/>
                <a:sym typeface="Graphik Semibold"/>
              </a:defRPr>
            </a:pPr>
            <a:r>
              <a:rPr dirty="0"/>
              <a:t>* Conclusion</a:t>
            </a:r>
          </a:p>
        </p:txBody>
      </p:sp>
      <p:sp>
        <p:nvSpPr>
          <p:cNvPr id="180" name="Slide Number"/>
          <p:cNvSpPr txBox="1">
            <a:spLocks noGrp="1"/>
          </p:cNvSpPr>
          <p:nvPr>
            <p:ph type="sldNum" sz="quarter" idx="4294967295"/>
          </p:nvPr>
        </p:nvSpPr>
        <p:spPr>
          <a:xfrm>
            <a:off x="22857638" y="12979146"/>
            <a:ext cx="240945" cy="4041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3428914">
              <a:defRPr sz="1800"/>
            </a:lvl1pPr>
          </a:lstStyle>
          <a:p>
            <a:fld id="{86CB4B4D-7CA3-9044-876B-883B54F8677D}" type="slidenum">
              <a:rPr/>
              <a:t>2</a:t>
            </a:fld>
            <a:endParaRPr/>
          </a:p>
        </p:txBody>
      </p:sp>
      <p:pic>
        <p:nvPicPr>
          <p:cNvPr id="181" name="Image" descr="Image"/>
          <p:cNvPicPr>
            <a:picLocks noChangeAspect="1"/>
          </p:cNvPicPr>
          <p:nvPr/>
        </p:nvPicPr>
        <p:blipFill>
          <a:blip r:embed="rId4"/>
          <a:stretch>
            <a:fillRect/>
          </a:stretch>
        </p:blipFill>
        <p:spPr>
          <a:xfrm>
            <a:off x="6187829" y="6927502"/>
            <a:ext cx="2324101" cy="6210301"/>
          </a:xfrm>
          <a:prstGeom prst="rect">
            <a:avLst/>
          </a:prstGeom>
          <a:ln w="12700">
            <a:miter lim="400000"/>
          </a:ln>
        </p:spPr>
      </p:pic>
      <p:pic>
        <p:nvPicPr>
          <p:cNvPr id="182" name="Image" descr="Image"/>
          <p:cNvPicPr>
            <a:picLocks noChangeAspect="1"/>
          </p:cNvPicPr>
          <p:nvPr/>
        </p:nvPicPr>
        <p:blipFill>
          <a:blip r:embed="rId5"/>
          <a:stretch>
            <a:fillRect/>
          </a:stretch>
        </p:blipFill>
        <p:spPr>
          <a:xfrm>
            <a:off x="7997100" y="2828127"/>
            <a:ext cx="5994401" cy="3454401"/>
          </a:xfrm>
          <a:prstGeom prst="rect">
            <a:avLst/>
          </a:prstGeom>
          <a:ln w="12700">
            <a:miter lim="400000"/>
          </a:ln>
        </p:spPr>
      </p:pic>
      <p:sp>
        <p:nvSpPr>
          <p:cNvPr id="183" name="Today's…"/>
          <p:cNvSpPr txBox="1"/>
          <p:nvPr/>
        </p:nvSpPr>
        <p:spPr>
          <a:xfrm>
            <a:off x="9277142" y="2435649"/>
            <a:ext cx="4714359" cy="5207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ts val="21100"/>
              </a:lnSpc>
              <a:defRPr sz="9600">
                <a:solidFill>
                  <a:srgbClr val="FFFFFF"/>
                </a:solidFill>
                <a:latin typeface="Times Roman"/>
                <a:ea typeface="Times Roman"/>
                <a:cs typeface="Times Roman"/>
                <a:sym typeface="Times Roman"/>
              </a:defRPr>
            </a:pPr>
            <a:r>
              <a:rPr dirty="0"/>
              <a:t>Today's </a:t>
            </a:r>
            <a:endParaRPr sz="1200" dirty="0">
              <a:solidFill>
                <a:srgbClr val="000000"/>
              </a:solidFill>
            </a:endParaRPr>
          </a:p>
          <a:p>
            <a:pPr algn="l" defTabSz="457200">
              <a:lnSpc>
                <a:spcPts val="21100"/>
              </a:lnSpc>
              <a:defRPr sz="9600">
                <a:solidFill>
                  <a:srgbClr val="FFFFFF"/>
                </a:solidFill>
                <a:latin typeface="Times Roman"/>
                <a:ea typeface="Times Roman"/>
                <a:cs typeface="Times Roman"/>
                <a:sym typeface="Times Roman"/>
              </a:defRPr>
            </a:pPr>
            <a:r>
              <a:rPr dirty="0">
                <a:solidFill>
                  <a:schemeClr val="tx1"/>
                </a:solidFill>
              </a:rPr>
              <a:t>Agenda</a:t>
            </a:r>
            <a:endParaRPr sz="1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ide Number"/>
          <p:cNvSpPr txBox="1">
            <a:spLocks noGrp="1"/>
          </p:cNvSpPr>
          <p:nvPr>
            <p:ph type="sldNum" sz="quarter" idx="4294967295"/>
          </p:nvPr>
        </p:nvSpPr>
        <p:spPr>
          <a:xfrm>
            <a:off x="11956668" y="13081000"/>
            <a:ext cx="457963"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86" name="When utilising Exponential Weighted Averages, there is a process known as bias correction. Scientists have introduced Bias correction to get better results at the initial time stamps. Therefore, the formulae for Bias correction is as follows:-"/>
          <p:cNvSpPr txBox="1">
            <a:spLocks noGrp="1"/>
          </p:cNvSpPr>
          <p:nvPr>
            <p:ph type="body" sz="half" idx="4294967295"/>
          </p:nvPr>
        </p:nvSpPr>
        <p:spPr>
          <a:xfrm>
            <a:off x="417121" y="623082"/>
            <a:ext cx="23409028" cy="3525479"/>
          </a:xfrm>
          <a:prstGeom prst="rect">
            <a:avLst/>
          </a:prstGeom>
        </p:spPr>
        <p:txBody>
          <a:bodyPr/>
          <a:lstStyle>
            <a:lvl1pPr marL="228600" indent="-228600">
              <a:buClrTx/>
              <a:buSzPct val="80000"/>
              <a:buBlip>
                <a:blip r:embed="rId2"/>
              </a:buBlip>
            </a:lvl1pPr>
          </a:lstStyle>
          <a:p>
            <a:r>
              <a:t>When utilising Exponential Weighted Averages, there is a process known as bias correction. Scientists have introduced Bias correction to get better results at the initial time stamps. Therefore, the formulae for Bias correction is as follows:-</a:t>
            </a:r>
          </a:p>
        </p:txBody>
      </p:sp>
      <p:pic>
        <p:nvPicPr>
          <p:cNvPr id="287" name="Screenshot 2022-03-20 at 8.22.38 PM.png" descr="Screenshot 2022-03-20 at 8.22.38 PM.png"/>
          <p:cNvPicPr>
            <a:picLocks noChangeAspect="1"/>
          </p:cNvPicPr>
          <p:nvPr/>
        </p:nvPicPr>
        <p:blipFill>
          <a:blip r:embed="rId3"/>
          <a:stretch>
            <a:fillRect/>
          </a:stretch>
        </p:blipFill>
        <p:spPr>
          <a:xfrm>
            <a:off x="7142350" y="3954699"/>
            <a:ext cx="11508656" cy="849960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lide Number"/>
          <p:cNvSpPr txBox="1">
            <a:spLocks noGrp="1"/>
          </p:cNvSpPr>
          <p:nvPr>
            <p:ph type="sldNum" sz="quarter" idx="4294967295"/>
          </p:nvPr>
        </p:nvSpPr>
        <p:spPr>
          <a:xfrm>
            <a:off x="11995365" y="13081000"/>
            <a:ext cx="38057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90" name="The updated Weight &amp; Bias formulae are as follows:-"/>
          <p:cNvSpPr txBox="1">
            <a:spLocks noGrp="1"/>
          </p:cNvSpPr>
          <p:nvPr>
            <p:ph type="body" sz="quarter" idx="4294967295"/>
          </p:nvPr>
        </p:nvSpPr>
        <p:spPr>
          <a:xfrm>
            <a:off x="431187" y="544967"/>
            <a:ext cx="22885725" cy="1359840"/>
          </a:xfrm>
          <a:prstGeom prst="rect">
            <a:avLst/>
          </a:prstGeom>
        </p:spPr>
        <p:txBody>
          <a:bodyPr/>
          <a:lstStyle>
            <a:lvl1pPr marL="228600" indent="-228600">
              <a:buClrTx/>
              <a:buSzPct val="80000"/>
              <a:buBlip>
                <a:blip r:embed="rId2"/>
              </a:buBlip>
            </a:lvl1pPr>
          </a:lstStyle>
          <a:p>
            <a:r>
              <a:t>The updated Weight &amp; Bias formulae are as follows:-  </a:t>
            </a:r>
          </a:p>
        </p:txBody>
      </p:sp>
      <p:pic>
        <p:nvPicPr>
          <p:cNvPr id="291" name="Screenshot 2022-03-20 at 8.26.17 PM.png" descr="Screenshot 2022-03-20 at 8.26.17 PM.png"/>
          <p:cNvPicPr>
            <a:picLocks noChangeAspect="1"/>
          </p:cNvPicPr>
          <p:nvPr/>
        </p:nvPicPr>
        <p:blipFill>
          <a:blip r:embed="rId3"/>
          <a:stretch>
            <a:fillRect/>
          </a:stretch>
        </p:blipFill>
        <p:spPr>
          <a:xfrm>
            <a:off x="2183923" y="5596396"/>
            <a:ext cx="16618359" cy="2523207"/>
          </a:xfrm>
          <a:prstGeom prst="rect">
            <a:avLst/>
          </a:prstGeom>
          <a:ln w="12700">
            <a:miter lim="400000"/>
          </a:ln>
        </p:spPr>
      </p:pic>
      <p:pic>
        <p:nvPicPr>
          <p:cNvPr id="292" name="Screenshot 2022-03-20 at 8.28.38 PM.png" descr="Screenshot 2022-03-20 at 8.28.38 PM.png"/>
          <p:cNvPicPr>
            <a:picLocks noChangeAspect="1"/>
          </p:cNvPicPr>
          <p:nvPr/>
        </p:nvPicPr>
        <p:blipFill>
          <a:blip r:embed="rId4"/>
          <a:stretch>
            <a:fillRect/>
          </a:stretch>
        </p:blipFill>
        <p:spPr>
          <a:xfrm>
            <a:off x="1859777" y="2862244"/>
            <a:ext cx="17686058" cy="240582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onclusion:-"/>
          <p:cNvSpPr txBox="1">
            <a:spLocks noGrp="1"/>
          </p:cNvSpPr>
          <p:nvPr>
            <p:ph type="title" idx="4294967295"/>
          </p:nvPr>
        </p:nvSpPr>
        <p:spPr>
          <a:xfrm>
            <a:off x="961941" y="253494"/>
            <a:ext cx="15475988" cy="1421500"/>
          </a:xfrm>
          <a:prstGeom prst="rect">
            <a:avLst/>
          </a:prstGeom>
        </p:spPr>
        <p:txBody>
          <a:bodyPr/>
          <a:lstStyle>
            <a:lvl1pPr algn="l" defTabSz="767715">
              <a:defRPr sz="7812" spc="-234"/>
            </a:lvl1pPr>
          </a:lstStyle>
          <a:p>
            <a:r>
              <a:t>Conclusion:-</a:t>
            </a:r>
          </a:p>
        </p:txBody>
      </p:sp>
      <p:sp>
        <p:nvSpPr>
          <p:cNvPr id="295" name="In this Presentation, different Optimization algorithms that are available in the field of Artificial Intelligence were discussed in detail to reduce the Loss function of a Neural Network.…"/>
          <p:cNvSpPr txBox="1">
            <a:spLocks noGrp="1"/>
          </p:cNvSpPr>
          <p:nvPr>
            <p:ph type="body" idx="4294967295"/>
          </p:nvPr>
        </p:nvSpPr>
        <p:spPr>
          <a:xfrm>
            <a:off x="932647" y="1730178"/>
            <a:ext cx="22614877" cy="10558514"/>
          </a:xfrm>
          <a:prstGeom prst="rect">
            <a:avLst/>
          </a:prstGeom>
        </p:spPr>
        <p:txBody>
          <a:bodyPr/>
          <a:lstStyle/>
          <a:p>
            <a:pPr marL="306188" indent="-306188">
              <a:buClrTx/>
              <a:buSzPct val="50000"/>
              <a:buBlip>
                <a:blip r:embed="rId2"/>
              </a:buBlip>
            </a:pPr>
            <a:r>
              <a:rPr dirty="0"/>
              <a:t> In this Presentation, different Optimization algorithms that are available in the field of Artificial Intelligence were discussed in detail to reduce the Loss function of a Neural Network.</a:t>
            </a:r>
          </a:p>
          <a:p>
            <a:pPr marL="306188" indent="-306188">
              <a:buClrTx/>
              <a:buSzPct val="50000"/>
              <a:buBlip>
                <a:blip r:embed="rId2"/>
              </a:buBlip>
            </a:pPr>
            <a:r>
              <a:rPr dirty="0"/>
              <a:t> Overall, Adam Optimizer is comparatively better than other algorithms because it was implemented using some advanced theories.</a:t>
            </a:r>
          </a:p>
          <a:p>
            <a:pPr marL="306188" indent="-306188">
              <a:buClrTx/>
              <a:buSzPct val="50000"/>
              <a:buBlip>
                <a:blip r:embed="rId2"/>
              </a:buBlip>
            </a:pPr>
            <a:r>
              <a:rPr dirty="0"/>
              <a:t> However, there is no guarantee that the Adam optimizer will outperform all the given datasets because it depends on several other features like the type of problem, size of the input data, number of features, etc.</a:t>
            </a:r>
          </a:p>
          <a:p>
            <a:pPr marL="306188" indent="-306188">
              <a:buClrTx/>
              <a:buSzPct val="50000"/>
              <a:buBlip>
                <a:blip r:embed="rId2"/>
              </a:buBlip>
            </a:pPr>
            <a:r>
              <a:rPr dirty="0"/>
              <a:t> Gradient Descent and SGD algorithm work well for small datasets, Mini-batch SGD, SGD with Momentum &amp; RMSProp can be tried on large datasets. </a:t>
            </a:r>
          </a:p>
        </p:txBody>
      </p:sp>
      <p:sp>
        <p:nvSpPr>
          <p:cNvPr id="296" name="Slide Number"/>
          <p:cNvSpPr txBox="1">
            <a:spLocks noGrp="1"/>
          </p:cNvSpPr>
          <p:nvPr>
            <p:ph type="sldNum" sz="quarter" idx="4294967295"/>
          </p:nvPr>
        </p:nvSpPr>
        <p:spPr>
          <a:xfrm>
            <a:off x="11973712" y="13081000"/>
            <a:ext cx="423876"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Blog-image-2020-04-07@2x.png" descr="Blog-image-2020-04-07@2x.png"/>
          <p:cNvPicPr>
            <a:picLocks noChangeAspect="1"/>
          </p:cNvPicPr>
          <p:nvPr/>
        </p:nvPicPr>
        <p:blipFill>
          <a:blip r:embed="rId2"/>
          <a:stretch>
            <a:fillRect/>
          </a:stretch>
        </p:blipFill>
        <p:spPr>
          <a:xfrm>
            <a:off x="533327" y="600605"/>
            <a:ext cx="23317346" cy="12241608"/>
          </a:xfrm>
          <a:prstGeom prst="rect">
            <a:avLst/>
          </a:prstGeom>
          <a:ln w="12700">
            <a:miter lim="400000"/>
          </a:ln>
        </p:spPr>
      </p:pic>
      <p:sp>
        <p:nvSpPr>
          <p:cNvPr id="299" name="Slide Number"/>
          <p:cNvSpPr txBox="1">
            <a:spLocks noGrp="1"/>
          </p:cNvSpPr>
          <p:nvPr>
            <p:ph type="sldNum" sz="quarter" idx="4294967295"/>
          </p:nvPr>
        </p:nvSpPr>
        <p:spPr>
          <a:xfrm>
            <a:off x="22788601" y="12979146"/>
            <a:ext cx="379020" cy="4041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3428914">
              <a:defRPr sz="1800"/>
            </a:lvl1pPr>
          </a:lstStyle>
          <a:p>
            <a:fld id="{86CB4B4D-7CA3-9044-876B-883B54F8677D}" type="slidenum">
              <a:t>23</a:t>
            </a:fld>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Introduction:-"/>
          <p:cNvSpPr txBox="1">
            <a:spLocks noGrp="1"/>
          </p:cNvSpPr>
          <p:nvPr>
            <p:ph type="title" idx="4294967295"/>
          </p:nvPr>
        </p:nvSpPr>
        <p:spPr>
          <a:xfrm>
            <a:off x="961941" y="253494"/>
            <a:ext cx="15475988" cy="1421500"/>
          </a:xfrm>
          <a:prstGeom prst="rect">
            <a:avLst/>
          </a:prstGeom>
        </p:spPr>
        <p:txBody>
          <a:bodyPr/>
          <a:lstStyle>
            <a:lvl1pPr algn="l" defTabSz="767715">
              <a:defRPr sz="7812" spc="-234"/>
            </a:lvl1pPr>
          </a:lstStyle>
          <a:p>
            <a:r>
              <a:t>Introduction:-</a:t>
            </a:r>
          </a:p>
        </p:txBody>
      </p:sp>
      <p:sp>
        <p:nvSpPr>
          <p:cNvPr id="186" name="Neural networks is a subset of Machine Learning in which Neural networks adapt and learn from vast amounts of data.…"/>
          <p:cNvSpPr txBox="1">
            <a:spLocks noGrp="1"/>
          </p:cNvSpPr>
          <p:nvPr>
            <p:ph type="body" idx="4294967295"/>
          </p:nvPr>
        </p:nvSpPr>
        <p:spPr>
          <a:xfrm>
            <a:off x="932647" y="1730178"/>
            <a:ext cx="22139557" cy="9162927"/>
          </a:xfrm>
          <a:prstGeom prst="rect">
            <a:avLst/>
          </a:prstGeom>
        </p:spPr>
        <p:txBody>
          <a:bodyPr/>
          <a:lstStyle/>
          <a:p>
            <a:pPr marL="306188" indent="-306188">
              <a:buClrTx/>
              <a:buSzPct val="50000"/>
              <a:buBlip>
                <a:blip r:embed="rId2"/>
              </a:buBlip>
            </a:pPr>
            <a:r>
              <a:t> Neural networks is a subset of Machine Learning in which Neural networks adapt and learn from vast amounts of data. </a:t>
            </a:r>
          </a:p>
          <a:p>
            <a:pPr marL="306188" indent="-306188">
              <a:buClrTx/>
              <a:buSzPct val="50000"/>
              <a:buBlip>
                <a:blip r:embed="rId2"/>
              </a:buBlip>
            </a:pPr>
            <a:r>
              <a:t> The Neuron is the building block of a Neural network that takes some input, does some mathematical computation by multiplying the input values with their corresponding random weights and finally produces the output. </a:t>
            </a:r>
          </a:p>
        </p:txBody>
      </p:sp>
      <p:sp>
        <p:nvSpPr>
          <p:cNvPr id="187" name="Slide Number"/>
          <p:cNvSpPr txBox="1">
            <a:spLocks noGrp="1"/>
          </p:cNvSpPr>
          <p:nvPr>
            <p:ph type="sldNum" sz="quarter" idx="4294967295"/>
          </p:nvPr>
        </p:nvSpPr>
        <p:spPr>
          <a:xfrm>
            <a:off x="12044121" y="13081000"/>
            <a:ext cx="283058"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188" name="feed_forward_neural_network-1.gif" descr="feed_forward_neural_network-1.gif"/>
          <p:cNvPicPr>
            <a:picLocks/>
          </p:cNvPicPr>
          <p:nvPr/>
        </p:nvPicPr>
        <p:blipFill>
          <a:blip r:embed="rId3"/>
          <a:stretch>
            <a:fillRect/>
          </a:stretch>
        </p:blipFill>
        <p:spPr>
          <a:xfrm>
            <a:off x="3048894" y="6393645"/>
            <a:ext cx="19446048" cy="720647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Each node (Hidden and Output layers) in a Neural network is composed of two functions, namely linear and activation function. In the forward propagation, the Linear function is computed by summation of multiplying previously connected nodes output and co"/>
          <p:cNvSpPr txBox="1">
            <a:spLocks noGrp="1"/>
          </p:cNvSpPr>
          <p:nvPr>
            <p:ph type="body" idx="4294967295"/>
          </p:nvPr>
        </p:nvSpPr>
        <p:spPr>
          <a:xfrm>
            <a:off x="798434" y="546803"/>
            <a:ext cx="22787132" cy="12006277"/>
          </a:xfrm>
          <a:prstGeom prst="rect">
            <a:avLst/>
          </a:prstGeom>
        </p:spPr>
        <p:txBody>
          <a:bodyPr/>
          <a:lstStyle/>
          <a:p>
            <a:pPr marL="306188" indent="-306188">
              <a:buClrTx/>
              <a:buSzPct val="50000"/>
              <a:buBlip>
                <a:blip r:embed="rId2"/>
              </a:buBlip>
            </a:pPr>
            <a:r>
              <a:t> Each node (Hidden and Output layers) in a Neural network is composed of two functions, namely linear and activation function. In the forward propagation, the Linear function is computed by summation of multiplying previously connected nodes output and corresponding weight, bias as shown in the Figure. </a:t>
            </a:r>
          </a:p>
          <a:p>
            <a:pPr marL="306188" indent="-306188">
              <a:buClrTx/>
              <a:buSzPct val="50000"/>
              <a:buBlip>
                <a:blip r:embed="rId2"/>
              </a:buBlip>
            </a:pPr>
            <a:r>
              <a:t> After applying the Linear function, Activation functions like Sigmoid, Relu, Leaky Relu, Parametric Relu, Swish Relu, Softplus AF’s etc are implemented based on the problem type and requirement. </a:t>
            </a:r>
          </a:p>
        </p:txBody>
      </p:sp>
      <p:sp>
        <p:nvSpPr>
          <p:cNvPr id="191" name="Slide Number"/>
          <p:cNvSpPr txBox="1">
            <a:spLocks noGrp="1"/>
          </p:cNvSpPr>
          <p:nvPr>
            <p:ph type="sldNum" sz="quarter" idx="4294967295"/>
          </p:nvPr>
        </p:nvSpPr>
        <p:spPr>
          <a:xfrm>
            <a:off x="12042305" y="13081000"/>
            <a:ext cx="28669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92" name="NN4.jpeg" descr="NN4.jpeg"/>
          <p:cNvPicPr>
            <a:picLocks noChangeAspect="1"/>
          </p:cNvPicPr>
          <p:nvPr/>
        </p:nvPicPr>
        <p:blipFill>
          <a:blip r:embed="rId3"/>
          <a:stretch>
            <a:fillRect/>
          </a:stretch>
        </p:blipFill>
        <p:spPr>
          <a:xfrm>
            <a:off x="14636548" y="6848040"/>
            <a:ext cx="7500666" cy="596260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ole of an Optimizer:-…"/>
          <p:cNvSpPr txBox="1">
            <a:spLocks noGrp="1"/>
          </p:cNvSpPr>
          <p:nvPr>
            <p:ph type="body" idx="4294967295"/>
          </p:nvPr>
        </p:nvSpPr>
        <p:spPr>
          <a:xfrm>
            <a:off x="488005" y="191493"/>
            <a:ext cx="23087544" cy="11916088"/>
          </a:xfrm>
          <a:prstGeom prst="rect">
            <a:avLst/>
          </a:prstGeom>
        </p:spPr>
        <p:txBody>
          <a:bodyPr/>
          <a:lstStyle/>
          <a:p>
            <a:pPr marL="0" indent="0">
              <a:buClrTx/>
              <a:buSzTx/>
              <a:buNone/>
              <a:defRPr>
                <a:solidFill>
                  <a:srgbClr val="FF2600"/>
                </a:solidFill>
              </a:defRPr>
            </a:pPr>
            <a:r>
              <a:t>Role of an Optimizer:-</a:t>
            </a:r>
          </a:p>
          <a:p>
            <a:pPr marL="306188" indent="-306188">
              <a:buClrTx/>
              <a:buSzPct val="50000"/>
              <a:buBlip>
                <a:blip r:embed="rId2"/>
              </a:buBlip>
            </a:pPr>
            <a:r>
              <a:t> After computing the output at the output layer, the predicted value is compared with the actual value by computing Loss.</a:t>
            </a:r>
          </a:p>
          <a:p>
            <a:pPr marL="306188" indent="-306188">
              <a:buClrTx/>
              <a:buSzPct val="50000"/>
              <a:buBlip>
                <a:blip r:embed="rId2"/>
              </a:buBlip>
            </a:pPr>
            <a:r>
              <a:t> The Loss function is used to determine the error between the actual and predicted value. The </a:t>
            </a:r>
            <a:r>
              <a:rPr>
                <a:solidFill>
                  <a:srgbClr val="FF2600"/>
                </a:solidFill>
              </a:rPr>
              <a:t>Optimization algorithm</a:t>
            </a:r>
            <a:r>
              <a:t> is used to determine the new weight values i.e Loss w.r.t change in weights to bring the output of the next trial closer to the actual output.</a:t>
            </a:r>
          </a:p>
        </p:txBody>
      </p:sp>
      <p:pic>
        <p:nvPicPr>
          <p:cNvPr id="195" name="6bMB.gif" descr="6bMB.gif"/>
          <p:cNvPicPr>
            <a:picLocks/>
          </p:cNvPicPr>
          <p:nvPr/>
        </p:nvPicPr>
        <p:blipFill>
          <a:blip r:embed="rId3"/>
          <a:stretch>
            <a:fillRect/>
          </a:stretch>
        </p:blipFill>
        <p:spPr>
          <a:xfrm>
            <a:off x="12423047" y="6084845"/>
            <a:ext cx="9283559" cy="6336030"/>
          </a:xfrm>
          <a:prstGeom prst="rect">
            <a:avLst/>
          </a:prstGeom>
          <a:ln w="12700">
            <a:miter lim="400000"/>
          </a:ln>
        </p:spPr>
      </p:pic>
      <p:sp>
        <p:nvSpPr>
          <p:cNvPr id="196" name="Slide Number"/>
          <p:cNvSpPr txBox="1">
            <a:spLocks noGrp="1"/>
          </p:cNvSpPr>
          <p:nvPr>
            <p:ph type="sldNum" sz="quarter" idx="4294967295"/>
          </p:nvPr>
        </p:nvSpPr>
        <p:spPr>
          <a:xfrm>
            <a:off x="12046496" y="13081000"/>
            <a:ext cx="278308"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lide Number"/>
          <p:cNvSpPr txBox="1">
            <a:spLocks noGrp="1"/>
          </p:cNvSpPr>
          <p:nvPr>
            <p:ph type="sldNum" sz="quarter" idx="4294967295"/>
          </p:nvPr>
        </p:nvSpPr>
        <p:spPr>
          <a:xfrm>
            <a:off x="12042025" y="13081000"/>
            <a:ext cx="287250"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99" name="Epoch and Iteration:-"/>
          <p:cNvSpPr txBox="1"/>
          <p:nvPr/>
        </p:nvSpPr>
        <p:spPr>
          <a:xfrm>
            <a:off x="633949" y="588767"/>
            <a:ext cx="20982889" cy="90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just" defTabSz="2438400">
              <a:spcBef>
                <a:spcPts val="2400"/>
              </a:spcBef>
              <a:defRPr sz="4800">
                <a:solidFill>
                  <a:srgbClr val="FF2600"/>
                </a:solidFill>
              </a:defRPr>
            </a:lvl1pPr>
          </a:lstStyle>
          <a:p>
            <a:r>
              <a:t>Epoch and Iteration:-</a:t>
            </a:r>
          </a:p>
        </p:txBody>
      </p:sp>
      <p:sp>
        <p:nvSpPr>
          <p:cNvPr id="200" name="Epoch describes the number of times the algorithm sees the entire dataset.…"/>
          <p:cNvSpPr txBox="1">
            <a:spLocks noGrp="1"/>
          </p:cNvSpPr>
          <p:nvPr>
            <p:ph type="body" idx="4294967295"/>
          </p:nvPr>
        </p:nvSpPr>
        <p:spPr>
          <a:xfrm>
            <a:off x="804793" y="2251305"/>
            <a:ext cx="21984934" cy="9703329"/>
          </a:xfrm>
          <a:prstGeom prst="rect">
            <a:avLst/>
          </a:prstGeom>
        </p:spPr>
        <p:txBody>
          <a:bodyPr/>
          <a:lstStyle/>
          <a:p>
            <a:pPr marL="306188" indent="-306188">
              <a:buClrTx/>
              <a:buSzPct val="50000"/>
              <a:buBlip>
                <a:blip r:embed="rId2"/>
              </a:buBlip>
            </a:pPr>
            <a:r>
              <a:t> Epoch describes the number of times the algorithm sees the entire dataset.</a:t>
            </a:r>
          </a:p>
          <a:p>
            <a:pPr marL="306188" indent="-306188">
              <a:buClrTx/>
              <a:buSzPct val="50000"/>
              <a:buBlip>
                <a:blip r:embed="rId2"/>
              </a:buBlip>
            </a:pPr>
            <a:r>
              <a:t> Iteration describes the number of times a batch of data passed through the algorithm.</a:t>
            </a:r>
          </a:p>
          <a:p>
            <a:pPr marL="0" indent="0">
              <a:buClrTx/>
              <a:buSzTx/>
              <a:buNone/>
            </a:pPr>
            <a:endParaRPr/>
          </a:p>
          <a:p>
            <a:pPr marL="0" indent="0">
              <a:buClrTx/>
              <a:buSzTx/>
              <a:buNone/>
            </a:pPr>
            <a:r>
              <a:t>For example, consider the input dataset consists of 10,000 records and if we train the model for 10 epochs, let the batch size = 1 i.e loading each data point every time and performing forward, backward propagation for every data point. Hence, the number of iterations per epoch for the above example would be 10,000 and the number of epochs would be 10. </a:t>
            </a:r>
            <a:endParaRPr sz="1200"/>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Gradient Descent:-"/>
          <p:cNvSpPr txBox="1">
            <a:spLocks noGrp="1"/>
          </p:cNvSpPr>
          <p:nvPr>
            <p:ph type="title" idx="4294967295"/>
          </p:nvPr>
        </p:nvSpPr>
        <p:spPr>
          <a:xfrm>
            <a:off x="203644" y="174689"/>
            <a:ext cx="9652001" cy="1524001"/>
          </a:xfrm>
          <a:prstGeom prst="rect">
            <a:avLst/>
          </a:prstGeom>
        </p:spPr>
        <p:txBody>
          <a:bodyPr/>
          <a:lstStyle/>
          <a:p>
            <a:r>
              <a:t>Gradient Descent:-</a:t>
            </a:r>
          </a:p>
        </p:txBody>
      </p:sp>
      <p:sp>
        <p:nvSpPr>
          <p:cNvPr id="203" name="The formula to compute new weights using Gradient Descent is as follows:-…"/>
          <p:cNvSpPr txBox="1">
            <a:spLocks noGrp="1"/>
          </p:cNvSpPr>
          <p:nvPr>
            <p:ph type="body" idx="4294967295"/>
          </p:nvPr>
        </p:nvSpPr>
        <p:spPr>
          <a:xfrm>
            <a:off x="781185" y="1799565"/>
            <a:ext cx="22821630" cy="10116870"/>
          </a:xfrm>
          <a:prstGeom prst="rect">
            <a:avLst/>
          </a:prstGeom>
        </p:spPr>
        <p:txBody>
          <a:bodyPr/>
          <a:lstStyle/>
          <a:p>
            <a:pPr marL="228600" indent="-228600">
              <a:buClrTx/>
              <a:buSzPct val="80000"/>
              <a:buBlip>
                <a:blip r:embed="rId2"/>
              </a:buBlip>
            </a:pPr>
            <a:r>
              <a:t>The formula to compute new weights using Gradient Descent is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 to compute Loss using Gradient Descent is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04" name="Slide Number"/>
          <p:cNvSpPr txBox="1">
            <a:spLocks noGrp="1"/>
          </p:cNvSpPr>
          <p:nvPr>
            <p:ph type="sldNum" sz="quarter" idx="4294967295"/>
          </p:nvPr>
        </p:nvSpPr>
        <p:spPr>
          <a:xfrm>
            <a:off x="12055157" y="13081000"/>
            <a:ext cx="260986"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05" name="Screenshot 2022-03-20 at 6.07.29 PM.png" descr="Screenshot 2022-03-20 at 6.07.29 PM.png"/>
          <p:cNvPicPr>
            <a:picLocks noChangeAspect="1"/>
          </p:cNvPicPr>
          <p:nvPr/>
        </p:nvPicPr>
        <p:blipFill>
          <a:blip r:embed="rId3"/>
          <a:stretch>
            <a:fillRect/>
          </a:stretch>
        </p:blipFill>
        <p:spPr>
          <a:xfrm>
            <a:off x="1694924" y="2882904"/>
            <a:ext cx="10643849" cy="1657437"/>
          </a:xfrm>
          <a:prstGeom prst="rect">
            <a:avLst/>
          </a:prstGeom>
          <a:ln w="12700">
            <a:miter lim="400000"/>
          </a:ln>
        </p:spPr>
      </p:pic>
      <p:pic>
        <p:nvPicPr>
          <p:cNvPr id="206" name="Screenshot 2022-03-20 at 6.08.23 PM.png" descr="Screenshot 2022-03-20 at 6.08.23 PM.png"/>
          <p:cNvPicPr>
            <a:picLocks noChangeAspect="1"/>
          </p:cNvPicPr>
          <p:nvPr/>
        </p:nvPicPr>
        <p:blipFill>
          <a:blip r:embed="rId4"/>
          <a:stretch>
            <a:fillRect/>
          </a:stretch>
        </p:blipFill>
        <p:spPr>
          <a:xfrm>
            <a:off x="1694924" y="6452937"/>
            <a:ext cx="10643849" cy="1874652"/>
          </a:xfrm>
          <a:prstGeom prst="rect">
            <a:avLst/>
          </a:prstGeom>
          <a:ln w="12700">
            <a:miter lim="400000"/>
          </a:ln>
        </p:spPr>
      </p:pic>
      <p:pic>
        <p:nvPicPr>
          <p:cNvPr id="207" name="NN8.jpeg" descr="NN8.jpeg"/>
          <p:cNvPicPr>
            <a:picLocks noChangeAspect="1"/>
          </p:cNvPicPr>
          <p:nvPr/>
        </p:nvPicPr>
        <p:blipFill>
          <a:blip r:embed="rId5"/>
          <a:stretch>
            <a:fillRect/>
          </a:stretch>
        </p:blipFill>
        <p:spPr>
          <a:xfrm>
            <a:off x="13102673" y="6539077"/>
            <a:ext cx="9535425" cy="591854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tochastic Gradient Descent:-"/>
          <p:cNvSpPr txBox="1">
            <a:spLocks noGrp="1"/>
          </p:cNvSpPr>
          <p:nvPr>
            <p:ph type="title" idx="4294967295"/>
          </p:nvPr>
        </p:nvSpPr>
        <p:spPr>
          <a:xfrm>
            <a:off x="797834" y="129444"/>
            <a:ext cx="12459398" cy="1524001"/>
          </a:xfrm>
          <a:prstGeom prst="rect">
            <a:avLst/>
          </a:prstGeom>
        </p:spPr>
        <p:txBody>
          <a:bodyPr/>
          <a:lstStyle>
            <a:lvl1pPr defTabSz="701675">
              <a:defRPr sz="7140" spc="-214"/>
            </a:lvl1pPr>
          </a:lstStyle>
          <a:p>
            <a:r>
              <a:t>Stochastic Gradient Descent:-</a:t>
            </a:r>
          </a:p>
        </p:txBody>
      </p:sp>
      <p:sp>
        <p:nvSpPr>
          <p:cNvPr id="210" name="The formula to compute new weights using Stochastic Gradient Descent is   as follows:-…"/>
          <p:cNvSpPr txBox="1">
            <a:spLocks noGrp="1"/>
          </p:cNvSpPr>
          <p:nvPr>
            <p:ph type="body" idx="4294967295"/>
          </p:nvPr>
        </p:nvSpPr>
        <p:spPr>
          <a:xfrm>
            <a:off x="781185" y="1799565"/>
            <a:ext cx="22821630" cy="10116870"/>
          </a:xfrm>
          <a:prstGeom prst="rect">
            <a:avLst/>
          </a:prstGeom>
        </p:spPr>
        <p:txBody>
          <a:bodyPr/>
          <a:lstStyle/>
          <a:p>
            <a:pPr marL="228600" indent="-228600">
              <a:buClrTx/>
              <a:buSzPct val="80000"/>
              <a:buBlip>
                <a:blip r:embed="rId2"/>
              </a:buBlip>
            </a:pPr>
            <a:r>
              <a:t>The formula to compute new weights using Stochastic Gradient Descent is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 to compute Loss using Stochastic Gradient Descent is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11" name="Slide Number"/>
          <p:cNvSpPr txBox="1">
            <a:spLocks noGrp="1"/>
          </p:cNvSpPr>
          <p:nvPr>
            <p:ph type="sldNum" sz="quarter" idx="4294967295"/>
          </p:nvPr>
        </p:nvSpPr>
        <p:spPr>
          <a:xfrm>
            <a:off x="12043702" y="13081000"/>
            <a:ext cx="283896"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pic>
        <p:nvPicPr>
          <p:cNvPr id="212" name="Screenshot 2022-03-20 at 6.07.29 PM.png" descr="Screenshot 2022-03-20 at 6.07.29 PM.png"/>
          <p:cNvPicPr>
            <a:picLocks noChangeAspect="1"/>
          </p:cNvPicPr>
          <p:nvPr/>
        </p:nvPicPr>
        <p:blipFill>
          <a:blip r:embed="rId3"/>
          <a:stretch>
            <a:fillRect/>
          </a:stretch>
        </p:blipFill>
        <p:spPr>
          <a:xfrm>
            <a:off x="1460415" y="3787472"/>
            <a:ext cx="10643849" cy="1657437"/>
          </a:xfrm>
          <a:prstGeom prst="rect">
            <a:avLst/>
          </a:prstGeom>
          <a:ln w="12700">
            <a:miter lim="400000"/>
          </a:ln>
        </p:spPr>
      </p:pic>
      <p:pic>
        <p:nvPicPr>
          <p:cNvPr id="213" name="NN14.JPEG" descr="NN14.JPEG"/>
          <p:cNvPicPr>
            <a:picLocks noChangeAspect="1"/>
          </p:cNvPicPr>
          <p:nvPr/>
        </p:nvPicPr>
        <p:blipFill>
          <a:blip r:embed="rId4"/>
          <a:stretch>
            <a:fillRect/>
          </a:stretch>
        </p:blipFill>
        <p:spPr>
          <a:xfrm>
            <a:off x="13181866" y="7286534"/>
            <a:ext cx="9971884" cy="5986256"/>
          </a:xfrm>
          <a:prstGeom prst="rect">
            <a:avLst/>
          </a:prstGeom>
          <a:ln w="12700">
            <a:miter lim="400000"/>
          </a:ln>
        </p:spPr>
      </p:pic>
      <p:pic>
        <p:nvPicPr>
          <p:cNvPr id="214" name="Screenshot 2022-03-20 at 6.36.41 PM.png" descr="Screenshot 2022-03-20 at 6.36.41 PM.png"/>
          <p:cNvPicPr>
            <a:picLocks noChangeAspect="1"/>
          </p:cNvPicPr>
          <p:nvPr/>
        </p:nvPicPr>
        <p:blipFill>
          <a:blip r:embed="rId5"/>
          <a:stretch>
            <a:fillRect/>
          </a:stretch>
        </p:blipFill>
        <p:spPr>
          <a:xfrm>
            <a:off x="1820646" y="7798662"/>
            <a:ext cx="9532306" cy="233867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Mini-Batch Stochastic Gradient Descent:-"/>
          <p:cNvSpPr txBox="1">
            <a:spLocks noGrp="1"/>
          </p:cNvSpPr>
          <p:nvPr>
            <p:ph type="title" idx="4294967295"/>
          </p:nvPr>
        </p:nvSpPr>
        <p:spPr>
          <a:xfrm>
            <a:off x="806804" y="103599"/>
            <a:ext cx="15908278" cy="1524001"/>
          </a:xfrm>
          <a:prstGeom prst="rect">
            <a:avLst/>
          </a:prstGeom>
        </p:spPr>
        <p:txBody>
          <a:bodyPr/>
          <a:lstStyle>
            <a:lvl1pPr defTabSz="652145">
              <a:defRPr sz="6636" spc="-199"/>
            </a:lvl1pPr>
          </a:lstStyle>
          <a:p>
            <a:r>
              <a:t>Mini-Batch Stochastic Gradient Descent:-</a:t>
            </a:r>
          </a:p>
        </p:txBody>
      </p:sp>
      <p:sp>
        <p:nvSpPr>
          <p:cNvPr id="217" name="The formula to compute new weights using Mini-Batch Stochastic Gradient Descent is as follows:-…"/>
          <p:cNvSpPr txBox="1">
            <a:spLocks noGrp="1"/>
          </p:cNvSpPr>
          <p:nvPr>
            <p:ph type="body" idx="4294967295"/>
          </p:nvPr>
        </p:nvSpPr>
        <p:spPr>
          <a:xfrm>
            <a:off x="781185" y="1799565"/>
            <a:ext cx="22821630" cy="10116870"/>
          </a:xfrm>
          <a:prstGeom prst="rect">
            <a:avLst/>
          </a:prstGeom>
        </p:spPr>
        <p:txBody>
          <a:bodyPr/>
          <a:lstStyle/>
          <a:p>
            <a:pPr marL="228600" indent="-228600">
              <a:buClrTx/>
              <a:buSzPct val="80000"/>
              <a:buBlip>
                <a:blip r:embed="rId2"/>
              </a:buBlip>
            </a:pPr>
            <a:r>
              <a:t>The formula to compute new weights using Mini-Batch Stochastic Gradient Descent is as follows:- </a:t>
            </a: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endParaRPr sz="1200"/>
          </a:p>
          <a:p>
            <a:pPr marL="228600" indent="-228600">
              <a:buClrTx/>
              <a:buSzPct val="80000"/>
              <a:buBlip>
                <a:blip r:embed="rId2"/>
              </a:buBlip>
            </a:pPr>
            <a:r>
              <a:t>The formula to compute Loss using Mini-Batch Stochastic Gradient Descent is as follows:- </a:t>
            </a:r>
          </a:p>
          <a:p>
            <a:pPr marL="0" indent="0">
              <a:buClrTx/>
              <a:buSzTx/>
              <a:buNone/>
            </a:pPr>
            <a:r>
              <a:t>     </a:t>
            </a:r>
            <a:endParaRPr sz="1200"/>
          </a:p>
          <a:p>
            <a:pPr marL="0" indent="0">
              <a:buClrTx/>
              <a:buSzTx/>
              <a:buNone/>
            </a:pPr>
            <a:endParaRPr sz="1200"/>
          </a:p>
          <a:p>
            <a:pPr marL="0" indent="0">
              <a:buClrTx/>
              <a:buSzTx/>
              <a:buNone/>
            </a:pPr>
            <a:br/>
            <a:endParaRPr/>
          </a:p>
        </p:txBody>
      </p:sp>
      <p:sp>
        <p:nvSpPr>
          <p:cNvPr id="218" name="Slide Number"/>
          <p:cNvSpPr txBox="1">
            <a:spLocks noGrp="1"/>
          </p:cNvSpPr>
          <p:nvPr>
            <p:ph type="sldNum" sz="quarter" idx="4294967295"/>
          </p:nvPr>
        </p:nvSpPr>
        <p:spPr>
          <a:xfrm>
            <a:off x="12041885" y="13081000"/>
            <a:ext cx="287529" cy="4671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19" name="Screenshot 2022-03-20 at 6.07.29 PM.png" descr="Screenshot 2022-03-20 at 6.07.29 PM.png"/>
          <p:cNvPicPr>
            <a:picLocks noChangeAspect="1"/>
          </p:cNvPicPr>
          <p:nvPr/>
        </p:nvPicPr>
        <p:blipFill>
          <a:blip r:embed="rId3"/>
          <a:stretch>
            <a:fillRect/>
          </a:stretch>
        </p:blipFill>
        <p:spPr>
          <a:xfrm>
            <a:off x="1460415" y="3787472"/>
            <a:ext cx="10643849" cy="1657437"/>
          </a:xfrm>
          <a:prstGeom prst="rect">
            <a:avLst/>
          </a:prstGeom>
          <a:ln w="12700">
            <a:miter lim="400000"/>
          </a:ln>
        </p:spPr>
      </p:pic>
      <p:pic>
        <p:nvPicPr>
          <p:cNvPr id="220" name="Screenshot 2022-03-20 at 6.40.09 PM.png" descr="Screenshot 2022-03-20 at 6.40.09 PM.png"/>
          <p:cNvPicPr>
            <a:picLocks noChangeAspect="1"/>
          </p:cNvPicPr>
          <p:nvPr/>
        </p:nvPicPr>
        <p:blipFill>
          <a:blip r:embed="rId4"/>
          <a:stretch>
            <a:fillRect/>
          </a:stretch>
        </p:blipFill>
        <p:spPr>
          <a:xfrm>
            <a:off x="1657889" y="8514167"/>
            <a:ext cx="10248901" cy="1422401"/>
          </a:xfrm>
          <a:prstGeom prst="rect">
            <a:avLst/>
          </a:prstGeom>
          <a:ln w="12700">
            <a:miter lim="400000"/>
          </a:ln>
        </p:spPr>
      </p:pic>
      <p:pic>
        <p:nvPicPr>
          <p:cNvPr id="221" name="NN9.jpeg" descr="NN9.jpeg"/>
          <p:cNvPicPr>
            <a:picLocks noChangeAspect="1"/>
          </p:cNvPicPr>
          <p:nvPr/>
        </p:nvPicPr>
        <p:blipFill>
          <a:blip r:embed="rId5"/>
          <a:stretch>
            <a:fillRect/>
          </a:stretch>
        </p:blipFill>
        <p:spPr>
          <a:xfrm>
            <a:off x="11946663" y="6726221"/>
            <a:ext cx="11531601" cy="5715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903</Words>
  <Application>Microsoft Macintosh PowerPoint</Application>
  <PresentationFormat>Custom</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Graphik</vt:lpstr>
      <vt:lpstr>Graphik Semibold</vt:lpstr>
      <vt:lpstr>Graphik-Medium</vt:lpstr>
      <vt:lpstr>Helvetica Neue</vt:lpstr>
      <vt:lpstr>Times Roman</vt:lpstr>
      <vt:lpstr>31_ColorGradientLight</vt:lpstr>
      <vt:lpstr>Optimization Algorithms for Neural Networks</vt:lpstr>
      <vt:lpstr>PowerPoint Presentation</vt:lpstr>
      <vt:lpstr>Introduction:-</vt:lpstr>
      <vt:lpstr>PowerPoint Presentation</vt:lpstr>
      <vt:lpstr>PowerPoint Presentation</vt:lpstr>
      <vt:lpstr>PowerPoint Presentation</vt:lpstr>
      <vt:lpstr>Gradient Descent:-</vt:lpstr>
      <vt:lpstr>Stochastic Gradient Descent:-</vt:lpstr>
      <vt:lpstr>Mini-Batch Stochastic Gradient Descent:-</vt:lpstr>
      <vt:lpstr>Overall Comparison (GD (vs) SGD (vs) Mini-Batch SGD):-</vt:lpstr>
      <vt:lpstr>Stochastic Gradient Descent with Momentum:-</vt:lpstr>
      <vt:lpstr>PowerPoint Presentation</vt:lpstr>
      <vt:lpstr>PowerPoint Presentation</vt:lpstr>
      <vt:lpstr>Adaptive Gradient Descent:-</vt:lpstr>
      <vt:lpstr>PowerPoint Presentation</vt:lpstr>
      <vt:lpstr>Adaptive Learning Rate Method &amp; Root Mean Squared Propagation:-</vt:lpstr>
      <vt:lpstr>PowerPoint Presentation</vt:lpstr>
      <vt:lpstr>Adaptive Moment Estimation:-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Algorithms for Neural Networks</dc:title>
  <cp:lastModifiedBy>Ruthvik Raja Munirrajappa Venkata</cp:lastModifiedBy>
  <cp:revision>4</cp:revision>
  <dcterms:modified xsi:type="dcterms:W3CDTF">2022-03-24T01:00:41Z</dcterms:modified>
</cp:coreProperties>
</file>