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753600" cy="7315200"/>
  <p:notesSz cx="6858000" cy="9144000"/>
  <p:embeddedFontLst>
    <p:embeddedFont>
      <p:font typeface="Poppins Bold" charset="1" panose="00000800000000000000"/>
      <p:regular r:id="rId26"/>
    </p:embeddedFont>
    <p:embeddedFont>
      <p:font typeface="Poppins"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notesSlides/notesSlide2.xml" Type="http://schemas.openxmlformats.org/officeDocument/2006/relationships/notesSlide"/><Relationship Id="rId32" Target="notesSlides/notesSlide3.xml" Type="http://schemas.openxmlformats.org/officeDocument/2006/relationships/notesSlide"/><Relationship Id="rId33" Target="notesSlides/notesSlide4.xml" Type="http://schemas.openxmlformats.org/officeDocument/2006/relationships/notesSlide"/><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44" Target="notesSlides/notesSlide15.xml" Type="http://schemas.openxmlformats.org/officeDocument/2006/relationships/notesSlide"/><Relationship Id="rId45" Target="notesSlides/notesSlide16.xml" Type="http://schemas.openxmlformats.org/officeDocument/2006/relationships/notesSlide"/><Relationship Id="rId46" Target="notesSlides/notesSlide17.xml" Type="http://schemas.openxmlformats.org/officeDocument/2006/relationships/notesSlide"/><Relationship Id="rId47" Target="notesSlides/notesSlide18.xml" Type="http://schemas.openxmlformats.org/officeDocument/2006/relationships/notesSlide"/><Relationship Id="rId48" Target="notesSlides/notesSlide19.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07/s40979-023-00140-5" TargetMode="External" Type="http://schemas.openxmlformats.org/officeDocument/2006/relationships/hyperlink"/><Relationship Id="rId11" Target="https://ieeexplore.ieee.org/document/10137767/" TargetMode="External" Type="http://schemas.openxmlformats.org/officeDocument/2006/relationships/hyperlink"/><Relationship Id="rId12" Target="https://ieeexplore.ieee.org/document/10137767/" TargetMode="External" Type="http://schemas.openxmlformats.org/officeDocument/2006/relationships/hyperlink"/><Relationship Id="rId13" Target="https://dl.acm.org/doi/fullHtml/10.1145/3345317" TargetMode="External" Type="http://schemas.openxmlformats.org/officeDocument/2006/relationships/hyperlink"/><Relationship Id="rId14" Target="https://doi.org/10.1145/3345317" TargetMode="External" Type="http://schemas.openxmlformats.org/officeDocument/2006/relationships/hyperlink"/><Relationship Id="rId15" Target="https://arxiv.org/pdf/1801.06323.pdf" TargetMode="External" Type="http://schemas.openxmlformats.org/officeDocument/2006/relationships/hyperlink"/><Relationship Id="rId16" Target="https://arxiv.org/pdf/1801.06323.pdf" TargetMode="External" Type="http://schemas.openxmlformats.org/officeDocument/2006/relationships/hyperlink"/><Relationship Id="rId2" Target="../notesSlides/notesSlide16.xml" Type="http://schemas.openxmlformats.org/officeDocument/2006/relationships/notesSlide"/><Relationship Id="rId3" Target="https://ijcrt.org/papers/IJCRT2006516.pdf" TargetMode="External" Type="http://schemas.openxmlformats.org/officeDocument/2006/relationships/hyperlink"/><Relationship Id="rId4" Target="https://ijcrt.org/papers/IJCRT2006516.pdf" TargetMode="External" Type="http://schemas.openxmlformats.org/officeDocument/2006/relationships/hyperlink"/><Relationship Id="rId5" Target="https://www.ijitee.org/wp-content/uploads/papers/v8i11/K21480981119.pdf" TargetMode="External" Type="http://schemas.openxmlformats.org/officeDocument/2006/relationships/hyperlink"/><Relationship Id="rId6" Target="https://www.ijitee.org/wp-content/uploads/papers/v8i11/K21480981119.pdf" TargetMode="External" Type="http://schemas.openxmlformats.org/officeDocument/2006/relationships/hyperlink"/><Relationship Id="rId7" Target="https://edintegrity.biomedcentral.com/articles/10.1007/s40979-023-00140-5" TargetMode="External" Type="http://schemas.openxmlformats.org/officeDocument/2006/relationships/hyperlink"/><Relationship Id="rId8" Target="https://edintegrity.biomedcentral.com/articles/10.1007/s40979-023-00140-5" TargetMode="External" Type="http://schemas.openxmlformats.org/officeDocument/2006/relationships/hyperlink"/><Relationship Id="rId9" Target="https://edintegrity.biomedcentral.com/articles/10.1007/s40979-023-00140-5"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2"/>
            <a:stretch>
              <a:fillRect l="776" t="-94318" r="-775" b="45264"/>
            </a:stretch>
          </a:blipFill>
        </p:spPr>
      </p:sp>
      <p:sp>
        <p:nvSpPr>
          <p:cNvPr name="TextBox 3" id="3"/>
          <p:cNvSpPr txBox="true"/>
          <p:nvPr/>
        </p:nvSpPr>
        <p:spPr>
          <a:xfrm rot="0">
            <a:off x="283744" y="5120413"/>
            <a:ext cx="5881742" cy="2083463"/>
          </a:xfrm>
          <a:prstGeom prst="rect">
            <a:avLst/>
          </a:prstGeom>
        </p:spPr>
        <p:txBody>
          <a:bodyPr anchor="t" rtlCol="false" tIns="0" lIns="0" bIns="0" rIns="0">
            <a:spAutoFit/>
          </a:bodyPr>
          <a:lstStyle/>
          <a:p>
            <a:pPr algn="l">
              <a:lnSpc>
                <a:spcPts val="2328"/>
              </a:lnSpc>
            </a:pPr>
            <a:r>
              <a:rPr lang="en-US" sz="1940" spc="17" b="true">
                <a:solidFill>
                  <a:srgbClr val="000000"/>
                </a:solidFill>
                <a:latin typeface="Poppins Bold"/>
                <a:ea typeface="Poppins Bold"/>
                <a:cs typeface="Poppins Bold"/>
                <a:sym typeface="Poppins Bold"/>
              </a:rPr>
              <a:t>Your Register No. </a:t>
            </a:r>
            <a:r>
              <a:rPr lang="en-US" sz="1940" spc="17">
                <a:solidFill>
                  <a:srgbClr val="000000"/>
                </a:solidFill>
                <a:latin typeface="Poppins"/>
                <a:ea typeface="Poppins"/>
                <a:cs typeface="Poppins"/>
                <a:sym typeface="Poppins"/>
              </a:rPr>
              <a:t>2116220701237</a:t>
            </a:r>
          </a:p>
          <a:p>
            <a:pPr algn="l">
              <a:lnSpc>
                <a:spcPts val="2328"/>
              </a:lnSpc>
            </a:pPr>
            <a:r>
              <a:rPr lang="en-US" sz="1940" spc="17" b="true">
                <a:solidFill>
                  <a:srgbClr val="000000"/>
                </a:solidFill>
                <a:latin typeface="Poppins Bold"/>
                <a:ea typeface="Poppins Bold"/>
                <a:cs typeface="Poppins Bold"/>
                <a:sym typeface="Poppins Bold"/>
              </a:rPr>
              <a:t>Name : </a:t>
            </a:r>
            <a:r>
              <a:rPr lang="en-US" sz="1940" spc="17">
                <a:solidFill>
                  <a:srgbClr val="000000"/>
                </a:solidFill>
                <a:latin typeface="Poppins"/>
                <a:ea typeface="Poppins"/>
                <a:cs typeface="Poppins"/>
                <a:sym typeface="Poppins"/>
              </a:rPr>
              <a:t>SAI RUTHWIK </a:t>
            </a:r>
          </a:p>
          <a:p>
            <a:pPr algn="l">
              <a:lnSpc>
                <a:spcPts val="2328"/>
              </a:lnSpc>
            </a:pPr>
            <a:r>
              <a:rPr lang="en-US" sz="1940" spc="17" b="true">
                <a:solidFill>
                  <a:srgbClr val="000000"/>
                </a:solidFill>
                <a:latin typeface="Poppins Bold"/>
                <a:ea typeface="Poppins Bold"/>
                <a:cs typeface="Poppins Bold"/>
                <a:sym typeface="Poppins Bold"/>
              </a:rPr>
              <a:t>Guide Name : </a:t>
            </a:r>
            <a:r>
              <a:rPr lang="en-US" sz="1940" spc="17">
                <a:solidFill>
                  <a:srgbClr val="000000"/>
                </a:solidFill>
                <a:latin typeface="Poppins"/>
                <a:ea typeface="Poppins"/>
                <a:cs typeface="Poppins"/>
                <a:sym typeface="Poppins"/>
              </a:rPr>
              <a:t>Dr. Duraimurugan. N</a:t>
            </a:r>
          </a:p>
          <a:p>
            <a:pPr algn="l">
              <a:lnSpc>
                <a:spcPts val="2328"/>
              </a:lnSpc>
            </a:pPr>
            <a:r>
              <a:rPr lang="en-US" sz="1940" spc="17" b="true">
                <a:solidFill>
                  <a:srgbClr val="000000"/>
                </a:solidFill>
                <a:latin typeface="Poppins Bold"/>
                <a:ea typeface="Poppins Bold"/>
                <a:cs typeface="Poppins Bold"/>
                <a:sym typeface="Poppins Bold"/>
              </a:rPr>
              <a:t>Designation and Department : </a:t>
            </a:r>
          </a:p>
          <a:p>
            <a:pPr algn="l">
              <a:lnSpc>
                <a:spcPts val="2328"/>
              </a:lnSpc>
            </a:pPr>
            <a:r>
              <a:rPr lang="en-US" sz="1940" spc="17">
                <a:solidFill>
                  <a:srgbClr val="000000"/>
                </a:solidFill>
                <a:latin typeface="Poppins"/>
                <a:ea typeface="Poppins"/>
                <a:cs typeface="Poppins"/>
                <a:sym typeface="Poppins"/>
              </a:rPr>
              <a:t>Associate Professor (SG) Department of Computer Science and Engineering</a:t>
            </a:r>
          </a:p>
          <a:p>
            <a:pPr algn="l">
              <a:lnSpc>
                <a:spcPts val="2328"/>
              </a:lnSpc>
            </a:pPr>
          </a:p>
        </p:txBody>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name="Group 6" id="6"/>
          <p:cNvGrpSpPr/>
          <p:nvPr/>
        </p:nvGrpSpPr>
        <p:grpSpPr>
          <a:xfrm rot="0">
            <a:off x="-1393236" y="1604236"/>
            <a:ext cx="7558722" cy="3318933"/>
            <a:chOff x="0" y="0"/>
            <a:chExt cx="10078295" cy="4425244"/>
          </a:xfrm>
        </p:grpSpPr>
        <p:sp>
          <p:nvSpPr>
            <p:cNvPr name="Freeform 7" id="7"/>
            <p:cNvSpPr/>
            <p:nvPr/>
          </p:nvSpPr>
          <p:spPr>
            <a:xfrm flipH="false" flipV="false" rot="0">
              <a:off x="22150" y="18034"/>
              <a:ext cx="10034002" cy="4389120"/>
            </a:xfrm>
            <a:custGeom>
              <a:avLst/>
              <a:gdLst/>
              <a:ahLst/>
              <a:cxnLst/>
              <a:rect r="r" b="b" t="t" l="l"/>
              <a:pathLst>
                <a:path h="4389120" w="10034002">
                  <a:moveTo>
                    <a:pt x="0" y="0"/>
                  </a:moveTo>
                  <a:lnTo>
                    <a:pt x="7328215" y="0"/>
                  </a:lnTo>
                  <a:lnTo>
                    <a:pt x="10034003" y="2194560"/>
                  </a:lnTo>
                  <a:lnTo>
                    <a:pt x="7328215" y="4389120"/>
                  </a:lnTo>
                  <a:lnTo>
                    <a:pt x="0" y="4389120"/>
                  </a:lnTo>
                  <a:close/>
                </a:path>
              </a:pathLst>
            </a:custGeom>
            <a:solidFill>
              <a:srgbClr val="59595B"/>
            </a:solidFill>
          </p:spPr>
        </p:sp>
        <p:sp>
          <p:nvSpPr>
            <p:cNvPr name="Freeform 8" id="8"/>
            <p:cNvSpPr/>
            <p:nvPr/>
          </p:nvSpPr>
          <p:spPr>
            <a:xfrm flipH="false" flipV="false" rot="0">
              <a:off x="0" y="0"/>
              <a:ext cx="10078303" cy="4425188"/>
            </a:xfrm>
            <a:custGeom>
              <a:avLst/>
              <a:gdLst/>
              <a:ahLst/>
              <a:cxnLst/>
              <a:rect r="r" b="b" t="t" l="l"/>
              <a:pathLst>
                <a:path h="4425188" w="10078303">
                  <a:moveTo>
                    <a:pt x="22150" y="0"/>
                  </a:moveTo>
                  <a:lnTo>
                    <a:pt x="7350365" y="0"/>
                  </a:lnTo>
                  <a:cubicBezTo>
                    <a:pt x="7356293" y="0"/>
                    <a:pt x="7361908" y="1905"/>
                    <a:pt x="7365964" y="5207"/>
                  </a:cubicBezTo>
                  <a:lnTo>
                    <a:pt x="10071752" y="2199767"/>
                  </a:lnTo>
                  <a:cubicBezTo>
                    <a:pt x="10075964" y="2203196"/>
                    <a:pt x="10078303" y="2207768"/>
                    <a:pt x="10078303" y="2212594"/>
                  </a:cubicBezTo>
                  <a:cubicBezTo>
                    <a:pt x="10078303" y="2217420"/>
                    <a:pt x="10075964" y="2221992"/>
                    <a:pt x="10071752" y="2225421"/>
                  </a:cubicBezTo>
                  <a:lnTo>
                    <a:pt x="7366120" y="4419981"/>
                  </a:lnTo>
                  <a:cubicBezTo>
                    <a:pt x="7361909" y="4423410"/>
                    <a:pt x="7356293" y="4425188"/>
                    <a:pt x="7350521" y="4425188"/>
                  </a:cubicBezTo>
                  <a:lnTo>
                    <a:pt x="22150" y="4425188"/>
                  </a:lnTo>
                  <a:cubicBezTo>
                    <a:pt x="9827" y="4425188"/>
                    <a:pt x="0" y="4417060"/>
                    <a:pt x="0" y="4407154"/>
                  </a:cubicBezTo>
                  <a:lnTo>
                    <a:pt x="0" y="18034"/>
                  </a:lnTo>
                  <a:cubicBezTo>
                    <a:pt x="0" y="8128"/>
                    <a:pt x="9983" y="0"/>
                    <a:pt x="22150" y="0"/>
                  </a:cubicBezTo>
                  <a:moveTo>
                    <a:pt x="22150" y="36068"/>
                  </a:moveTo>
                  <a:lnTo>
                    <a:pt x="22150" y="18034"/>
                  </a:lnTo>
                  <a:lnTo>
                    <a:pt x="44301" y="18034"/>
                  </a:lnTo>
                  <a:lnTo>
                    <a:pt x="44301" y="4407154"/>
                  </a:lnTo>
                  <a:lnTo>
                    <a:pt x="22150" y="4407154"/>
                  </a:lnTo>
                  <a:lnTo>
                    <a:pt x="22150" y="4389120"/>
                  </a:lnTo>
                  <a:lnTo>
                    <a:pt x="7350365" y="4389120"/>
                  </a:lnTo>
                  <a:lnTo>
                    <a:pt x="7350365" y="4407154"/>
                  </a:lnTo>
                  <a:lnTo>
                    <a:pt x="7334766" y="4394327"/>
                  </a:lnTo>
                  <a:lnTo>
                    <a:pt x="10040555" y="2199767"/>
                  </a:lnTo>
                  <a:lnTo>
                    <a:pt x="10056153" y="2212594"/>
                  </a:lnTo>
                  <a:lnTo>
                    <a:pt x="10040555" y="2225421"/>
                  </a:lnTo>
                  <a:lnTo>
                    <a:pt x="7334766" y="30861"/>
                  </a:lnTo>
                  <a:lnTo>
                    <a:pt x="7350365" y="18034"/>
                  </a:lnTo>
                  <a:lnTo>
                    <a:pt x="7350365" y="36068"/>
                  </a:lnTo>
                  <a:lnTo>
                    <a:pt x="22150" y="36068"/>
                  </a:lnTo>
                  <a:close/>
                </a:path>
              </a:pathLst>
            </a:custGeom>
            <a:solidFill>
              <a:srgbClr val="59595B"/>
            </a:solidFill>
          </p:spPr>
        </p:sp>
      </p:grpSp>
      <p:grpSp>
        <p:nvGrpSpPr>
          <p:cNvPr name="Group 9" id="9"/>
          <p:cNvGrpSpPr/>
          <p:nvPr/>
        </p:nvGrpSpPr>
        <p:grpSpPr>
          <a:xfrm rot="0">
            <a:off x="-15731" y="1052335"/>
            <a:ext cx="4282638" cy="1147657"/>
            <a:chOff x="0" y="0"/>
            <a:chExt cx="5710184" cy="1530209"/>
          </a:xfrm>
        </p:grpSpPr>
        <p:sp>
          <p:nvSpPr>
            <p:cNvPr name="Freeform 10" id="10"/>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1" id="11"/>
          <p:cNvSpPr txBox="true"/>
          <p:nvPr/>
        </p:nvSpPr>
        <p:spPr>
          <a:xfrm rot="0">
            <a:off x="283744" y="1197943"/>
            <a:ext cx="3099262" cy="847725"/>
          </a:xfrm>
          <a:prstGeom prst="rect">
            <a:avLst/>
          </a:prstGeom>
        </p:spPr>
        <p:txBody>
          <a:bodyPr anchor="t" rtlCol="false" tIns="0" lIns="0" bIns="0" rIns="0">
            <a:spAutoFit/>
          </a:bodyPr>
          <a:lstStyle/>
          <a:p>
            <a:pPr algn="ctr">
              <a:lnSpc>
                <a:spcPts val="2200"/>
              </a:lnSpc>
            </a:pPr>
            <a:r>
              <a:rPr lang="en-US" b="true" sz="1833" spc="17">
                <a:solidFill>
                  <a:srgbClr val="FFFFFF"/>
                </a:solidFill>
                <a:latin typeface="Poppins Bold"/>
                <a:ea typeface="Poppins Bold"/>
                <a:cs typeface="Poppins Bold"/>
                <a:sym typeface="Poppins Bold"/>
              </a:rPr>
              <a:t>Introduction to </a:t>
            </a:r>
          </a:p>
          <a:p>
            <a:pPr algn="ctr">
              <a:lnSpc>
                <a:spcPts val="2200"/>
              </a:lnSpc>
            </a:pPr>
            <a:r>
              <a:rPr lang="en-US" b="true" sz="1833" spc="17">
                <a:solidFill>
                  <a:srgbClr val="FFFFFF"/>
                </a:solidFill>
                <a:latin typeface="Poppins Bold"/>
                <a:ea typeface="Poppins Bold"/>
                <a:cs typeface="Poppins Bold"/>
                <a:sym typeface="Poppins Bold"/>
              </a:rPr>
              <a:t>Robotic Process Automation </a:t>
            </a:r>
          </a:p>
        </p:txBody>
      </p:sp>
      <p:sp>
        <p:nvSpPr>
          <p:cNvPr name="TextBox 12" id="12"/>
          <p:cNvSpPr txBox="true"/>
          <p:nvPr/>
        </p:nvSpPr>
        <p:spPr>
          <a:xfrm rot="0">
            <a:off x="355766" y="2366756"/>
            <a:ext cx="6054478" cy="3192940"/>
          </a:xfrm>
          <a:prstGeom prst="rect">
            <a:avLst/>
          </a:prstGeom>
        </p:spPr>
        <p:txBody>
          <a:bodyPr anchor="t" rtlCol="false" tIns="0" lIns="0" bIns="0" rIns="0">
            <a:spAutoFit/>
          </a:bodyPr>
          <a:lstStyle/>
          <a:p>
            <a:pPr algn="l">
              <a:lnSpc>
                <a:spcPts val="6202"/>
              </a:lnSpc>
            </a:pPr>
            <a:r>
              <a:rPr lang="en-US" sz="5168" spc="46" b="true">
                <a:solidFill>
                  <a:srgbClr val="FFFFFF"/>
                </a:solidFill>
                <a:latin typeface="Poppins Bold"/>
                <a:ea typeface="Poppins Bold"/>
                <a:cs typeface="Poppins Bold"/>
                <a:sym typeface="Poppins Bold"/>
              </a:rPr>
              <a:t>FLIGHT FARE AUTOMATION SYSTEM</a:t>
            </a:r>
          </a:p>
          <a:p>
            <a:pPr algn="l">
              <a:lnSpc>
                <a:spcPts val="6202"/>
              </a:lnSpc>
            </a:pPr>
          </a:p>
        </p:txBody>
      </p:sp>
      <p:grpSp>
        <p:nvGrpSpPr>
          <p:cNvPr name="Group 13" id="13"/>
          <p:cNvGrpSpPr/>
          <p:nvPr/>
        </p:nvGrpSpPr>
        <p:grpSpPr>
          <a:xfrm rot="0">
            <a:off x="4962386" y="1631330"/>
            <a:ext cx="1783854" cy="3291839"/>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6910423" y="4791398"/>
            <a:ext cx="2687975" cy="2284779"/>
          </a:xfrm>
          <a:custGeom>
            <a:avLst/>
            <a:gdLst/>
            <a:ahLst/>
            <a:cxnLst/>
            <a:rect r="r" b="b" t="t" l="l"/>
            <a:pathLst>
              <a:path h="2284779" w="2687975">
                <a:moveTo>
                  <a:pt x="0" y="0"/>
                </a:moveTo>
                <a:lnTo>
                  <a:pt x="2687975" y="0"/>
                </a:lnTo>
                <a:lnTo>
                  <a:pt x="2687975" y="2284780"/>
                </a:lnTo>
                <a:lnTo>
                  <a:pt x="0" y="2284780"/>
                </a:lnTo>
                <a:lnTo>
                  <a:pt x="0" y="0"/>
                </a:lnTo>
                <a:close/>
              </a:path>
            </a:pathLst>
          </a:custGeom>
          <a:blipFill>
            <a:blip r:embed="rId3"/>
            <a:stretch>
              <a:fillRect l="0" t="-53" r="0" b="-5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Freeform 9" id="9"/>
          <p:cNvSpPr/>
          <p:nvPr/>
        </p:nvSpPr>
        <p:spPr>
          <a:xfrm flipH="false" flipV="false" rot="0">
            <a:off x="2438400" y="1235561"/>
            <a:ext cx="5005350" cy="5496480"/>
          </a:xfrm>
          <a:custGeom>
            <a:avLst/>
            <a:gdLst/>
            <a:ahLst/>
            <a:cxnLst/>
            <a:rect r="r" b="b" t="t" l="l"/>
            <a:pathLst>
              <a:path h="5496480" w="5005350">
                <a:moveTo>
                  <a:pt x="0" y="0"/>
                </a:moveTo>
                <a:lnTo>
                  <a:pt x="5005350" y="0"/>
                </a:lnTo>
                <a:lnTo>
                  <a:pt x="5005350" y="5496479"/>
                </a:lnTo>
                <a:lnTo>
                  <a:pt x="0" y="5496479"/>
                </a:lnTo>
                <a:lnTo>
                  <a:pt x="0" y="0"/>
                </a:lnTo>
                <a:close/>
              </a:path>
            </a:pathLst>
          </a:custGeom>
          <a:blipFill>
            <a:blip r:embed="rId3"/>
            <a:stretch>
              <a:fillRect l="0" t="0" r="0" b="0"/>
            </a:stretch>
          </a:blipFill>
        </p:spPr>
      </p:sp>
      <p:sp>
        <p:nvSpPr>
          <p:cNvPr name="TextBox 10" id="10"/>
          <p:cNvSpPr txBox="true"/>
          <p:nvPr/>
        </p:nvSpPr>
        <p:spPr>
          <a:xfrm rot="0">
            <a:off x="2854609" y="375664"/>
            <a:ext cx="4044383" cy="683137"/>
          </a:xfrm>
          <a:prstGeom prst="rect">
            <a:avLst/>
          </a:prstGeom>
        </p:spPr>
        <p:txBody>
          <a:bodyPr anchor="t" rtlCol="false" tIns="0" lIns="0" bIns="0" rIns="0">
            <a:spAutoFit/>
          </a:bodyPr>
          <a:lstStyle/>
          <a:p>
            <a:pPr algn="l">
              <a:lnSpc>
                <a:spcPts val="5160"/>
              </a:lnSpc>
            </a:pPr>
            <a:r>
              <a:rPr lang="en-US" b="true" sz="4300" spc="40">
                <a:solidFill>
                  <a:srgbClr val="000000"/>
                </a:solidFill>
                <a:latin typeface="Poppins Bold"/>
                <a:ea typeface="Poppins Bold"/>
                <a:cs typeface="Poppins Bold"/>
                <a:sym typeface="Poppins Bold"/>
              </a:rPr>
              <a:t>TABLE DESIGN</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2602216" y="213043"/>
            <a:ext cx="5314776"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PROCESS DESIGN </a:t>
            </a:r>
          </a:p>
        </p:txBody>
      </p:sp>
      <p:sp>
        <p:nvSpPr>
          <p:cNvPr name="TextBox 10" id="10"/>
          <p:cNvSpPr txBox="true"/>
          <p:nvPr/>
        </p:nvSpPr>
        <p:spPr>
          <a:xfrm rot="0">
            <a:off x="483782" y="1236475"/>
            <a:ext cx="8786036" cy="5656398"/>
          </a:xfrm>
          <a:prstGeom prst="rect">
            <a:avLst/>
          </a:prstGeom>
        </p:spPr>
        <p:txBody>
          <a:bodyPr anchor="t" rtlCol="false" tIns="0" lIns="0" bIns="0" rIns="0">
            <a:spAutoFit/>
          </a:bodyPr>
          <a:lstStyle/>
          <a:p>
            <a:pPr algn="l">
              <a:lnSpc>
                <a:spcPts val="2504"/>
              </a:lnSpc>
            </a:pPr>
            <a:r>
              <a:rPr lang="en-US" b="true" sz="1830" spc="16">
                <a:solidFill>
                  <a:srgbClr val="000000"/>
                </a:solidFill>
                <a:latin typeface="Poppins Bold"/>
                <a:ea typeface="Poppins Bold"/>
                <a:cs typeface="Poppins Bold"/>
                <a:sym typeface="Poppins Bold"/>
              </a:rPr>
              <a:t>Main Process: Flight Price Automation</a:t>
            </a:r>
          </a:p>
          <a:p>
            <a:pPr algn="l" marL="222625" indent="-111313" lvl="1">
              <a:lnSpc>
                <a:spcPts val="2367"/>
              </a:lnSpc>
              <a:buFont typeface="Arial"/>
              <a:buChar char="•"/>
            </a:pPr>
            <a:r>
              <a:rPr lang="en-US" sz="1730" spc="15">
                <a:solidFill>
                  <a:srgbClr val="000000"/>
                </a:solidFill>
                <a:latin typeface="Poppins"/>
                <a:ea typeface="Poppins"/>
                <a:cs typeface="Poppins"/>
                <a:sym typeface="Poppins"/>
              </a:rPr>
              <a:t>Collects user input for travel details.</a:t>
            </a:r>
          </a:p>
          <a:p>
            <a:pPr algn="l" marL="222625" indent="-111313" lvl="1">
              <a:lnSpc>
                <a:spcPts val="2367"/>
              </a:lnSpc>
              <a:buFont typeface="Arial"/>
              <a:buChar char="•"/>
            </a:pPr>
            <a:r>
              <a:rPr lang="en-US" sz="1730" spc="15">
                <a:solidFill>
                  <a:srgbClr val="000000"/>
                </a:solidFill>
                <a:latin typeface="Poppins"/>
                <a:ea typeface="Poppins"/>
                <a:cs typeface="Poppins"/>
                <a:sym typeface="Poppins"/>
              </a:rPr>
              <a:t>Navigates airline and travel agency websites.</a:t>
            </a:r>
          </a:p>
          <a:p>
            <a:pPr algn="l" marL="222625" indent="-111313" lvl="1">
              <a:lnSpc>
                <a:spcPts val="2367"/>
              </a:lnSpc>
              <a:buFont typeface="Arial"/>
              <a:buChar char="•"/>
            </a:pPr>
            <a:r>
              <a:rPr lang="en-US" sz="1730" spc="15">
                <a:solidFill>
                  <a:srgbClr val="000000"/>
                </a:solidFill>
                <a:latin typeface="Poppins"/>
                <a:ea typeface="Poppins"/>
                <a:cs typeface="Poppins"/>
                <a:sym typeface="Poppins"/>
              </a:rPr>
              <a:t>Extracts and processes flight data.</a:t>
            </a:r>
          </a:p>
          <a:p>
            <a:pPr algn="l" marL="222625" indent="-111313" lvl="1">
              <a:lnSpc>
                <a:spcPts val="2367"/>
              </a:lnSpc>
              <a:buFont typeface="Arial"/>
              <a:buChar char="•"/>
            </a:pPr>
            <a:r>
              <a:rPr lang="en-US" sz="1730" spc="15">
                <a:solidFill>
                  <a:srgbClr val="000000"/>
                </a:solidFill>
                <a:latin typeface="Poppins"/>
                <a:ea typeface="Poppins"/>
                <a:cs typeface="Poppins"/>
                <a:sym typeface="Poppins"/>
              </a:rPr>
              <a:t>Generates a report for user review.</a:t>
            </a:r>
          </a:p>
          <a:p>
            <a:pPr algn="l" marL="222625" indent="-111313" lvl="1">
              <a:lnSpc>
                <a:spcPts val="2367"/>
              </a:lnSpc>
              <a:buFont typeface="Arial"/>
              <a:buChar char="•"/>
            </a:pPr>
            <a:r>
              <a:rPr lang="en-US" sz="1730" spc="15">
                <a:solidFill>
                  <a:srgbClr val="000000"/>
                </a:solidFill>
                <a:latin typeface="Poppins"/>
                <a:ea typeface="Poppins"/>
                <a:cs typeface="Poppins"/>
                <a:sym typeface="Poppins"/>
              </a:rPr>
              <a:t>Handles errors and validates extracted data.</a:t>
            </a:r>
          </a:p>
          <a:p>
            <a:pPr algn="l" marL="222625" indent="-111313" lvl="1">
              <a:lnSpc>
                <a:spcPts val="2367"/>
              </a:lnSpc>
              <a:buFont typeface="Arial"/>
              <a:buChar char="•"/>
            </a:pPr>
            <a:r>
              <a:rPr lang="en-US" sz="1730" spc="15">
                <a:solidFill>
                  <a:srgbClr val="000000"/>
                </a:solidFill>
                <a:latin typeface="Poppins"/>
                <a:ea typeface="Poppins"/>
                <a:cs typeface="Poppins"/>
                <a:sym typeface="Poppins"/>
              </a:rPr>
              <a:t>Terminates the workflow and clears temporary data.</a:t>
            </a:r>
          </a:p>
          <a:p>
            <a:pPr algn="l">
              <a:lnSpc>
                <a:spcPts val="2367"/>
              </a:lnSpc>
            </a:pPr>
          </a:p>
          <a:p>
            <a:pPr algn="l">
              <a:lnSpc>
                <a:spcPts val="2841"/>
              </a:lnSpc>
            </a:pPr>
            <a:r>
              <a:rPr lang="en-US" b="true" sz="2077" spc="18">
                <a:solidFill>
                  <a:srgbClr val="000000"/>
                </a:solidFill>
                <a:latin typeface="Poppins Bold"/>
                <a:ea typeface="Poppins Bold"/>
                <a:cs typeface="Poppins Bold"/>
                <a:sym typeface="Poppins Bold"/>
              </a:rPr>
              <a:t>Sub Processes</a:t>
            </a:r>
          </a:p>
          <a:p>
            <a:pPr algn="l">
              <a:lnSpc>
                <a:spcPts val="2567"/>
              </a:lnSpc>
            </a:pPr>
            <a:r>
              <a:rPr lang="en-US" sz="1877" spc="16">
                <a:solidFill>
                  <a:srgbClr val="000000"/>
                </a:solidFill>
                <a:latin typeface="Poppins"/>
                <a:ea typeface="Poppins"/>
                <a:cs typeface="Poppins"/>
                <a:sym typeface="Poppins"/>
              </a:rPr>
              <a:t>1. </a:t>
            </a:r>
            <a:r>
              <a:rPr lang="en-US" b="true" sz="1877" spc="16">
                <a:solidFill>
                  <a:srgbClr val="000000"/>
                </a:solidFill>
                <a:latin typeface="Poppins Bold"/>
                <a:ea typeface="Poppins Bold"/>
                <a:cs typeface="Poppins Bold"/>
                <a:sym typeface="Poppins Bold"/>
              </a:rPr>
              <a:t>User Input Collection: </a:t>
            </a:r>
            <a:r>
              <a:rPr lang="en-US" sz="1877" spc="16">
                <a:solidFill>
                  <a:srgbClr val="000000"/>
                </a:solidFill>
                <a:latin typeface="Poppins"/>
                <a:ea typeface="Poppins"/>
                <a:cs typeface="Poppins"/>
                <a:sym typeface="Poppins"/>
              </a:rPr>
              <a:t>Captures travel details like locations and dates.</a:t>
            </a:r>
          </a:p>
          <a:p>
            <a:pPr algn="l">
              <a:lnSpc>
                <a:spcPts val="2567"/>
              </a:lnSpc>
            </a:pPr>
            <a:r>
              <a:rPr lang="en-US" b="true" sz="1877" spc="16">
                <a:solidFill>
                  <a:srgbClr val="000000"/>
                </a:solidFill>
                <a:latin typeface="Poppins Bold"/>
                <a:ea typeface="Poppins Bold"/>
                <a:cs typeface="Poppins Bold"/>
                <a:sym typeface="Poppins Bold"/>
              </a:rPr>
              <a:t>2. Website Navigation: </a:t>
            </a:r>
            <a:r>
              <a:rPr lang="en-US" sz="1877" spc="16">
                <a:solidFill>
                  <a:srgbClr val="000000"/>
                </a:solidFill>
                <a:latin typeface="Poppins"/>
                <a:ea typeface="Poppins"/>
                <a:cs typeface="Poppins"/>
                <a:sym typeface="Poppins"/>
              </a:rPr>
              <a:t>Opens browser and accesses airline websites.</a:t>
            </a:r>
          </a:p>
          <a:p>
            <a:pPr algn="l">
              <a:lnSpc>
                <a:spcPts val="2567"/>
              </a:lnSpc>
            </a:pPr>
            <a:r>
              <a:rPr lang="en-US" b="true" sz="1877" spc="16">
                <a:solidFill>
                  <a:srgbClr val="000000"/>
                </a:solidFill>
                <a:latin typeface="Poppins Bold"/>
                <a:ea typeface="Poppins Bold"/>
                <a:cs typeface="Poppins Bold"/>
                <a:sym typeface="Poppins Bold"/>
              </a:rPr>
              <a:t>3. Data Extraction : </a:t>
            </a:r>
            <a:r>
              <a:rPr lang="en-US" sz="1877" spc="16">
                <a:solidFill>
                  <a:srgbClr val="000000"/>
                </a:solidFill>
                <a:latin typeface="Poppins"/>
                <a:ea typeface="Poppins"/>
                <a:cs typeface="Poppins"/>
                <a:sym typeface="Poppins"/>
              </a:rPr>
              <a:t>Searches and extracts flight information.</a:t>
            </a:r>
          </a:p>
          <a:p>
            <a:pPr algn="l">
              <a:lnSpc>
                <a:spcPts val="2567"/>
              </a:lnSpc>
            </a:pPr>
            <a:r>
              <a:rPr lang="en-US" b="true" sz="1877" spc="16">
                <a:solidFill>
                  <a:srgbClr val="000000"/>
                </a:solidFill>
                <a:latin typeface="Poppins Bold"/>
                <a:ea typeface="Poppins Bold"/>
                <a:cs typeface="Poppins Bold"/>
                <a:sym typeface="Poppins Bold"/>
              </a:rPr>
              <a:t>4. Data Processing: </a:t>
            </a:r>
            <a:r>
              <a:rPr lang="en-US" sz="1877" spc="16">
                <a:solidFill>
                  <a:srgbClr val="000000"/>
                </a:solidFill>
                <a:latin typeface="Poppins"/>
                <a:ea typeface="Poppins"/>
                <a:cs typeface="Poppins"/>
                <a:sym typeface="Poppins"/>
              </a:rPr>
              <a:t>Organizes and formats extracted data.</a:t>
            </a:r>
          </a:p>
          <a:p>
            <a:pPr algn="l">
              <a:lnSpc>
                <a:spcPts val="2567"/>
              </a:lnSpc>
            </a:pPr>
            <a:r>
              <a:rPr lang="en-US" b="true" sz="1877" spc="16">
                <a:solidFill>
                  <a:srgbClr val="000000"/>
                </a:solidFill>
                <a:latin typeface="Poppins Bold"/>
                <a:ea typeface="Poppins Bold"/>
                <a:cs typeface="Poppins Bold"/>
                <a:sym typeface="Poppins Bold"/>
              </a:rPr>
              <a:t>5. Report Generation : </a:t>
            </a:r>
            <a:r>
              <a:rPr lang="en-US" sz="1877" spc="16">
                <a:solidFill>
                  <a:srgbClr val="000000"/>
                </a:solidFill>
                <a:latin typeface="Poppins"/>
                <a:ea typeface="Poppins"/>
                <a:cs typeface="Poppins"/>
                <a:sym typeface="Poppins"/>
              </a:rPr>
              <a:t>Creates structured Excel reports for comparison.</a:t>
            </a:r>
          </a:p>
          <a:p>
            <a:pPr algn="l">
              <a:lnSpc>
                <a:spcPts val="2567"/>
              </a:lnSpc>
            </a:pPr>
            <a:r>
              <a:rPr lang="en-US" b="true" sz="1877" spc="16">
                <a:solidFill>
                  <a:srgbClr val="000000"/>
                </a:solidFill>
                <a:latin typeface="Poppins Bold"/>
                <a:ea typeface="Poppins Bold"/>
                <a:cs typeface="Poppins Bold"/>
                <a:sym typeface="Poppins Bold"/>
              </a:rPr>
              <a:t>6. Error Handling and Validation : </a:t>
            </a:r>
            <a:r>
              <a:rPr lang="en-US" sz="1877" spc="16">
                <a:solidFill>
                  <a:srgbClr val="000000"/>
                </a:solidFill>
                <a:latin typeface="Poppins"/>
                <a:ea typeface="Poppins"/>
                <a:cs typeface="Poppins"/>
                <a:sym typeface="Poppins"/>
              </a:rPr>
              <a:t>Manages issues and validates data accuracy.</a:t>
            </a:r>
          </a:p>
          <a:p>
            <a:pPr algn="l">
              <a:lnSpc>
                <a:spcPts val="2567"/>
              </a:lnSpc>
            </a:pPr>
            <a:r>
              <a:rPr lang="en-US" b="true" sz="1877" spc="16">
                <a:solidFill>
                  <a:srgbClr val="000000"/>
                </a:solidFill>
                <a:latin typeface="Poppins Bold"/>
                <a:ea typeface="Poppins Bold"/>
                <a:cs typeface="Poppins Bold"/>
                <a:sym typeface="Poppins Bold"/>
              </a:rPr>
              <a:t>7. System Termination : </a:t>
            </a:r>
            <a:r>
              <a:rPr lang="en-US" sz="1877" spc="16">
                <a:solidFill>
                  <a:srgbClr val="000000"/>
                </a:solidFill>
                <a:latin typeface="Poppins"/>
                <a:ea typeface="Poppins"/>
                <a:cs typeface="Poppins"/>
                <a:sym typeface="Poppins"/>
              </a:rPr>
              <a:t>Closes the browser and clears temporary data.</a:t>
            </a:r>
          </a:p>
          <a:p>
            <a:pPr algn="l">
              <a:lnSpc>
                <a:spcPts val="256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Freeform 9" id="9"/>
          <p:cNvSpPr/>
          <p:nvPr/>
        </p:nvSpPr>
        <p:spPr>
          <a:xfrm flipH="false" flipV="false" rot="0">
            <a:off x="1412875" y="1175878"/>
            <a:ext cx="2051050" cy="2721064"/>
          </a:xfrm>
          <a:custGeom>
            <a:avLst/>
            <a:gdLst/>
            <a:ahLst/>
            <a:cxnLst/>
            <a:rect r="r" b="b" t="t" l="l"/>
            <a:pathLst>
              <a:path h="2721064" w="2051050">
                <a:moveTo>
                  <a:pt x="0" y="0"/>
                </a:moveTo>
                <a:lnTo>
                  <a:pt x="2051050" y="0"/>
                </a:lnTo>
                <a:lnTo>
                  <a:pt x="2051050" y="2721064"/>
                </a:lnTo>
                <a:lnTo>
                  <a:pt x="0" y="2721064"/>
                </a:lnTo>
                <a:lnTo>
                  <a:pt x="0" y="0"/>
                </a:lnTo>
                <a:close/>
              </a:path>
            </a:pathLst>
          </a:custGeom>
          <a:blipFill>
            <a:blip r:embed="rId3"/>
            <a:stretch>
              <a:fillRect l="-74280" t="0" r="-76034" b="0"/>
            </a:stretch>
          </a:blipFill>
        </p:spPr>
      </p:sp>
      <p:sp>
        <p:nvSpPr>
          <p:cNvPr name="Freeform 10" id="10"/>
          <p:cNvSpPr/>
          <p:nvPr/>
        </p:nvSpPr>
        <p:spPr>
          <a:xfrm flipH="false" flipV="false" rot="0">
            <a:off x="2438400" y="4082855"/>
            <a:ext cx="4718537" cy="2500825"/>
          </a:xfrm>
          <a:custGeom>
            <a:avLst/>
            <a:gdLst/>
            <a:ahLst/>
            <a:cxnLst/>
            <a:rect r="r" b="b" t="t" l="l"/>
            <a:pathLst>
              <a:path h="2500825" w="4718537">
                <a:moveTo>
                  <a:pt x="0" y="0"/>
                </a:moveTo>
                <a:lnTo>
                  <a:pt x="4718537" y="0"/>
                </a:lnTo>
                <a:lnTo>
                  <a:pt x="4718537" y="2500825"/>
                </a:lnTo>
                <a:lnTo>
                  <a:pt x="0" y="2500825"/>
                </a:lnTo>
                <a:lnTo>
                  <a:pt x="0" y="0"/>
                </a:lnTo>
                <a:close/>
              </a:path>
            </a:pathLst>
          </a:custGeom>
          <a:blipFill>
            <a:blip r:embed="rId4"/>
            <a:stretch>
              <a:fillRect l="0" t="0" r="0" b="0"/>
            </a:stretch>
          </a:blipFill>
        </p:spPr>
      </p:sp>
      <p:sp>
        <p:nvSpPr>
          <p:cNvPr name="Freeform 11" id="11"/>
          <p:cNvSpPr/>
          <p:nvPr/>
        </p:nvSpPr>
        <p:spPr>
          <a:xfrm flipH="false" flipV="false" rot="0">
            <a:off x="5232972" y="1175878"/>
            <a:ext cx="3847931" cy="2732031"/>
          </a:xfrm>
          <a:custGeom>
            <a:avLst/>
            <a:gdLst/>
            <a:ahLst/>
            <a:cxnLst/>
            <a:rect r="r" b="b" t="t" l="l"/>
            <a:pathLst>
              <a:path h="2732031" w="3847931">
                <a:moveTo>
                  <a:pt x="0" y="0"/>
                </a:moveTo>
                <a:lnTo>
                  <a:pt x="3847930" y="0"/>
                </a:lnTo>
                <a:lnTo>
                  <a:pt x="3847930" y="2732031"/>
                </a:lnTo>
                <a:lnTo>
                  <a:pt x="0" y="2732031"/>
                </a:lnTo>
                <a:lnTo>
                  <a:pt x="0" y="0"/>
                </a:lnTo>
                <a:close/>
              </a:path>
            </a:pathLst>
          </a:custGeom>
          <a:blipFill>
            <a:blip r:embed="rId5"/>
            <a:stretch>
              <a:fillRect l="0" t="0" r="0" b="0"/>
            </a:stretch>
          </a:blipFill>
        </p:spPr>
      </p:sp>
      <p:sp>
        <p:nvSpPr>
          <p:cNvPr name="TextBox 12" id="12"/>
          <p:cNvSpPr txBox="true"/>
          <p:nvPr/>
        </p:nvSpPr>
        <p:spPr>
          <a:xfrm rot="0">
            <a:off x="2733040" y="250279"/>
            <a:ext cx="4582160" cy="628650"/>
          </a:xfrm>
          <a:prstGeom prst="rect">
            <a:avLst/>
          </a:prstGeom>
        </p:spPr>
        <p:txBody>
          <a:bodyPr anchor="t" rtlCol="false" tIns="0" lIns="0" bIns="0" rIns="0">
            <a:spAutoFit/>
          </a:bodyPr>
          <a:lstStyle/>
          <a:p>
            <a:pPr algn="l">
              <a:lnSpc>
                <a:spcPts val="4672"/>
              </a:lnSpc>
            </a:pPr>
            <a:r>
              <a:rPr lang="en-US" b="true" sz="3893" spc="36">
                <a:solidFill>
                  <a:srgbClr val="000000"/>
                </a:solidFill>
                <a:latin typeface="Poppins Bold"/>
                <a:ea typeface="Poppins Bold"/>
                <a:cs typeface="Poppins Bold"/>
                <a:sym typeface="Poppins Bold"/>
              </a:rPr>
              <a:t>IMPLEMENTATION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Freeform 9" id="9"/>
          <p:cNvSpPr/>
          <p:nvPr/>
        </p:nvSpPr>
        <p:spPr>
          <a:xfrm flipH="false" flipV="false" rot="0">
            <a:off x="4687981" y="4223684"/>
            <a:ext cx="4334099" cy="2225795"/>
          </a:xfrm>
          <a:custGeom>
            <a:avLst/>
            <a:gdLst/>
            <a:ahLst/>
            <a:cxnLst/>
            <a:rect r="r" b="b" t="t" l="l"/>
            <a:pathLst>
              <a:path h="2225795" w="4334099">
                <a:moveTo>
                  <a:pt x="0" y="0"/>
                </a:moveTo>
                <a:lnTo>
                  <a:pt x="4334099" y="0"/>
                </a:lnTo>
                <a:lnTo>
                  <a:pt x="4334099" y="2225795"/>
                </a:lnTo>
                <a:lnTo>
                  <a:pt x="0" y="2225795"/>
                </a:lnTo>
                <a:lnTo>
                  <a:pt x="0" y="0"/>
                </a:lnTo>
                <a:close/>
              </a:path>
            </a:pathLst>
          </a:custGeom>
          <a:blipFill>
            <a:blip r:embed="rId3"/>
            <a:stretch>
              <a:fillRect l="0" t="0" r="0" b="0"/>
            </a:stretch>
          </a:blipFill>
        </p:spPr>
      </p:sp>
      <p:sp>
        <p:nvSpPr>
          <p:cNvPr name="Freeform 10" id="10"/>
          <p:cNvSpPr/>
          <p:nvPr/>
        </p:nvSpPr>
        <p:spPr>
          <a:xfrm flipH="false" flipV="false" rot="0">
            <a:off x="1282260" y="4089483"/>
            <a:ext cx="3132850" cy="2494197"/>
          </a:xfrm>
          <a:custGeom>
            <a:avLst/>
            <a:gdLst/>
            <a:ahLst/>
            <a:cxnLst/>
            <a:rect r="r" b="b" t="t" l="l"/>
            <a:pathLst>
              <a:path h="2494197" w="3132850">
                <a:moveTo>
                  <a:pt x="0" y="0"/>
                </a:moveTo>
                <a:lnTo>
                  <a:pt x="3132850" y="0"/>
                </a:lnTo>
                <a:lnTo>
                  <a:pt x="3132850" y="2494197"/>
                </a:lnTo>
                <a:lnTo>
                  <a:pt x="0" y="2494197"/>
                </a:lnTo>
                <a:lnTo>
                  <a:pt x="0" y="0"/>
                </a:lnTo>
                <a:close/>
              </a:path>
            </a:pathLst>
          </a:custGeom>
          <a:blipFill>
            <a:blip r:embed="rId4"/>
            <a:stretch>
              <a:fillRect l="0" t="0" r="0" b="0"/>
            </a:stretch>
          </a:blipFill>
        </p:spPr>
      </p:sp>
      <p:sp>
        <p:nvSpPr>
          <p:cNvPr name="Freeform 11" id="11"/>
          <p:cNvSpPr/>
          <p:nvPr/>
        </p:nvSpPr>
        <p:spPr>
          <a:xfrm flipH="false" flipV="false" rot="0">
            <a:off x="3075491" y="1139479"/>
            <a:ext cx="6027338" cy="2297923"/>
          </a:xfrm>
          <a:custGeom>
            <a:avLst/>
            <a:gdLst/>
            <a:ahLst/>
            <a:cxnLst/>
            <a:rect r="r" b="b" t="t" l="l"/>
            <a:pathLst>
              <a:path h="2297923" w="6027338">
                <a:moveTo>
                  <a:pt x="0" y="0"/>
                </a:moveTo>
                <a:lnTo>
                  <a:pt x="6027339" y="0"/>
                </a:lnTo>
                <a:lnTo>
                  <a:pt x="6027339" y="2297923"/>
                </a:lnTo>
                <a:lnTo>
                  <a:pt x="0" y="2297923"/>
                </a:lnTo>
                <a:lnTo>
                  <a:pt x="0" y="0"/>
                </a:lnTo>
                <a:close/>
              </a:path>
            </a:pathLst>
          </a:custGeom>
          <a:blipFill>
            <a:blip r:embed="rId5"/>
            <a:stretch>
              <a:fillRect l="0" t="0" r="0" b="0"/>
            </a:stretch>
          </a:blipFill>
        </p:spPr>
      </p:sp>
      <p:sp>
        <p:nvSpPr>
          <p:cNvPr name="Freeform 12" id="12"/>
          <p:cNvSpPr/>
          <p:nvPr/>
        </p:nvSpPr>
        <p:spPr>
          <a:xfrm flipH="false" flipV="false" rot="0">
            <a:off x="911922" y="1139479"/>
            <a:ext cx="1815632" cy="2363623"/>
          </a:xfrm>
          <a:custGeom>
            <a:avLst/>
            <a:gdLst/>
            <a:ahLst/>
            <a:cxnLst/>
            <a:rect r="r" b="b" t="t" l="l"/>
            <a:pathLst>
              <a:path h="2363623" w="1815632">
                <a:moveTo>
                  <a:pt x="0" y="0"/>
                </a:moveTo>
                <a:lnTo>
                  <a:pt x="1815632" y="0"/>
                </a:lnTo>
                <a:lnTo>
                  <a:pt x="1815632" y="2363623"/>
                </a:lnTo>
                <a:lnTo>
                  <a:pt x="0" y="2363623"/>
                </a:lnTo>
                <a:lnTo>
                  <a:pt x="0" y="0"/>
                </a:lnTo>
                <a:close/>
              </a:path>
            </a:pathLst>
          </a:custGeom>
          <a:blipFill>
            <a:blip r:embed="rId6"/>
            <a:stretch>
              <a:fillRect l="0" t="0" r="0" b="0"/>
            </a:stretch>
          </a:blipFill>
        </p:spPr>
      </p:sp>
      <p:sp>
        <p:nvSpPr>
          <p:cNvPr name="TextBox 13" id="13"/>
          <p:cNvSpPr txBox="true"/>
          <p:nvPr/>
        </p:nvSpPr>
        <p:spPr>
          <a:xfrm rot="0">
            <a:off x="294640" y="139594"/>
            <a:ext cx="9164320" cy="762000"/>
          </a:xfrm>
          <a:prstGeom prst="rect">
            <a:avLst/>
          </a:prstGeom>
        </p:spPr>
        <p:txBody>
          <a:bodyPr anchor="t" rtlCol="false" tIns="0" lIns="0" bIns="0" rIns="0">
            <a:spAutoFit/>
          </a:bodyPr>
          <a:lstStyle/>
          <a:p>
            <a:pPr algn="l">
              <a:lnSpc>
                <a:spcPts val="5631"/>
              </a:lnSpc>
            </a:pPr>
            <a:r>
              <a:rPr lang="en-US" sz="4693" spc="43">
                <a:solidFill>
                  <a:srgbClr val="000000"/>
                </a:solidFill>
                <a:latin typeface="Poppins"/>
                <a:ea typeface="Poppins"/>
                <a:cs typeface="Poppins"/>
                <a:sym typeface="Poppins"/>
              </a:rPr>
              <a:t>Testing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2808693" y="326707"/>
            <a:ext cx="4816688"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CONCLUSIONS</a:t>
            </a:r>
          </a:p>
        </p:txBody>
      </p:sp>
      <p:sp>
        <p:nvSpPr>
          <p:cNvPr name="TextBox 10" id="10"/>
          <p:cNvSpPr txBox="true"/>
          <p:nvPr/>
        </p:nvSpPr>
        <p:spPr>
          <a:xfrm rot="0">
            <a:off x="490310" y="1403346"/>
            <a:ext cx="9065170" cy="4964238"/>
          </a:xfrm>
          <a:prstGeom prst="rect">
            <a:avLst/>
          </a:prstGeom>
        </p:spPr>
        <p:txBody>
          <a:bodyPr anchor="t" rtlCol="false" tIns="0" lIns="0" bIns="0" rIns="0">
            <a:spAutoFit/>
          </a:bodyPr>
          <a:lstStyle/>
          <a:p>
            <a:pPr algn="l">
              <a:lnSpc>
                <a:spcPts val="2787"/>
              </a:lnSpc>
            </a:pPr>
            <a:r>
              <a:rPr lang="en-US" sz="2037" spc="18" b="true">
                <a:solidFill>
                  <a:srgbClr val="000000"/>
                </a:solidFill>
                <a:latin typeface="Poppins Bold"/>
                <a:ea typeface="Poppins Bold"/>
                <a:cs typeface="Poppins Bold"/>
                <a:sym typeface="Poppins Bold"/>
              </a:rPr>
              <a:t>The automation workflow developed using UiPath significantly enhances the efficiency, accuracy, and consistency of repetitive tasks such as data extraction, processing, and report generation.</a:t>
            </a:r>
            <a:r>
              <a:rPr lang="en-US" sz="2037" spc="18">
                <a:solidFill>
                  <a:srgbClr val="000000"/>
                </a:solidFill>
                <a:latin typeface="Poppins"/>
                <a:ea typeface="Poppins"/>
                <a:cs typeface="Poppins"/>
                <a:sym typeface="Poppins"/>
              </a:rPr>
              <a:t> By eliminating manual intervention, the workflow streamlines business processes, saving valuable time and reducing human error. It automates the entire process, from data collection to output generation, ensuring a smooth and reliable execution that improves overall productivity.</a:t>
            </a:r>
          </a:p>
          <a:p>
            <a:pPr algn="l">
              <a:lnSpc>
                <a:spcPts val="2787"/>
              </a:lnSpc>
            </a:pPr>
            <a:r>
              <a:rPr lang="en-US" sz="2037" spc="18" b="true">
                <a:solidFill>
                  <a:srgbClr val="000000"/>
                </a:solidFill>
                <a:latin typeface="Poppins Bold"/>
                <a:ea typeface="Poppins Bold"/>
                <a:cs typeface="Poppins Bold"/>
                <a:sym typeface="Poppins Bold"/>
              </a:rPr>
              <a:t>This solution is highly adaptable, offering scalability and customization</a:t>
            </a:r>
            <a:r>
              <a:rPr lang="en-US" sz="2037" spc="18">
                <a:solidFill>
                  <a:srgbClr val="000000"/>
                </a:solidFill>
                <a:latin typeface="Poppins"/>
                <a:ea typeface="Poppins"/>
                <a:cs typeface="Poppins"/>
                <a:sym typeface="Poppins"/>
              </a:rPr>
              <a:t> to meet the specific needs of various industries and use cases. The integration with Excel workbooks and seamless orchestration of tasks ensures that the workflow can handle a wide range of data processing scenarios effectively.</a:t>
            </a:r>
          </a:p>
          <a:p>
            <a:pPr algn="l">
              <a:lnSpc>
                <a:spcPts val="3464"/>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1774746" y="326707"/>
            <a:ext cx="6612413"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Future Enhancement</a:t>
            </a:r>
          </a:p>
        </p:txBody>
      </p:sp>
      <p:sp>
        <p:nvSpPr>
          <p:cNvPr name="TextBox 10" id="10"/>
          <p:cNvSpPr txBox="true"/>
          <p:nvPr/>
        </p:nvSpPr>
        <p:spPr>
          <a:xfrm rot="0">
            <a:off x="325616" y="1164299"/>
            <a:ext cx="9102367" cy="5554257"/>
          </a:xfrm>
          <a:prstGeom prst="rect">
            <a:avLst/>
          </a:prstGeom>
        </p:spPr>
        <p:txBody>
          <a:bodyPr anchor="t" rtlCol="false" tIns="0" lIns="0" bIns="0" rIns="0">
            <a:spAutoFit/>
          </a:bodyPr>
          <a:lstStyle/>
          <a:p>
            <a:pPr algn="l">
              <a:lnSpc>
                <a:spcPts val="2977"/>
              </a:lnSpc>
            </a:pPr>
          </a:p>
          <a:p>
            <a:pPr algn="l">
              <a:lnSpc>
                <a:spcPts val="2704"/>
              </a:lnSpc>
            </a:pPr>
            <a:r>
              <a:rPr lang="en-US" b="true" sz="1976" spc="17">
                <a:solidFill>
                  <a:srgbClr val="000000"/>
                </a:solidFill>
                <a:latin typeface="Poppins Bold"/>
                <a:ea typeface="Poppins Bold"/>
                <a:cs typeface="Poppins Bold"/>
                <a:sym typeface="Poppins Bold"/>
              </a:rPr>
              <a:t>Wider Website Integration</a:t>
            </a:r>
          </a:p>
          <a:p>
            <a:pPr algn="l">
              <a:lnSpc>
                <a:spcPts val="2704"/>
              </a:lnSpc>
            </a:pPr>
            <a:r>
              <a:rPr lang="en-US" sz="1976" spc="17">
                <a:solidFill>
                  <a:srgbClr val="000000"/>
                </a:solidFill>
                <a:latin typeface="Poppins"/>
                <a:ea typeface="Poppins"/>
                <a:cs typeface="Poppins"/>
                <a:sym typeface="Poppins"/>
              </a:rPr>
              <a:t>The system can be enhanced to integrate with additional airline and travel agency websites or APIs. This would allow users to compare flight options from a broader selection of platforms, ensuring they receive the most competitive prices and comprehensive information, ultimately providing a better overall experience.</a:t>
            </a:r>
          </a:p>
          <a:p>
            <a:pPr algn="l">
              <a:lnSpc>
                <a:spcPts val="2704"/>
              </a:lnSpc>
            </a:pPr>
          </a:p>
          <a:p>
            <a:pPr algn="l">
              <a:lnSpc>
                <a:spcPts val="2704"/>
              </a:lnSpc>
            </a:pPr>
            <a:r>
              <a:rPr lang="en-US" b="true" sz="1976" spc="17">
                <a:solidFill>
                  <a:srgbClr val="000000"/>
                </a:solidFill>
                <a:latin typeface="Poppins Bold"/>
                <a:ea typeface="Poppins Bold"/>
                <a:cs typeface="Poppins Bold"/>
                <a:sym typeface="Poppins Bold"/>
              </a:rPr>
              <a:t>Real-Time Price Monitoring and Alerts</a:t>
            </a:r>
          </a:p>
          <a:p>
            <a:pPr algn="l">
              <a:lnSpc>
                <a:spcPts val="2704"/>
              </a:lnSpc>
            </a:pPr>
            <a:r>
              <a:rPr lang="en-US" sz="1976" spc="17">
                <a:solidFill>
                  <a:srgbClr val="000000"/>
                </a:solidFill>
                <a:latin typeface="Poppins"/>
                <a:ea typeface="Poppins"/>
                <a:cs typeface="Poppins"/>
                <a:sym typeface="Poppins"/>
              </a:rPr>
              <a:t>An advanced feature could be implemented to track flight prices in real-time. This would enable the system to send automated alerts to users whenever there are significant price drops or when a selected flight reaches their desired price point, enhancing user satisfaction and helping them make informed decisions without constantly monitoring prices themselves.</a:t>
            </a:r>
          </a:p>
          <a:p>
            <a:pPr algn="l">
              <a:lnSpc>
                <a:spcPts val="2977"/>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3229333" y="213042"/>
            <a:ext cx="3294935"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IEEE Paper</a:t>
            </a:r>
          </a:p>
        </p:txBody>
      </p:sp>
      <p:sp>
        <p:nvSpPr>
          <p:cNvPr name="TextBox 10" id="10"/>
          <p:cNvSpPr txBox="true"/>
          <p:nvPr/>
        </p:nvSpPr>
        <p:spPr>
          <a:xfrm rot="0">
            <a:off x="199862" y="1089552"/>
            <a:ext cx="9355618" cy="5494128"/>
          </a:xfrm>
          <a:prstGeom prst="rect">
            <a:avLst/>
          </a:prstGeom>
        </p:spPr>
        <p:txBody>
          <a:bodyPr anchor="t" rtlCol="false" tIns="0" lIns="0" bIns="0" rIns="0">
            <a:spAutoFit/>
          </a:bodyPr>
          <a:lstStyle/>
          <a:p>
            <a:pPr algn="just">
              <a:lnSpc>
                <a:spcPts val="1947"/>
              </a:lnSpc>
            </a:pPr>
            <a:r>
              <a:rPr lang="en-US" sz="1423" spc="12">
                <a:solidFill>
                  <a:srgbClr val="000000"/>
                </a:solidFill>
                <a:latin typeface="Poppins"/>
                <a:ea typeface="Poppins"/>
                <a:cs typeface="Poppins"/>
                <a:sym typeface="Poppins"/>
              </a:rPr>
              <a:t>"</a:t>
            </a:r>
            <a:r>
              <a:rPr lang="en-US" b="true" sz="1423" spc="12">
                <a:solidFill>
                  <a:srgbClr val="000000"/>
                </a:solidFill>
                <a:latin typeface="Poppins Bold"/>
                <a:ea typeface="Poppins Bold"/>
                <a:cs typeface="Poppins Bold"/>
                <a:sym typeface="Poppins Bold"/>
              </a:rPr>
              <a:t>Email Robot Tutorial - Automate Sending Emails"</a:t>
            </a:r>
          </a:p>
          <a:p>
            <a:pPr algn="just">
              <a:lnSpc>
                <a:spcPts val="1947"/>
              </a:lnSpc>
            </a:pPr>
            <a:r>
              <a:rPr lang="en-US" sz="1423" spc="12">
                <a:solidFill>
                  <a:srgbClr val="000000"/>
                </a:solidFill>
                <a:latin typeface="Poppins"/>
                <a:ea typeface="Poppins"/>
                <a:cs typeface="Poppins"/>
                <a:sym typeface="Poppins"/>
              </a:rPr>
              <a:t>Author(s): UiPath Team</a:t>
            </a:r>
          </a:p>
          <a:p>
            <a:pPr algn="just">
              <a:lnSpc>
                <a:spcPts val="1947"/>
              </a:lnSpc>
            </a:pPr>
            <a:r>
              <a:rPr lang="en-US" b="true" sz="1423" spc="12">
                <a:solidFill>
                  <a:srgbClr val="000000"/>
                </a:solidFill>
                <a:latin typeface="Poppins Bold"/>
                <a:ea typeface="Poppins Bold"/>
                <a:cs typeface="Poppins Bold"/>
                <a:sym typeface="Poppins Bold"/>
              </a:rPr>
              <a:t>Summary:</a:t>
            </a:r>
            <a:r>
              <a:rPr lang="en-US" sz="1423" spc="12">
                <a:solidFill>
                  <a:srgbClr val="000000"/>
                </a:solidFill>
                <a:latin typeface="Poppins"/>
                <a:ea typeface="Poppins"/>
                <a:cs typeface="Poppins"/>
                <a:sym typeface="Poppins"/>
              </a:rPr>
              <a:t> This paper discusses the process of automating email sending using robotic process automation (RPA) techniques, focusing on integrating RPA tools to streamline email communication.</a:t>
            </a:r>
          </a:p>
          <a:p>
            <a:pPr algn="just">
              <a:lnSpc>
                <a:spcPts val="1947"/>
              </a:lnSpc>
            </a:pPr>
            <a:r>
              <a:rPr lang="en-US" b="true" sz="1423" spc="12">
                <a:solidFill>
                  <a:srgbClr val="000000"/>
                </a:solidFill>
                <a:latin typeface="Poppins Bold"/>
                <a:ea typeface="Poppins Bold"/>
                <a:cs typeface="Poppins Bold"/>
                <a:sym typeface="Poppins Bold"/>
              </a:rPr>
              <a:t>"Automate Email Processing with RPA"</a:t>
            </a:r>
          </a:p>
          <a:p>
            <a:pPr algn="just">
              <a:lnSpc>
                <a:spcPts val="1947"/>
              </a:lnSpc>
            </a:pPr>
            <a:r>
              <a:rPr lang="en-US" sz="1423" spc="12">
                <a:solidFill>
                  <a:srgbClr val="000000"/>
                </a:solidFill>
                <a:latin typeface="Poppins"/>
                <a:ea typeface="Poppins"/>
                <a:cs typeface="Poppins"/>
                <a:sym typeface="Poppins"/>
              </a:rPr>
              <a:t>Author(s): Richard Schoen (Fortra)</a:t>
            </a:r>
          </a:p>
          <a:p>
            <a:pPr algn="just">
              <a:lnSpc>
                <a:spcPts val="1947"/>
              </a:lnSpc>
            </a:pPr>
            <a:r>
              <a:rPr lang="en-US" b="true" sz="1423" spc="12">
                <a:solidFill>
                  <a:srgbClr val="000000"/>
                </a:solidFill>
                <a:latin typeface="Poppins Bold"/>
                <a:ea typeface="Poppins Bold"/>
                <a:cs typeface="Poppins Bold"/>
                <a:sym typeface="Poppins Bold"/>
              </a:rPr>
              <a:t>Summary:</a:t>
            </a:r>
            <a:r>
              <a:rPr lang="en-US" sz="1423" spc="12">
                <a:solidFill>
                  <a:srgbClr val="000000"/>
                </a:solidFill>
                <a:latin typeface="Poppins"/>
                <a:ea typeface="Poppins"/>
                <a:cs typeface="Poppins"/>
                <a:sym typeface="Poppins"/>
              </a:rPr>
              <a:t> This paper explores how RPA can be used to automate various aspects of email processing, from handling inbound messages to organizing data and triggering actions based on email content.</a:t>
            </a:r>
          </a:p>
          <a:p>
            <a:pPr algn="just">
              <a:lnSpc>
                <a:spcPts val="1947"/>
              </a:lnSpc>
            </a:pPr>
            <a:r>
              <a:rPr lang="en-US" sz="1423" spc="12">
                <a:solidFill>
                  <a:srgbClr val="000000"/>
                </a:solidFill>
                <a:latin typeface="Poppins"/>
                <a:ea typeface="Poppins"/>
                <a:cs typeface="Poppins"/>
                <a:sym typeface="Poppins"/>
              </a:rPr>
              <a:t>"</a:t>
            </a:r>
            <a:r>
              <a:rPr lang="en-US" b="true" sz="1423" spc="12">
                <a:solidFill>
                  <a:srgbClr val="000000"/>
                </a:solidFill>
                <a:latin typeface="Poppins Bold"/>
                <a:ea typeface="Poppins Bold"/>
                <a:cs typeface="Poppins Bold"/>
                <a:sym typeface="Poppins Bold"/>
              </a:rPr>
              <a:t>Intelligent Email Processing using Robotic Process Automation"</a:t>
            </a:r>
          </a:p>
          <a:p>
            <a:pPr algn="just">
              <a:lnSpc>
                <a:spcPts val="1947"/>
              </a:lnSpc>
            </a:pPr>
            <a:r>
              <a:rPr lang="en-US" sz="1423" spc="12">
                <a:solidFill>
                  <a:srgbClr val="000000"/>
                </a:solidFill>
                <a:latin typeface="Poppins"/>
                <a:ea typeface="Poppins"/>
                <a:cs typeface="Poppins"/>
                <a:sym typeface="Poppins"/>
              </a:rPr>
              <a:t>Author(s): IEEE Research Team</a:t>
            </a:r>
          </a:p>
          <a:p>
            <a:pPr algn="just">
              <a:lnSpc>
                <a:spcPts val="1947"/>
              </a:lnSpc>
            </a:pPr>
            <a:r>
              <a:rPr lang="en-US" b="true" sz="1423" spc="12">
                <a:solidFill>
                  <a:srgbClr val="000000"/>
                </a:solidFill>
                <a:latin typeface="Poppins Bold"/>
                <a:ea typeface="Poppins Bold"/>
                <a:cs typeface="Poppins Bold"/>
                <a:sym typeface="Poppins Bold"/>
              </a:rPr>
              <a:t>Summary:</a:t>
            </a:r>
            <a:r>
              <a:rPr lang="en-US" sz="1423" spc="12">
                <a:solidFill>
                  <a:srgbClr val="000000"/>
                </a:solidFill>
                <a:latin typeface="Poppins"/>
                <a:ea typeface="Poppins"/>
                <a:cs typeface="Poppins"/>
                <a:sym typeface="Poppins"/>
              </a:rPr>
              <a:t> This paper focuses on using intelligent systems powered by RPA for smarter email processing, including automated data extraction, analysis, and decision-making based on the email content.</a:t>
            </a:r>
          </a:p>
          <a:p>
            <a:pPr algn="just">
              <a:lnSpc>
                <a:spcPts val="1947"/>
              </a:lnSpc>
            </a:pPr>
            <a:r>
              <a:rPr lang="en-US" sz="1423" spc="12">
                <a:solidFill>
                  <a:srgbClr val="000000"/>
                </a:solidFill>
                <a:latin typeface="Poppins"/>
                <a:ea typeface="Poppins"/>
                <a:cs typeface="Poppins"/>
                <a:sym typeface="Poppins"/>
              </a:rPr>
              <a:t>"</a:t>
            </a:r>
            <a:r>
              <a:rPr lang="en-US" b="true" sz="1423" spc="12">
                <a:solidFill>
                  <a:srgbClr val="000000"/>
                </a:solidFill>
                <a:latin typeface="Poppins Bold"/>
                <a:ea typeface="Poppins Bold"/>
                <a:cs typeface="Poppins Bold"/>
                <a:sym typeface="Poppins Bold"/>
              </a:rPr>
              <a:t>Automation of Report Generation and Distribution in RPA"</a:t>
            </a:r>
          </a:p>
          <a:p>
            <a:pPr algn="just">
              <a:lnSpc>
                <a:spcPts val="1947"/>
              </a:lnSpc>
            </a:pPr>
            <a:r>
              <a:rPr lang="en-US" sz="1423" spc="12">
                <a:solidFill>
                  <a:srgbClr val="000000"/>
                </a:solidFill>
                <a:latin typeface="Poppins"/>
                <a:ea typeface="Poppins"/>
                <a:cs typeface="Poppins"/>
                <a:sym typeface="Poppins"/>
              </a:rPr>
              <a:t>Author(s): IEEE Research Team</a:t>
            </a:r>
          </a:p>
          <a:p>
            <a:pPr algn="just">
              <a:lnSpc>
                <a:spcPts val="1947"/>
              </a:lnSpc>
            </a:pPr>
            <a:r>
              <a:rPr lang="en-US" b="true" sz="1423" spc="12">
                <a:solidFill>
                  <a:srgbClr val="000000"/>
                </a:solidFill>
                <a:latin typeface="Poppins Bold"/>
                <a:ea typeface="Poppins Bold"/>
                <a:cs typeface="Poppins Bold"/>
                <a:sym typeface="Poppins Bold"/>
              </a:rPr>
              <a:t>Summary:</a:t>
            </a:r>
            <a:r>
              <a:rPr lang="en-US" sz="1423" spc="12">
                <a:solidFill>
                  <a:srgbClr val="000000"/>
                </a:solidFill>
                <a:latin typeface="Poppins"/>
                <a:ea typeface="Poppins"/>
                <a:cs typeface="Poppins"/>
                <a:sym typeface="Poppins"/>
              </a:rPr>
              <a:t> This paper highlights how RPA can automate the generation and distribution of reports, improving efficiency by minimizing manual intervention in preparing and sending reports.</a:t>
            </a:r>
          </a:p>
          <a:p>
            <a:pPr algn="just">
              <a:lnSpc>
                <a:spcPts val="1947"/>
              </a:lnSpc>
            </a:pPr>
            <a:r>
              <a:rPr lang="en-US" sz="1423" spc="12">
                <a:solidFill>
                  <a:srgbClr val="000000"/>
                </a:solidFill>
                <a:latin typeface="Poppins"/>
                <a:ea typeface="Poppins"/>
                <a:cs typeface="Poppins"/>
                <a:sym typeface="Poppins"/>
              </a:rPr>
              <a:t>"</a:t>
            </a:r>
            <a:r>
              <a:rPr lang="en-US" b="true" sz="1423" spc="12">
                <a:solidFill>
                  <a:srgbClr val="000000"/>
                </a:solidFill>
                <a:latin typeface="Poppins Bold"/>
                <a:ea typeface="Poppins Bold"/>
                <a:cs typeface="Poppins Bold"/>
                <a:sym typeface="Poppins Bold"/>
              </a:rPr>
              <a:t>Process Automation for Email-based Data Entry and Report Management"</a:t>
            </a:r>
          </a:p>
          <a:p>
            <a:pPr algn="just">
              <a:lnSpc>
                <a:spcPts val="1947"/>
              </a:lnSpc>
            </a:pPr>
            <a:r>
              <a:rPr lang="en-US" sz="1423" spc="12">
                <a:solidFill>
                  <a:srgbClr val="000000"/>
                </a:solidFill>
                <a:latin typeface="Poppins"/>
                <a:ea typeface="Poppins"/>
                <a:cs typeface="Poppins"/>
                <a:sym typeface="Poppins"/>
              </a:rPr>
              <a:t>Author(s): IEEE Research Team</a:t>
            </a:r>
          </a:p>
          <a:p>
            <a:pPr algn="just">
              <a:lnSpc>
                <a:spcPts val="1947"/>
              </a:lnSpc>
            </a:pPr>
            <a:r>
              <a:rPr lang="en-US" sz="1423" spc="12">
                <a:solidFill>
                  <a:srgbClr val="000000"/>
                </a:solidFill>
                <a:latin typeface="Poppins"/>
                <a:ea typeface="Poppins"/>
                <a:cs typeface="Poppins"/>
                <a:sym typeface="Poppins"/>
              </a:rPr>
              <a:t>S</a:t>
            </a:r>
            <a:r>
              <a:rPr lang="en-US" b="true" sz="1423" spc="12">
                <a:solidFill>
                  <a:srgbClr val="000000"/>
                </a:solidFill>
                <a:latin typeface="Poppins Bold"/>
                <a:ea typeface="Poppins Bold"/>
                <a:cs typeface="Poppins Bold"/>
                <a:sym typeface="Poppins Bold"/>
              </a:rPr>
              <a:t>ummary: </a:t>
            </a:r>
            <a:r>
              <a:rPr lang="en-US" sz="1423" spc="12">
                <a:solidFill>
                  <a:srgbClr val="000000"/>
                </a:solidFill>
                <a:latin typeface="Poppins"/>
                <a:ea typeface="Poppins"/>
                <a:cs typeface="Poppins"/>
                <a:sym typeface="Poppins"/>
              </a:rPr>
              <a:t>This paper discusses how RPA can automate email-based data entry and report management, including the collection, processing, and dissemination of data.</a:t>
            </a:r>
          </a:p>
          <a:p>
            <a:pPr algn="just">
              <a:lnSpc>
                <a:spcPts val="1947"/>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3356928" y="93980"/>
            <a:ext cx="3720252"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References</a:t>
            </a:r>
          </a:p>
        </p:txBody>
      </p:sp>
      <p:sp>
        <p:nvSpPr>
          <p:cNvPr name="TextBox 10" id="10"/>
          <p:cNvSpPr txBox="true"/>
          <p:nvPr/>
        </p:nvSpPr>
        <p:spPr>
          <a:xfrm rot="0">
            <a:off x="429902" y="693420"/>
            <a:ext cx="9125578" cy="6372967"/>
          </a:xfrm>
          <a:prstGeom prst="rect">
            <a:avLst/>
          </a:prstGeom>
        </p:spPr>
        <p:txBody>
          <a:bodyPr anchor="t" rtlCol="false" tIns="0" lIns="0" bIns="0" rIns="0">
            <a:spAutoFit/>
          </a:bodyPr>
          <a:lstStyle/>
          <a:p>
            <a:pPr algn="just">
              <a:lnSpc>
                <a:spcPts val="2047"/>
              </a:lnSpc>
            </a:pPr>
          </a:p>
          <a:p>
            <a:pPr algn="just">
              <a:lnSpc>
                <a:spcPts val="2047"/>
              </a:lnSpc>
            </a:pPr>
            <a:r>
              <a:rPr lang="en-US" sz="1496" spc="13">
                <a:solidFill>
                  <a:srgbClr val="000000"/>
                </a:solidFill>
                <a:latin typeface="Poppins"/>
                <a:ea typeface="Poppins"/>
                <a:cs typeface="Poppins"/>
                <a:sym typeface="Poppins"/>
              </a:rPr>
              <a:t>[1] Kuppusamy, Palanivel&amp; Joseph K, Suresh. (2020). </a:t>
            </a:r>
            <a:r>
              <a:rPr lang="en-US" sz="1496" spc="13" u="sng">
                <a:solidFill>
                  <a:srgbClr val="000000"/>
                </a:solidFill>
                <a:latin typeface="Poppins"/>
                <a:ea typeface="Poppins"/>
                <a:cs typeface="Poppins"/>
                <a:sym typeface="Poppins"/>
                <a:hlinkClick r:id="rId3" tooltip="https://ijcrt.org/papers/IJCRT2006516.pdf"/>
              </a:rPr>
              <a:t>Robotic Process</a:t>
            </a:r>
            <a:r>
              <a:rPr lang="en-US" sz="1496" spc="13">
                <a:solidFill>
                  <a:srgbClr val="000000"/>
                </a:solidFill>
                <a:latin typeface="Poppins"/>
                <a:ea typeface="Poppins"/>
                <a:cs typeface="Poppins"/>
                <a:sym typeface="Poppins"/>
              </a:rPr>
              <a:t> </a:t>
            </a:r>
            <a:r>
              <a:rPr lang="en-US" sz="1496" spc="13" u="sng">
                <a:solidFill>
                  <a:srgbClr val="000000"/>
                </a:solidFill>
                <a:latin typeface="Poppins"/>
                <a:ea typeface="Poppins"/>
                <a:cs typeface="Poppins"/>
                <a:sym typeface="Poppins"/>
                <a:hlinkClick r:id="rId4" tooltip="https://ijcrt.org/papers/IJCRT2006516.pdf"/>
              </a:rPr>
              <a:t>Automation to Smart Education</a:t>
            </a:r>
            <a:r>
              <a:rPr lang="en-US" sz="1496" spc="13">
                <a:solidFill>
                  <a:srgbClr val="000000"/>
                </a:solidFill>
                <a:latin typeface="Poppins"/>
                <a:ea typeface="Poppins"/>
                <a:cs typeface="Poppins"/>
                <a:sym typeface="Poppins"/>
              </a:rPr>
              <a:t>. 3775.</a:t>
            </a:r>
          </a:p>
          <a:p>
            <a:pPr algn="just">
              <a:lnSpc>
                <a:spcPts val="2047"/>
              </a:lnSpc>
            </a:pPr>
          </a:p>
          <a:p>
            <a:pPr algn="just">
              <a:lnSpc>
                <a:spcPts val="2047"/>
              </a:lnSpc>
            </a:pPr>
            <a:r>
              <a:rPr lang="en-US" sz="1496" spc="13">
                <a:solidFill>
                  <a:srgbClr val="000000"/>
                </a:solidFill>
                <a:latin typeface="Poppins"/>
                <a:ea typeface="Poppins"/>
                <a:cs typeface="Poppins"/>
                <a:sym typeface="Poppins"/>
              </a:rPr>
              <a:t>[2] Patil, Dr &amp; Mane, Vinod &amp; Patil, Dr. (2019). </a:t>
            </a:r>
            <a:r>
              <a:rPr lang="en-US" sz="1496" spc="13" u="sng">
                <a:solidFill>
                  <a:srgbClr val="000000"/>
                </a:solidFill>
                <a:latin typeface="Poppins"/>
                <a:ea typeface="Poppins"/>
                <a:cs typeface="Poppins"/>
                <a:sym typeface="Poppins"/>
                <a:hlinkClick r:id="rId5" tooltip="https://www.ijitee.org/wp-content/uploads/papers/v8i11/K21480981119.pdf"/>
              </a:rPr>
              <a:t>Social Innovation in</a:t>
            </a:r>
            <a:r>
              <a:rPr lang="en-US" sz="1496" spc="13">
                <a:solidFill>
                  <a:srgbClr val="000000"/>
                </a:solidFill>
                <a:latin typeface="Poppins"/>
                <a:ea typeface="Poppins"/>
                <a:cs typeface="Poppins"/>
                <a:sym typeface="Poppins"/>
              </a:rPr>
              <a:t> </a:t>
            </a:r>
            <a:r>
              <a:rPr lang="en-US" sz="1496" spc="13" u="sng">
                <a:solidFill>
                  <a:srgbClr val="000000"/>
                </a:solidFill>
                <a:latin typeface="Poppins"/>
                <a:ea typeface="Poppins"/>
                <a:cs typeface="Poppins"/>
                <a:sym typeface="Poppins"/>
                <a:hlinkClick r:id="rId6" tooltip="https://www.ijitee.org/wp-content/uploads/papers/v8i11/K21480981119.pdf"/>
              </a:rPr>
              <a:t>Education System by using Robotic Proces</a:t>
            </a:r>
            <a:r>
              <a:rPr lang="en-US" sz="1496" spc="13">
                <a:solidFill>
                  <a:srgbClr val="000000"/>
                </a:solidFill>
                <a:latin typeface="Poppins"/>
                <a:ea typeface="Poppins"/>
                <a:cs typeface="Poppins"/>
                <a:sym typeface="Poppins"/>
              </a:rPr>
              <a:t>s Automation (Rpa). International Journalof Innovative Technology and Exploring Engineering. 8. 3757-3760. 10.35940/ijitee.K2148.0981119.</a:t>
            </a:r>
          </a:p>
          <a:p>
            <a:pPr algn="just">
              <a:lnSpc>
                <a:spcPts val="2047"/>
              </a:lnSpc>
            </a:pPr>
          </a:p>
          <a:p>
            <a:pPr algn="just">
              <a:lnSpc>
                <a:spcPts val="2047"/>
              </a:lnSpc>
            </a:pPr>
            <a:r>
              <a:rPr lang="en-US" sz="1496" spc="13">
                <a:solidFill>
                  <a:srgbClr val="000000"/>
                </a:solidFill>
                <a:latin typeface="Poppins"/>
                <a:ea typeface="Poppins"/>
                <a:cs typeface="Poppins"/>
                <a:sym typeface="Poppins"/>
              </a:rPr>
              <a:t>[3] Elkhatat, A.M., Elsaid, K. &amp; Almeer,S. </a:t>
            </a:r>
            <a:r>
              <a:rPr lang="en-US" sz="1496" spc="13" u="sng">
                <a:solidFill>
                  <a:srgbClr val="000000"/>
                </a:solidFill>
                <a:latin typeface="Poppins"/>
                <a:ea typeface="Poppins"/>
                <a:cs typeface="Poppins"/>
                <a:sym typeface="Poppins"/>
                <a:hlinkClick r:id="rId7" tooltip="https://edintegrity.biomedcentral.com/articles/10.1007/s40979-023-00140-5"/>
              </a:rPr>
              <a:t>Evaluating the efficacy of</a:t>
            </a:r>
            <a:r>
              <a:rPr lang="en-US" sz="1496" spc="13">
                <a:solidFill>
                  <a:srgbClr val="000000"/>
                </a:solidFill>
                <a:latin typeface="Poppins"/>
                <a:ea typeface="Poppins"/>
                <a:cs typeface="Poppins"/>
                <a:sym typeface="Poppins"/>
              </a:rPr>
              <a:t> </a:t>
            </a:r>
            <a:r>
              <a:rPr lang="en-US" sz="1496" spc="13" u="sng">
                <a:solidFill>
                  <a:srgbClr val="000000"/>
                </a:solidFill>
                <a:latin typeface="Poppins"/>
                <a:ea typeface="Poppins"/>
                <a:cs typeface="Poppins"/>
                <a:sym typeface="Poppins"/>
                <a:hlinkClick r:id="rId8" tooltip="https://edintegrity.biomedcentral.com/articles/10.1007/s40979-023-00140-5"/>
              </a:rPr>
              <a:t>AI content detection tools in differentiating between human and AI-</a:t>
            </a:r>
            <a:r>
              <a:rPr lang="en-US" sz="1496" spc="13">
                <a:solidFill>
                  <a:srgbClr val="000000"/>
                </a:solidFill>
                <a:latin typeface="Poppins"/>
                <a:ea typeface="Poppins"/>
                <a:cs typeface="Poppins"/>
                <a:sym typeface="Poppins"/>
              </a:rPr>
              <a:t> </a:t>
            </a:r>
            <a:r>
              <a:rPr lang="en-US" sz="1496" spc="13" u="sng">
                <a:solidFill>
                  <a:srgbClr val="000000"/>
                </a:solidFill>
                <a:latin typeface="Poppins"/>
                <a:ea typeface="Poppins"/>
                <a:cs typeface="Poppins"/>
                <a:sym typeface="Poppins"/>
                <a:hlinkClick r:id="rId9" tooltip="https://edintegrity.biomedcentral.com/articles/10.1007/s40979-023-00140-5"/>
              </a:rPr>
              <a:t>generated text</a:t>
            </a:r>
            <a:r>
              <a:rPr lang="en-US" sz="1496" spc="13">
                <a:solidFill>
                  <a:srgbClr val="000000"/>
                </a:solidFill>
                <a:latin typeface="Poppins"/>
                <a:ea typeface="Poppins"/>
                <a:cs typeface="Poppins"/>
                <a:sym typeface="Poppins"/>
              </a:rPr>
              <a:t>. Int J Educ Integr 19, 17 (2023). </a:t>
            </a:r>
            <a:r>
              <a:rPr lang="en-US" sz="1496" spc="13" u="sng">
                <a:solidFill>
                  <a:srgbClr val="000000"/>
                </a:solidFill>
                <a:latin typeface="Poppins"/>
                <a:ea typeface="Poppins"/>
                <a:cs typeface="Poppins"/>
                <a:sym typeface="Poppins"/>
                <a:hlinkClick r:id="rId10" tooltip="https://doi.org/10.1007/s40979-023-00140-5"/>
              </a:rPr>
              <a:t>https://doi.org/10.1007/s40979-023-00140-5</a:t>
            </a:r>
          </a:p>
          <a:p>
            <a:pPr algn="just">
              <a:lnSpc>
                <a:spcPts val="2047"/>
              </a:lnSpc>
            </a:pPr>
          </a:p>
          <a:p>
            <a:pPr algn="just">
              <a:lnSpc>
                <a:spcPts val="2047"/>
              </a:lnSpc>
            </a:pPr>
            <a:r>
              <a:rPr lang="en-US" sz="1496" spc="13">
                <a:solidFill>
                  <a:srgbClr val="000000"/>
                </a:solidFill>
                <a:latin typeface="Poppins"/>
                <a:ea typeface="Poppins"/>
                <a:cs typeface="Poppins"/>
                <a:sym typeface="Poppins"/>
              </a:rPr>
              <a:t>[4] H. Alamleh, A.A. S. AlQahtani and A. ElSaid, "</a:t>
            </a:r>
            <a:r>
              <a:rPr lang="en-US" sz="1496" spc="13" u="sng">
                <a:solidFill>
                  <a:srgbClr val="000000"/>
                </a:solidFill>
                <a:latin typeface="Poppins"/>
                <a:ea typeface="Poppins"/>
                <a:cs typeface="Poppins"/>
                <a:sym typeface="Poppins"/>
                <a:hlinkClick r:id="rId11" tooltip="https://ieeexplore.ieee.org/document/10137767/"/>
              </a:rPr>
              <a:t>Distinguishing</a:t>
            </a:r>
            <a:r>
              <a:rPr lang="en-US" sz="1496" spc="13">
                <a:solidFill>
                  <a:srgbClr val="000000"/>
                </a:solidFill>
                <a:latin typeface="Poppins"/>
                <a:ea typeface="Poppins"/>
                <a:cs typeface="Poppins"/>
                <a:sym typeface="Poppins"/>
              </a:rPr>
              <a:t> </a:t>
            </a:r>
            <a:r>
              <a:rPr lang="en-US" sz="1496" spc="13" u="sng">
                <a:solidFill>
                  <a:srgbClr val="000000"/>
                </a:solidFill>
                <a:latin typeface="Poppins"/>
                <a:ea typeface="Poppins"/>
                <a:cs typeface="Poppins"/>
                <a:sym typeface="Poppins"/>
                <a:hlinkClick r:id="rId12" tooltip="https://ieeexplore.ieee.org/document/10137767/"/>
              </a:rPr>
              <a:t>Human-Written and ChatGPT-Generated Text Using Machine</a:t>
            </a:r>
            <a:r>
              <a:rPr lang="en-US" sz="1496" spc="13">
                <a:solidFill>
                  <a:srgbClr val="000000"/>
                </a:solidFill>
                <a:latin typeface="Poppins"/>
                <a:ea typeface="Poppins"/>
                <a:cs typeface="Poppins"/>
                <a:sym typeface="Poppins"/>
              </a:rPr>
              <a:t> Learning,"2023 Systems and Information Engineering Design Symposium (SIEDS), Charlottesville, VA, USA, 2023, pp. 154-158, doi: 10.1109/SIEDS58326.2023.10137767.</a:t>
            </a:r>
          </a:p>
          <a:p>
            <a:pPr algn="just">
              <a:lnSpc>
                <a:spcPts val="2047"/>
              </a:lnSpc>
            </a:pPr>
          </a:p>
          <a:p>
            <a:pPr algn="just">
              <a:lnSpc>
                <a:spcPts val="2047"/>
              </a:lnSpc>
            </a:pPr>
            <a:r>
              <a:rPr lang="en-US" sz="1496" spc="13">
                <a:solidFill>
                  <a:srgbClr val="000000"/>
                </a:solidFill>
                <a:latin typeface="Poppins"/>
                <a:ea typeface="Poppins"/>
                <a:cs typeface="Poppins"/>
                <a:sym typeface="Poppins"/>
              </a:rPr>
              <a:t>[5] Tomáš Foltýnek, Norman Meuschke, and Bela Gipp. 2019. </a:t>
            </a:r>
            <a:r>
              <a:rPr lang="en-US" sz="1496" spc="13" u="sng">
                <a:solidFill>
                  <a:srgbClr val="000000"/>
                </a:solidFill>
                <a:latin typeface="Poppins"/>
                <a:ea typeface="Poppins"/>
                <a:cs typeface="Poppins"/>
                <a:sym typeface="Poppins"/>
                <a:hlinkClick r:id="rId13" tooltip="https://dl.acm.org/doi/fullHtml/10.1145/3345317"/>
              </a:rPr>
              <a:t>Academic Plagiarism Detection: A Systematic Literature Review</a:t>
            </a:r>
            <a:r>
              <a:rPr lang="en-US" sz="1496" spc="13">
                <a:solidFill>
                  <a:srgbClr val="000000"/>
                </a:solidFill>
                <a:latin typeface="Poppins"/>
                <a:ea typeface="Poppins"/>
                <a:cs typeface="Poppins"/>
                <a:sym typeface="Poppins"/>
              </a:rPr>
              <a:t>. ACM Comput. Surv. 52, 6, Article 112 (November 2020), 42 pages. </a:t>
            </a:r>
            <a:r>
              <a:rPr lang="en-US" sz="1496" spc="13" u="sng">
                <a:solidFill>
                  <a:srgbClr val="000000"/>
                </a:solidFill>
                <a:latin typeface="Poppins"/>
                <a:ea typeface="Poppins"/>
                <a:cs typeface="Poppins"/>
                <a:sym typeface="Poppins"/>
                <a:hlinkClick r:id="rId14" tooltip="https://doi.org/10.1145/3345317"/>
              </a:rPr>
              <a:t>https://doi.org/10.1145/3345317</a:t>
            </a:r>
          </a:p>
          <a:p>
            <a:pPr algn="just">
              <a:lnSpc>
                <a:spcPts val="2047"/>
              </a:lnSpc>
            </a:pPr>
          </a:p>
          <a:p>
            <a:pPr algn="just">
              <a:lnSpc>
                <a:spcPts val="2047"/>
              </a:lnSpc>
            </a:pPr>
            <a:r>
              <a:rPr lang="en-US" sz="1496" spc="13">
                <a:solidFill>
                  <a:srgbClr val="000000"/>
                </a:solidFill>
                <a:latin typeface="Poppins"/>
                <a:ea typeface="Poppins"/>
                <a:cs typeface="Poppins"/>
                <a:sym typeface="Poppins"/>
              </a:rPr>
              <a:t>[6] H. A. Chowdhury, D. K. Bhattacharyya, “</a:t>
            </a:r>
            <a:r>
              <a:rPr lang="en-US" sz="1496" spc="13" u="sng">
                <a:solidFill>
                  <a:srgbClr val="000000"/>
                </a:solidFill>
                <a:latin typeface="Poppins"/>
                <a:ea typeface="Poppins"/>
                <a:cs typeface="Poppins"/>
                <a:sym typeface="Poppins"/>
                <a:hlinkClick r:id="rId15" tooltip="https://arxiv.org/pdf/1801.06323.pdf"/>
              </a:rPr>
              <a:t>Plagiarism: Taxonomy,</a:t>
            </a:r>
            <a:r>
              <a:rPr lang="en-US" sz="1496" spc="13">
                <a:solidFill>
                  <a:srgbClr val="000000"/>
                </a:solidFill>
                <a:latin typeface="Poppins"/>
                <a:ea typeface="Poppins"/>
                <a:cs typeface="Poppins"/>
                <a:sym typeface="Poppins"/>
              </a:rPr>
              <a:t> </a:t>
            </a:r>
            <a:r>
              <a:rPr lang="en-US" sz="1496" spc="13" u="sng">
                <a:solidFill>
                  <a:srgbClr val="000000"/>
                </a:solidFill>
                <a:latin typeface="Poppins"/>
                <a:ea typeface="Poppins"/>
                <a:cs typeface="Poppins"/>
                <a:sym typeface="Poppins"/>
                <a:hlinkClick r:id="rId16" tooltip="https://arxiv.org/pdf/1801.06323.pdf"/>
              </a:rPr>
              <a:t>Tools and DetectionTechniques</a:t>
            </a:r>
            <a:r>
              <a:rPr lang="en-US" sz="1496" spc="13">
                <a:solidFill>
                  <a:srgbClr val="000000"/>
                </a:solidFill>
                <a:latin typeface="Poppins"/>
                <a:ea typeface="Poppins"/>
                <a:cs typeface="Poppins"/>
                <a:sym typeface="Poppins"/>
              </a:rPr>
              <a:t>”, 19th NationalConvention on Knowledge, Library and Information Networking, 2018.</a:t>
            </a:r>
          </a:p>
          <a:p>
            <a:pPr algn="just">
              <a:lnSpc>
                <a:spcPts val="1522"/>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155137" y="2562310"/>
            <a:ext cx="5443325" cy="1647825"/>
          </a:xfrm>
          <a:prstGeom prst="rect">
            <a:avLst/>
          </a:prstGeom>
        </p:spPr>
        <p:txBody>
          <a:bodyPr anchor="t" rtlCol="false" tIns="0" lIns="0" bIns="0" rIns="0">
            <a:spAutoFit/>
          </a:bodyPr>
          <a:lstStyle/>
          <a:p>
            <a:pPr algn="ctr">
              <a:lnSpc>
                <a:spcPts val="12287"/>
              </a:lnSpc>
            </a:pPr>
            <a:r>
              <a:rPr lang="en-US" b="true" sz="10239" spc="95">
                <a:solidFill>
                  <a:srgbClr val="000000"/>
                </a:solidFill>
                <a:latin typeface="Poppins Bold"/>
                <a:ea typeface="Poppins Bold"/>
                <a:cs typeface="Poppins Bold"/>
                <a:sym typeface="Poppins Bold"/>
              </a:rPr>
              <a:t>Queries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328" y="3009819"/>
            <a:ext cx="9821928" cy="1228886"/>
          </a:xfrm>
          <a:prstGeom prst="rect">
            <a:avLst/>
          </a:prstGeom>
        </p:spPr>
        <p:txBody>
          <a:bodyPr anchor="t" rtlCol="false" tIns="0" lIns="0" bIns="0" rIns="0">
            <a:spAutoFit/>
          </a:bodyPr>
          <a:lstStyle/>
          <a:p>
            <a:pPr algn="ctr">
              <a:lnSpc>
                <a:spcPts val="9192"/>
              </a:lnSpc>
            </a:pPr>
            <a:r>
              <a:rPr lang="en-US" b="true" sz="7660" spc="71">
                <a:solidFill>
                  <a:srgbClr val="000000"/>
                </a:solidFill>
                <a:latin typeface="Poppins Bold"/>
                <a:ea typeface="Poppins Bold"/>
                <a:cs typeface="Poppins Bold"/>
                <a:sym typeface="Poppins Bold"/>
              </a:rPr>
              <a:t>Demonstration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3420450" y="641667"/>
            <a:ext cx="2874600" cy="628650"/>
          </a:xfrm>
          <a:prstGeom prst="rect">
            <a:avLst/>
          </a:prstGeom>
        </p:spPr>
        <p:txBody>
          <a:bodyPr anchor="t" rtlCol="false" tIns="0" lIns="0" bIns="0" rIns="0">
            <a:spAutoFit/>
          </a:bodyPr>
          <a:lstStyle/>
          <a:p>
            <a:pPr algn="just">
              <a:lnSpc>
                <a:spcPts val="4681"/>
              </a:lnSpc>
            </a:pPr>
            <a:r>
              <a:rPr lang="en-US" b="true" sz="3901" spc="36">
                <a:solidFill>
                  <a:srgbClr val="000000"/>
                </a:solidFill>
                <a:latin typeface="Poppins Bold"/>
                <a:ea typeface="Poppins Bold"/>
                <a:cs typeface="Poppins Bold"/>
                <a:sym typeface="Poppins Bold"/>
              </a:rPr>
              <a:t>ABSTRACT</a:t>
            </a:r>
          </a:p>
        </p:txBody>
      </p:sp>
      <p:sp>
        <p:nvSpPr>
          <p:cNvPr name="TextBox 10" id="10"/>
          <p:cNvSpPr txBox="true"/>
          <p:nvPr/>
        </p:nvSpPr>
        <p:spPr>
          <a:xfrm rot="0">
            <a:off x="457259" y="1654721"/>
            <a:ext cx="8800983" cy="4541698"/>
          </a:xfrm>
          <a:prstGeom prst="rect">
            <a:avLst/>
          </a:prstGeom>
        </p:spPr>
        <p:txBody>
          <a:bodyPr anchor="t" rtlCol="false" tIns="0" lIns="0" bIns="0" rIns="0">
            <a:spAutoFit/>
          </a:bodyPr>
          <a:lstStyle/>
          <a:p>
            <a:pPr algn="just">
              <a:lnSpc>
                <a:spcPts val="2553"/>
              </a:lnSpc>
            </a:pPr>
            <a:r>
              <a:rPr lang="en-US" sz="1866" spc="16">
                <a:solidFill>
                  <a:srgbClr val="4C4C4C"/>
                </a:solidFill>
                <a:latin typeface="Poppins"/>
                <a:ea typeface="Poppins"/>
                <a:cs typeface="Poppins"/>
                <a:sym typeface="Poppins"/>
              </a:rPr>
              <a:t>This project </a:t>
            </a:r>
            <a:r>
              <a:rPr lang="en-US" b="true" sz="1866" spc="16">
                <a:solidFill>
                  <a:srgbClr val="000000"/>
                </a:solidFill>
                <a:latin typeface="Poppins Bold"/>
                <a:ea typeface="Poppins Bold"/>
                <a:cs typeface="Poppins Bold"/>
                <a:sym typeface="Poppins Bold"/>
              </a:rPr>
              <a:t>automates the process of searching for alternative flights and comparing prices between two locations</a:t>
            </a:r>
            <a:r>
              <a:rPr lang="en-US" sz="1866" spc="16">
                <a:solidFill>
                  <a:srgbClr val="000000"/>
                </a:solidFill>
                <a:latin typeface="Poppins"/>
                <a:ea typeface="Poppins"/>
                <a:cs typeface="Poppins"/>
                <a:sym typeface="Poppins"/>
              </a:rPr>
              <a:t>.</a:t>
            </a:r>
            <a:r>
              <a:rPr lang="en-US" sz="1866" spc="16">
                <a:solidFill>
                  <a:srgbClr val="4C4C4C"/>
                </a:solidFill>
                <a:latin typeface="Poppins"/>
                <a:ea typeface="Poppins"/>
                <a:cs typeface="Poppins"/>
                <a:sym typeface="Poppins"/>
              </a:rPr>
              <a:t> Developed using UiPath Studio, the workflow retrieves flight details such as departure/arrival times, airline, number of stops, and prices from airline and travel agency websites. By </a:t>
            </a:r>
            <a:r>
              <a:rPr lang="en-US" b="true" sz="1866" spc="16">
                <a:solidFill>
                  <a:srgbClr val="000000"/>
                </a:solidFill>
                <a:latin typeface="Poppins Bold"/>
                <a:ea typeface="Poppins Bold"/>
                <a:cs typeface="Poppins Bold"/>
                <a:sym typeface="Poppins Bold"/>
              </a:rPr>
              <a:t>automating the search, it reduces time, resources, and errors compared to manual searches.</a:t>
            </a:r>
          </a:p>
          <a:p>
            <a:pPr algn="just">
              <a:lnSpc>
                <a:spcPts val="2553"/>
              </a:lnSpc>
            </a:pPr>
            <a:r>
              <a:rPr lang="en-US" sz="1866" spc="16">
                <a:solidFill>
                  <a:srgbClr val="4C4C4C"/>
                </a:solidFill>
                <a:latin typeface="Poppins"/>
                <a:ea typeface="Poppins"/>
                <a:cs typeface="Poppins"/>
                <a:sym typeface="Poppins"/>
              </a:rPr>
              <a:t>Users input their departure and arrival locations and dates, and the system collects flight data from various airline websites. The retrieved information is then organized and exported into an Excel file for easy comparison and sharing. The workflow leverages UiPath’s integration with Excel and dynamic selectors, ensuring flexibility and reliability across different websites. </a:t>
            </a:r>
            <a:r>
              <a:rPr lang="en-US" b="true" sz="1866" spc="16">
                <a:solidFill>
                  <a:srgbClr val="000000"/>
                </a:solidFill>
                <a:latin typeface="Poppins Bold"/>
                <a:ea typeface="Poppins Bold"/>
                <a:cs typeface="Poppins Bold"/>
                <a:sym typeface="Poppins Bold"/>
              </a:rPr>
              <a:t>It is easily customizable for new routes and timeframes, making it a robust solution for flight price comparison.</a:t>
            </a:r>
          </a:p>
          <a:p>
            <a:pPr algn="l">
              <a:lnSpc>
                <a:spcPts val="2553"/>
              </a:lnSpc>
            </a:pP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50720" y="2786062"/>
            <a:ext cx="8409426" cy="1647825"/>
          </a:xfrm>
          <a:prstGeom prst="rect">
            <a:avLst/>
          </a:prstGeom>
        </p:spPr>
        <p:txBody>
          <a:bodyPr anchor="t" rtlCol="false" tIns="0" lIns="0" bIns="0" rIns="0">
            <a:spAutoFit/>
          </a:bodyPr>
          <a:lstStyle/>
          <a:p>
            <a:pPr algn="ctr">
              <a:lnSpc>
                <a:spcPts val="12287"/>
              </a:lnSpc>
            </a:pPr>
            <a:r>
              <a:rPr lang="en-US" b="true" sz="10239" spc="95">
                <a:solidFill>
                  <a:srgbClr val="000000"/>
                </a:solidFill>
                <a:latin typeface="Poppins Bold"/>
                <a:ea typeface="Poppins Bold"/>
                <a:cs typeface="Poppins Bold"/>
                <a:sym typeface="Poppins Bold"/>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863352" y="665480"/>
            <a:ext cx="8548658" cy="581025"/>
          </a:xfrm>
          <a:prstGeom prst="rect">
            <a:avLst/>
          </a:prstGeom>
        </p:spPr>
        <p:txBody>
          <a:bodyPr anchor="t" rtlCol="false" tIns="0" lIns="0" bIns="0" rIns="0">
            <a:spAutoFit/>
          </a:bodyPr>
          <a:lstStyle/>
          <a:p>
            <a:pPr algn="l">
              <a:lnSpc>
                <a:spcPts val="4342"/>
              </a:lnSpc>
            </a:pPr>
            <a:r>
              <a:rPr lang="en-US" b="true" sz="3618" spc="33">
                <a:solidFill>
                  <a:srgbClr val="000000"/>
                </a:solidFill>
                <a:latin typeface="Poppins Bold"/>
                <a:ea typeface="Poppins Bold"/>
                <a:cs typeface="Poppins Bold"/>
                <a:sym typeface="Poppins Bold"/>
              </a:rPr>
              <a:t>NEED FOR THE PROPOSED SOLUTION</a:t>
            </a:r>
          </a:p>
        </p:txBody>
      </p:sp>
      <p:sp>
        <p:nvSpPr>
          <p:cNvPr name="TextBox 10" id="10"/>
          <p:cNvSpPr txBox="true"/>
          <p:nvPr/>
        </p:nvSpPr>
        <p:spPr>
          <a:xfrm rot="0">
            <a:off x="279380" y="1904394"/>
            <a:ext cx="9213891" cy="4375726"/>
          </a:xfrm>
          <a:prstGeom prst="rect">
            <a:avLst/>
          </a:prstGeom>
        </p:spPr>
        <p:txBody>
          <a:bodyPr anchor="t" rtlCol="false" tIns="0" lIns="0" bIns="0" rIns="0">
            <a:spAutoFit/>
          </a:bodyPr>
          <a:lstStyle/>
          <a:p>
            <a:pPr algn="just">
              <a:lnSpc>
                <a:spcPts val="2676"/>
              </a:lnSpc>
            </a:pPr>
          </a:p>
          <a:p>
            <a:pPr algn="just">
              <a:lnSpc>
                <a:spcPts val="2676"/>
              </a:lnSpc>
            </a:pPr>
            <a:r>
              <a:rPr lang="en-US" b="true" sz="1956" spc="17">
                <a:solidFill>
                  <a:srgbClr val="000000"/>
                </a:solidFill>
                <a:latin typeface="Poppins Bold"/>
                <a:ea typeface="Poppins Bold"/>
                <a:cs typeface="Poppins Bold"/>
                <a:sym typeface="Poppins Bold"/>
              </a:rPr>
              <a:t>The proposed system addresses the time-consuming and error-prone task of manually searching for flights and comparing prices.</a:t>
            </a:r>
            <a:r>
              <a:rPr lang="en-US" sz="1956" spc="17">
                <a:solidFill>
                  <a:srgbClr val="4C4C4C"/>
                </a:solidFill>
                <a:latin typeface="Poppins"/>
                <a:ea typeface="Poppins"/>
                <a:cs typeface="Poppins"/>
                <a:sym typeface="Poppins"/>
              </a:rPr>
              <a:t> It automates the process, saving time and resources by quickly retrieving and organizing flight details from multiple platforms. This reduces the risk of human errors and ensures consistent, accurate results.</a:t>
            </a:r>
          </a:p>
          <a:p>
            <a:pPr algn="just">
              <a:lnSpc>
                <a:spcPts val="2676"/>
              </a:lnSpc>
            </a:pPr>
          </a:p>
          <a:p>
            <a:pPr algn="just">
              <a:lnSpc>
                <a:spcPts val="2676"/>
              </a:lnSpc>
            </a:pPr>
            <a:r>
              <a:rPr lang="en-US" sz="1956" spc="17">
                <a:solidFill>
                  <a:srgbClr val="4C4C4C"/>
                </a:solidFill>
                <a:latin typeface="Poppins"/>
                <a:ea typeface="Poppins"/>
                <a:cs typeface="Poppins"/>
                <a:sym typeface="Poppins"/>
              </a:rPr>
              <a:t>The system is flexible and scalable, allowing easy customization for different routes and dates. By presenting the data in a structured Excel file, it simplifies analysis and sharing. Overall, </a:t>
            </a:r>
            <a:r>
              <a:rPr lang="en-US" b="true" sz="1956" spc="17">
                <a:solidFill>
                  <a:srgbClr val="000000"/>
                </a:solidFill>
                <a:latin typeface="Poppins Bold"/>
                <a:ea typeface="Poppins Bold"/>
                <a:cs typeface="Poppins Bold"/>
                <a:sym typeface="Poppins Bold"/>
              </a:rPr>
              <a:t>the system enhances efficiency, accuracy, and user experience, enabling users to focus on more important tasks.</a:t>
            </a:r>
          </a:p>
          <a:p>
            <a:pPr algn="just">
              <a:lnSpc>
                <a:spcPts val="2949"/>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2717481" y="455894"/>
            <a:ext cx="4368262"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ADVANTAGES</a:t>
            </a:r>
          </a:p>
        </p:txBody>
      </p:sp>
      <p:sp>
        <p:nvSpPr>
          <p:cNvPr name="TextBox 10" id="10"/>
          <p:cNvSpPr txBox="true"/>
          <p:nvPr/>
        </p:nvSpPr>
        <p:spPr>
          <a:xfrm rot="0">
            <a:off x="247744" y="1564654"/>
            <a:ext cx="9307736" cy="4731358"/>
          </a:xfrm>
          <a:prstGeom prst="rect">
            <a:avLst/>
          </a:prstGeom>
        </p:spPr>
        <p:txBody>
          <a:bodyPr anchor="t" rtlCol="false" tIns="0" lIns="0" bIns="0" rIns="0">
            <a:spAutoFit/>
          </a:bodyPr>
          <a:lstStyle/>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Time-Saving:</a:t>
            </a:r>
            <a:r>
              <a:rPr lang="en-US" sz="1638" spc="14">
                <a:solidFill>
                  <a:srgbClr val="000000"/>
                </a:solidFill>
                <a:latin typeface="Poppins"/>
                <a:ea typeface="Poppins"/>
                <a:cs typeface="Poppins"/>
                <a:sym typeface="Poppins"/>
              </a:rPr>
              <a:t> Automates the process of searching for flights and comparing prices, significantly reducing the time required compared to manual searches.</a:t>
            </a:r>
          </a:p>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Accuracy:</a:t>
            </a:r>
            <a:r>
              <a:rPr lang="en-US" sz="1638" spc="14">
                <a:solidFill>
                  <a:srgbClr val="000000"/>
                </a:solidFill>
                <a:latin typeface="Poppins"/>
                <a:ea typeface="Poppins"/>
                <a:cs typeface="Poppins"/>
                <a:sym typeface="Poppins"/>
              </a:rPr>
              <a:t> Eliminates human errors in data collection and ensures reliable and consistent results across multiple flight options.</a:t>
            </a:r>
          </a:p>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Efficiency:</a:t>
            </a:r>
            <a:r>
              <a:rPr lang="en-US" sz="1638" spc="14">
                <a:solidFill>
                  <a:srgbClr val="000000"/>
                </a:solidFill>
                <a:latin typeface="Poppins"/>
                <a:ea typeface="Poppins"/>
                <a:cs typeface="Poppins"/>
                <a:sym typeface="Poppins"/>
              </a:rPr>
              <a:t> Retrieves and organizes flight data, such as prices, schedules, and airlines, into an Excel sheet for easy analysis and sharing.</a:t>
            </a:r>
          </a:p>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Customizability: </a:t>
            </a:r>
            <a:r>
              <a:rPr lang="en-US" sz="1638" spc="14">
                <a:solidFill>
                  <a:srgbClr val="000000"/>
                </a:solidFill>
                <a:latin typeface="Poppins"/>
                <a:ea typeface="Poppins"/>
                <a:cs typeface="Poppins"/>
                <a:sym typeface="Poppins"/>
              </a:rPr>
              <a:t>Supports modifications for new routes, dates, and preferences, making it adaptable for various user needs.</a:t>
            </a:r>
          </a:p>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Error Handling:</a:t>
            </a:r>
            <a:r>
              <a:rPr lang="en-US" sz="1638" spc="14">
                <a:solidFill>
                  <a:srgbClr val="000000"/>
                </a:solidFill>
                <a:latin typeface="Poppins"/>
                <a:ea typeface="Poppins"/>
                <a:cs typeface="Poppins"/>
                <a:sym typeface="Poppins"/>
              </a:rPr>
              <a:t> Includes dynamic selectors and built-in error-handling mechanisms to ensure seamless operation even when dealing with changes on websites.</a:t>
            </a:r>
          </a:p>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Scalability:</a:t>
            </a:r>
            <a:r>
              <a:rPr lang="en-US" sz="1638" spc="14">
                <a:solidFill>
                  <a:srgbClr val="000000"/>
                </a:solidFill>
                <a:latin typeface="Poppins"/>
                <a:ea typeface="Poppins"/>
                <a:cs typeface="Poppins"/>
                <a:sym typeface="Poppins"/>
              </a:rPr>
              <a:t> Can handle searches for multiple routes and flight options, catering to both individual users and businesses with extensive travel requirements.</a:t>
            </a:r>
          </a:p>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User-Friendly:</a:t>
            </a:r>
            <a:r>
              <a:rPr lang="en-US" sz="1638" spc="14">
                <a:solidFill>
                  <a:srgbClr val="000000"/>
                </a:solidFill>
                <a:latin typeface="Poppins"/>
                <a:ea typeface="Poppins"/>
                <a:cs typeface="Poppins"/>
                <a:sym typeface="Poppins"/>
              </a:rPr>
              <a:t> Simplifies the entire flight search process by providing a structured and organized output without requiring manual formatting or intervention.</a:t>
            </a:r>
          </a:p>
          <a:p>
            <a:pPr algn="l" marL="210800" indent="-105400" lvl="1">
              <a:lnSpc>
                <a:spcPts val="2241"/>
              </a:lnSpc>
              <a:buFont typeface="Arial"/>
              <a:buChar char="•"/>
            </a:pPr>
            <a:r>
              <a:rPr lang="en-US" b="true" sz="1638" spc="14">
                <a:solidFill>
                  <a:srgbClr val="000000"/>
                </a:solidFill>
                <a:latin typeface="Poppins Bold"/>
                <a:ea typeface="Poppins Bold"/>
                <a:cs typeface="Poppins Bold"/>
                <a:sym typeface="Poppins Bold"/>
              </a:rPr>
              <a:t>Cost-Effectiveness: </a:t>
            </a:r>
            <a:r>
              <a:rPr lang="en-US" sz="1638" spc="14">
                <a:solidFill>
                  <a:srgbClr val="000000"/>
                </a:solidFill>
                <a:latin typeface="Poppins"/>
                <a:ea typeface="Poppins"/>
                <a:cs typeface="Poppins"/>
                <a:sym typeface="Poppins"/>
              </a:rPr>
              <a:t>Reduces the need for manual effort, allowing resources to be utilized more effectively for other critical tasks.</a:t>
            </a:r>
          </a:p>
          <a:p>
            <a:pPr algn="l" marL="210869" indent="-105435" lvl="1">
              <a:lnSpc>
                <a:spcPts val="2241"/>
              </a:lnSpc>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1756065" y="326707"/>
            <a:ext cx="6241470"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LITERATURE SURVEY</a:t>
            </a:r>
          </a:p>
        </p:txBody>
      </p:sp>
      <p:sp>
        <p:nvSpPr>
          <p:cNvPr name="TextBox 10" id="10"/>
          <p:cNvSpPr txBox="true"/>
          <p:nvPr/>
        </p:nvSpPr>
        <p:spPr>
          <a:xfrm rot="0">
            <a:off x="547708" y="1272765"/>
            <a:ext cx="8911252" cy="5310915"/>
          </a:xfrm>
          <a:prstGeom prst="rect">
            <a:avLst/>
          </a:prstGeom>
        </p:spPr>
        <p:txBody>
          <a:bodyPr anchor="t" rtlCol="false" tIns="0" lIns="0" bIns="0" rIns="0">
            <a:spAutoFit/>
          </a:bodyPr>
          <a:lstStyle/>
          <a:p>
            <a:pPr algn="l">
              <a:lnSpc>
                <a:spcPts val="2014"/>
              </a:lnSpc>
              <a:spcBef>
                <a:spcPct val="0"/>
              </a:spcBef>
            </a:pPr>
          </a:p>
          <a:p>
            <a:pPr algn="l">
              <a:lnSpc>
                <a:spcPts val="2014"/>
              </a:lnSpc>
              <a:spcBef>
                <a:spcPct val="0"/>
              </a:spcBef>
            </a:pPr>
            <a:r>
              <a:rPr lang="en-US" b="true" sz="1679" spc="15">
                <a:solidFill>
                  <a:srgbClr val="000000"/>
                </a:solidFill>
                <a:latin typeface="Poppins Bold"/>
                <a:ea typeface="Poppins Bold"/>
                <a:cs typeface="Poppins Bold"/>
                <a:sym typeface="Poppins Bold"/>
              </a:rPr>
              <a:t>Title: "RPA in Data Management and Automation"</a:t>
            </a:r>
          </a:p>
          <a:p>
            <a:pPr algn="l">
              <a:lnSpc>
                <a:spcPts val="2014"/>
              </a:lnSpc>
              <a:spcBef>
                <a:spcPct val="0"/>
              </a:spcBef>
            </a:pPr>
            <a:r>
              <a:rPr lang="en-US" b="true" sz="1679" spc="15">
                <a:solidFill>
                  <a:srgbClr val="000000"/>
                </a:solidFill>
                <a:latin typeface="Poppins Bold"/>
                <a:ea typeface="Poppins Bold"/>
                <a:cs typeface="Poppins Bold"/>
                <a:sym typeface="Poppins Bold"/>
              </a:rPr>
              <a:t>Advantages:</a:t>
            </a:r>
          </a:p>
          <a:p>
            <a:pPr algn="l">
              <a:lnSpc>
                <a:spcPts val="2014"/>
              </a:lnSpc>
              <a:spcBef>
                <a:spcPct val="0"/>
              </a:spcBef>
            </a:pP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Reduces manual effort and enhances accuracy in repetitive tasks.</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Improves efficiency by automating data extraction and processing.</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Enables seamless integration with tools like Excel for better data organization.</a:t>
            </a:r>
          </a:p>
          <a:p>
            <a:pPr algn="l">
              <a:lnSpc>
                <a:spcPts val="2014"/>
              </a:lnSpc>
              <a:spcBef>
                <a:spcPct val="0"/>
              </a:spcBef>
            </a:pPr>
            <a:r>
              <a:rPr lang="en-US" b="true" sz="1679" spc="15">
                <a:solidFill>
                  <a:srgbClr val="000000"/>
                </a:solidFill>
                <a:latin typeface="Poppins Bold"/>
                <a:ea typeface="Poppins Bold"/>
                <a:cs typeface="Poppins Bold"/>
                <a:sym typeface="Poppins Bold"/>
              </a:rPr>
              <a:t>Disadvantages:</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Limited adaptability to highly dynamic or unstructured data.</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Requires regular maintenance to handle changes in source platforms.</a:t>
            </a:r>
          </a:p>
          <a:p>
            <a:pPr algn="l">
              <a:lnSpc>
                <a:spcPts val="2014"/>
              </a:lnSpc>
            </a:pPr>
          </a:p>
          <a:p>
            <a:pPr algn="l">
              <a:lnSpc>
                <a:spcPts val="2014"/>
              </a:lnSpc>
              <a:spcBef>
                <a:spcPct val="0"/>
              </a:spcBef>
            </a:pPr>
          </a:p>
          <a:p>
            <a:pPr algn="l">
              <a:lnSpc>
                <a:spcPts val="2014"/>
              </a:lnSpc>
              <a:spcBef>
                <a:spcPct val="0"/>
              </a:spcBef>
            </a:pPr>
            <a:r>
              <a:rPr lang="en-US" b="true" sz="1679" spc="15">
                <a:solidFill>
                  <a:srgbClr val="000000"/>
                </a:solidFill>
                <a:latin typeface="Poppins Bold"/>
                <a:ea typeface="Poppins Bold"/>
                <a:cs typeface="Poppins Bold"/>
                <a:sym typeface="Poppins Bold"/>
              </a:rPr>
              <a:t>Title: "Automation in Travel and Price Comparison Systems"</a:t>
            </a:r>
          </a:p>
          <a:p>
            <a:pPr algn="l">
              <a:lnSpc>
                <a:spcPts val="2014"/>
              </a:lnSpc>
              <a:spcBef>
                <a:spcPct val="0"/>
              </a:spcBef>
            </a:pPr>
            <a:r>
              <a:rPr lang="en-US" b="true" sz="1679" spc="15">
                <a:solidFill>
                  <a:srgbClr val="000000"/>
                </a:solidFill>
                <a:latin typeface="Poppins Bold"/>
                <a:ea typeface="Poppins Bold"/>
                <a:cs typeface="Poppins Bold"/>
                <a:sym typeface="Poppins Bold"/>
              </a:rPr>
              <a:t>Advantages:</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Saves time by automating flight searches and comparisons.</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Increases consistency and reduces errors across large-scale searches.</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Provides scalable solutions for handling multiple routes and parameters.</a:t>
            </a:r>
          </a:p>
          <a:p>
            <a:pPr algn="l">
              <a:lnSpc>
                <a:spcPts val="2014"/>
              </a:lnSpc>
              <a:spcBef>
                <a:spcPct val="0"/>
              </a:spcBef>
            </a:pPr>
            <a:r>
              <a:rPr lang="en-US" b="true" sz="1679" spc="15">
                <a:solidFill>
                  <a:srgbClr val="000000"/>
                </a:solidFill>
                <a:latin typeface="Poppins Bold"/>
                <a:ea typeface="Poppins Bold"/>
                <a:cs typeface="Poppins Bold"/>
                <a:sym typeface="Poppins Bold"/>
              </a:rPr>
              <a:t>Disadvantages:</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Dependence on website structures makes it vulnerable to changes in web layouts.</a:t>
            </a:r>
          </a:p>
          <a:p>
            <a:pPr algn="l" marL="362523" indent="-181262" lvl="1">
              <a:lnSpc>
                <a:spcPts val="2014"/>
              </a:lnSpc>
              <a:buFont typeface="Arial"/>
              <a:buChar char="•"/>
            </a:pPr>
            <a:r>
              <a:rPr lang="en-US" sz="1679" spc="15">
                <a:solidFill>
                  <a:srgbClr val="000000"/>
                </a:solidFill>
                <a:latin typeface="Poppins"/>
                <a:ea typeface="Poppins"/>
                <a:cs typeface="Poppins"/>
                <a:sym typeface="Poppins"/>
              </a:rPr>
              <a:t>Initial setup and customization require significant effort and expertise.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2668447" y="453398"/>
            <a:ext cx="4836564"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Main Objective</a:t>
            </a:r>
          </a:p>
        </p:txBody>
      </p:sp>
      <p:sp>
        <p:nvSpPr>
          <p:cNvPr name="TextBox 10" id="10"/>
          <p:cNvSpPr txBox="true"/>
          <p:nvPr/>
        </p:nvSpPr>
        <p:spPr>
          <a:xfrm rot="0">
            <a:off x="535156" y="1679662"/>
            <a:ext cx="8683289" cy="4594685"/>
          </a:xfrm>
          <a:prstGeom prst="rect">
            <a:avLst/>
          </a:prstGeom>
        </p:spPr>
        <p:txBody>
          <a:bodyPr anchor="t" rtlCol="false" tIns="0" lIns="0" bIns="0" rIns="0">
            <a:spAutoFit/>
          </a:bodyPr>
          <a:lstStyle/>
          <a:p>
            <a:pPr algn="just">
              <a:lnSpc>
                <a:spcPts val="2820"/>
              </a:lnSpc>
            </a:pPr>
            <a:r>
              <a:rPr lang="en-US" b="true" sz="2061" spc="18">
                <a:solidFill>
                  <a:srgbClr val="000000"/>
                </a:solidFill>
                <a:latin typeface="Poppins Bold"/>
                <a:ea typeface="Poppins Bold"/>
                <a:cs typeface="Poppins Bold"/>
                <a:sym typeface="Poppins Bold"/>
              </a:rPr>
              <a:t>The primary objective of this project is to develop an automated system using UiPath to simplify the process of searching for flights and comparing prices between two specified locations.</a:t>
            </a:r>
            <a:r>
              <a:rPr lang="en-US" sz="2061" spc="18">
                <a:solidFill>
                  <a:srgbClr val="000000"/>
                </a:solidFill>
                <a:latin typeface="Poppins"/>
                <a:ea typeface="Poppins"/>
                <a:cs typeface="Poppins"/>
                <a:sym typeface="Poppins"/>
              </a:rPr>
              <a:t> By leveraging Robotic Process Automation (RPA), the workflow aims to efficiently extract flight details such as departure and arrival times, airline names, stopovers, and ticket prices from various airline and travel websites.</a:t>
            </a:r>
          </a:p>
          <a:p>
            <a:pPr algn="just">
              <a:lnSpc>
                <a:spcPts val="2820"/>
              </a:lnSpc>
            </a:pPr>
            <a:r>
              <a:rPr lang="en-US" b="true" sz="2061" spc="18">
                <a:solidFill>
                  <a:srgbClr val="000000"/>
                </a:solidFill>
                <a:latin typeface="Poppins Bold"/>
                <a:ea typeface="Poppins Bold"/>
                <a:cs typeface="Poppins Bold"/>
                <a:sym typeface="Poppins Bold"/>
              </a:rPr>
              <a:t>This system seeks to minimize the time, effort, and errors involved in manual flight searches while providing users with accurate and well-organized data.</a:t>
            </a:r>
            <a:r>
              <a:rPr lang="en-US" sz="2061" spc="18">
                <a:solidFill>
                  <a:srgbClr val="000000"/>
                </a:solidFill>
                <a:latin typeface="Poppins"/>
                <a:ea typeface="Poppins"/>
                <a:cs typeface="Poppins"/>
                <a:sym typeface="Poppins"/>
              </a:rPr>
              <a:t> The ultimate goal is to enhance user experience by delivering a scalable, reliable, and customizable solution for travel planning and decision-making.</a:t>
            </a:r>
          </a:p>
          <a:p>
            <a:pPr algn="just">
              <a:lnSpc>
                <a:spcPts val="28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Freeform 9" id="9"/>
          <p:cNvSpPr/>
          <p:nvPr/>
        </p:nvSpPr>
        <p:spPr>
          <a:xfrm flipH="false" flipV="false" rot="0">
            <a:off x="2339232" y="1295167"/>
            <a:ext cx="5363528" cy="5407174"/>
          </a:xfrm>
          <a:custGeom>
            <a:avLst/>
            <a:gdLst/>
            <a:ahLst/>
            <a:cxnLst/>
            <a:rect r="r" b="b" t="t" l="l"/>
            <a:pathLst>
              <a:path h="5407174" w="5363528">
                <a:moveTo>
                  <a:pt x="0" y="0"/>
                </a:moveTo>
                <a:lnTo>
                  <a:pt x="5363528" y="0"/>
                </a:lnTo>
                <a:lnTo>
                  <a:pt x="5363528" y="5407174"/>
                </a:lnTo>
                <a:lnTo>
                  <a:pt x="0" y="5407174"/>
                </a:lnTo>
                <a:lnTo>
                  <a:pt x="0" y="0"/>
                </a:lnTo>
                <a:close/>
              </a:path>
            </a:pathLst>
          </a:custGeom>
          <a:blipFill>
            <a:blip r:embed="rId3"/>
            <a:stretch>
              <a:fillRect l="0" t="-3033" r="0" b="-3033"/>
            </a:stretch>
          </a:blipFill>
        </p:spPr>
      </p:sp>
      <p:sp>
        <p:nvSpPr>
          <p:cNvPr name="TextBox 10" id="10"/>
          <p:cNvSpPr txBox="true"/>
          <p:nvPr/>
        </p:nvSpPr>
        <p:spPr>
          <a:xfrm rot="0">
            <a:off x="2801603" y="326707"/>
            <a:ext cx="4788119"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ARCHITECTURE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1586508" y="223202"/>
            <a:ext cx="7306386"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SYSTEM REQUIREMENTS</a:t>
            </a:r>
          </a:p>
        </p:txBody>
      </p:sp>
      <p:sp>
        <p:nvSpPr>
          <p:cNvPr name="TextBox 10" id="10"/>
          <p:cNvSpPr txBox="true"/>
          <p:nvPr/>
        </p:nvSpPr>
        <p:spPr>
          <a:xfrm rot="0">
            <a:off x="585513" y="1246019"/>
            <a:ext cx="7710766" cy="5682353"/>
          </a:xfrm>
          <a:prstGeom prst="rect">
            <a:avLst/>
          </a:prstGeom>
        </p:spPr>
        <p:txBody>
          <a:bodyPr anchor="t" rtlCol="false" tIns="0" lIns="0" bIns="0" rIns="0">
            <a:spAutoFit/>
          </a:bodyPr>
          <a:lstStyle/>
          <a:p>
            <a:pPr algn="l">
              <a:lnSpc>
                <a:spcPts val="3251"/>
              </a:lnSpc>
            </a:pPr>
            <a:r>
              <a:rPr lang="en-US" b="true" sz="2376" spc="21">
                <a:solidFill>
                  <a:srgbClr val="000000"/>
                </a:solidFill>
                <a:latin typeface="Poppins Bold"/>
                <a:ea typeface="Poppins Bold"/>
                <a:cs typeface="Poppins Bold"/>
                <a:sym typeface="Poppins Bold"/>
              </a:rPr>
              <a:t>Hardware Requirements:</a:t>
            </a:r>
          </a:p>
          <a:p>
            <a:pPr algn="l">
              <a:lnSpc>
                <a:spcPts val="2293"/>
              </a:lnSpc>
            </a:pPr>
            <a:r>
              <a:rPr lang="en-US" b="true" sz="1676" spc="15">
                <a:solidFill>
                  <a:srgbClr val="000000"/>
                </a:solidFill>
                <a:latin typeface="Poppins Bold"/>
                <a:ea typeface="Poppins Bold"/>
                <a:cs typeface="Poppins Bold"/>
                <a:sym typeface="Poppins Bold"/>
              </a:rPr>
              <a:t>1.Processor:</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Minimum: Dual-core (2.0 GHz or higher)</a:t>
            </a:r>
          </a:p>
          <a:p>
            <a:pPr algn="l">
              <a:lnSpc>
                <a:spcPts val="2293"/>
              </a:lnSpc>
            </a:pPr>
            <a:r>
              <a:rPr lang="en-US" b="true" sz="1676" spc="15">
                <a:solidFill>
                  <a:srgbClr val="000000"/>
                </a:solidFill>
                <a:latin typeface="Poppins Bold"/>
                <a:ea typeface="Poppins Bold"/>
                <a:cs typeface="Poppins Bold"/>
                <a:sym typeface="Poppins Bold"/>
              </a:rPr>
              <a:t>2.RAM:</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Minimum: 4 GB</a:t>
            </a:r>
          </a:p>
          <a:p>
            <a:pPr algn="l">
              <a:lnSpc>
                <a:spcPts val="2293"/>
              </a:lnSpc>
            </a:pPr>
            <a:r>
              <a:rPr lang="en-US" b="true" sz="1676" spc="15">
                <a:solidFill>
                  <a:srgbClr val="000000"/>
                </a:solidFill>
                <a:latin typeface="Poppins Bold"/>
                <a:ea typeface="Poppins Bold"/>
                <a:cs typeface="Poppins Bold"/>
                <a:sym typeface="Poppins Bold"/>
              </a:rPr>
              <a:t>3.Storage:</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Minimum: 50 GB free disk space</a:t>
            </a:r>
          </a:p>
          <a:p>
            <a:pPr algn="l">
              <a:lnSpc>
                <a:spcPts val="2293"/>
              </a:lnSpc>
            </a:pPr>
            <a:r>
              <a:rPr lang="en-US" b="true" sz="1676" spc="15">
                <a:solidFill>
                  <a:srgbClr val="000000"/>
                </a:solidFill>
                <a:latin typeface="Poppins Bold"/>
                <a:ea typeface="Poppins Bold"/>
                <a:cs typeface="Poppins Bold"/>
                <a:sym typeface="Poppins Bold"/>
              </a:rPr>
              <a:t>4.Network:</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Stable internet connection (10 Mbps or higher)</a:t>
            </a:r>
          </a:p>
          <a:p>
            <a:pPr algn="l">
              <a:lnSpc>
                <a:spcPts val="3251"/>
              </a:lnSpc>
            </a:pPr>
            <a:r>
              <a:rPr lang="en-US" b="true" sz="2376" spc="21">
                <a:solidFill>
                  <a:srgbClr val="000000"/>
                </a:solidFill>
                <a:latin typeface="Poppins Bold"/>
                <a:ea typeface="Poppins Bold"/>
                <a:cs typeface="Poppins Bold"/>
                <a:sym typeface="Poppins Bold"/>
              </a:rPr>
              <a:t>Software Requirements:</a:t>
            </a:r>
          </a:p>
          <a:p>
            <a:pPr algn="l">
              <a:lnSpc>
                <a:spcPts val="2293"/>
              </a:lnSpc>
            </a:pPr>
            <a:r>
              <a:rPr lang="en-US" b="true" sz="1676" spc="15">
                <a:solidFill>
                  <a:srgbClr val="000000"/>
                </a:solidFill>
                <a:latin typeface="Poppins Bold"/>
                <a:ea typeface="Poppins Bold"/>
                <a:cs typeface="Poppins Bold"/>
                <a:sym typeface="Poppins Bold"/>
              </a:rPr>
              <a:t>1.Operating System:</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Windows 10 or higher (64-bit)</a:t>
            </a:r>
          </a:p>
          <a:p>
            <a:pPr algn="l">
              <a:lnSpc>
                <a:spcPts val="2293"/>
              </a:lnSpc>
            </a:pPr>
            <a:r>
              <a:rPr lang="en-US" b="true" sz="1676" spc="15">
                <a:solidFill>
                  <a:srgbClr val="000000"/>
                </a:solidFill>
                <a:latin typeface="Poppins Bold"/>
                <a:ea typeface="Poppins Bold"/>
                <a:cs typeface="Poppins Bold"/>
                <a:sym typeface="Poppins Bold"/>
              </a:rPr>
              <a:t>2.RPA Tool:</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UiPath (or other RPA tools)</a:t>
            </a:r>
          </a:p>
          <a:p>
            <a:pPr algn="l">
              <a:lnSpc>
                <a:spcPts val="2293"/>
              </a:lnSpc>
            </a:pPr>
            <a:r>
              <a:rPr lang="en-US" b="true" sz="1676" spc="15">
                <a:solidFill>
                  <a:srgbClr val="000000"/>
                </a:solidFill>
                <a:latin typeface="Poppins Bold"/>
                <a:ea typeface="Poppins Bold"/>
                <a:cs typeface="Poppins Bold"/>
                <a:sym typeface="Poppins Bold"/>
              </a:rPr>
              <a:t>3.Email Client:</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Microsoft Outlook or Gmail</a:t>
            </a:r>
          </a:p>
          <a:p>
            <a:pPr algn="l">
              <a:lnSpc>
                <a:spcPts val="2293"/>
              </a:lnSpc>
            </a:pPr>
            <a:r>
              <a:rPr lang="en-US" b="true" sz="1676" spc="15">
                <a:solidFill>
                  <a:srgbClr val="000000"/>
                </a:solidFill>
                <a:latin typeface="Poppins Bold"/>
                <a:ea typeface="Poppins Bold"/>
                <a:cs typeface="Poppins Bold"/>
                <a:sym typeface="Poppins Bold"/>
              </a:rPr>
              <a:t>4.Data Processing:</a:t>
            </a:r>
          </a:p>
          <a:p>
            <a:pPr algn="l">
              <a:lnSpc>
                <a:spcPts val="2293"/>
              </a:lnSpc>
            </a:pPr>
            <a:r>
              <a:rPr lang="en-US" sz="1676" spc="15">
                <a:solidFill>
                  <a:srgbClr val="000000"/>
                </a:solidFill>
                <a:latin typeface="Poppins"/>
                <a:ea typeface="Poppins"/>
                <a:cs typeface="Poppins"/>
                <a:sym typeface="Poppins"/>
              </a:rPr>
              <a:t>     </a:t>
            </a:r>
            <a:r>
              <a:rPr lang="en-US" sz="1676" spc="15">
                <a:solidFill>
                  <a:srgbClr val="000000"/>
                </a:solidFill>
                <a:latin typeface="Poppins"/>
                <a:ea typeface="Poppins"/>
                <a:cs typeface="Poppins"/>
                <a:sym typeface="Poppins"/>
              </a:rPr>
              <a:t>Excel/CSV support</a:t>
            </a:r>
          </a:p>
          <a:p>
            <a:pPr algn="l">
              <a:lnSpc>
                <a:spcPts val="2156"/>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755711"/>
            <a:chOff x="0" y="0"/>
            <a:chExt cx="6502400" cy="1007615"/>
          </a:xfrm>
        </p:grpSpPr>
        <p:sp>
          <p:nvSpPr>
            <p:cNvPr name="Freeform 3" id="3"/>
            <p:cNvSpPr/>
            <p:nvPr/>
          </p:nvSpPr>
          <p:spPr>
            <a:xfrm flipH="false" flipV="false" rot="0">
              <a:off x="0" y="0"/>
              <a:ext cx="6502400" cy="1007657"/>
            </a:xfrm>
            <a:custGeom>
              <a:avLst/>
              <a:gdLst/>
              <a:ahLst/>
              <a:cxnLst/>
              <a:rect r="r" b="b" t="t" l="l"/>
              <a:pathLst>
                <a:path h="1007657" w="6502400">
                  <a:moveTo>
                    <a:pt x="0" y="0"/>
                  </a:moveTo>
                  <a:lnTo>
                    <a:pt x="6502400" y="0"/>
                  </a:lnTo>
                  <a:lnTo>
                    <a:pt x="6502400" y="1007657"/>
                  </a:lnTo>
                  <a:lnTo>
                    <a:pt x="0" y="1007657"/>
                  </a:lnTo>
                  <a:close/>
                </a:path>
              </a:pathLst>
            </a:custGeom>
            <a:solidFill>
              <a:srgbClr val="34495E"/>
            </a:solidFill>
          </p:spPr>
        </p:sp>
        <p:sp>
          <p:nvSpPr>
            <p:cNvPr name="TextBox 4" id="4"/>
            <p:cNvSpPr txBox="true"/>
            <p:nvPr/>
          </p:nvSpPr>
          <p:spPr>
            <a:xfrm>
              <a:off x="0" y="-28575"/>
              <a:ext cx="6502400" cy="10361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98536"/>
            <a:chOff x="0" y="0"/>
            <a:chExt cx="6502400" cy="664715"/>
          </a:xfrm>
        </p:grpSpPr>
        <p:sp>
          <p:nvSpPr>
            <p:cNvPr name="Freeform 7" id="7"/>
            <p:cNvSpPr/>
            <p:nvPr/>
          </p:nvSpPr>
          <p:spPr>
            <a:xfrm flipH="false" flipV="false" rot="0">
              <a:off x="0" y="0"/>
              <a:ext cx="6502400" cy="664757"/>
            </a:xfrm>
            <a:custGeom>
              <a:avLst/>
              <a:gdLst/>
              <a:ahLst/>
              <a:cxnLst/>
              <a:rect r="r" b="b" t="t" l="l"/>
              <a:pathLst>
                <a:path h="664757" w="6502400">
                  <a:moveTo>
                    <a:pt x="0" y="0"/>
                  </a:moveTo>
                  <a:lnTo>
                    <a:pt x="6502400" y="0"/>
                  </a:lnTo>
                  <a:lnTo>
                    <a:pt x="6502400" y="664757"/>
                  </a:lnTo>
                  <a:lnTo>
                    <a:pt x="0" y="664757"/>
                  </a:lnTo>
                  <a:close/>
                </a:path>
              </a:pathLst>
            </a:custGeom>
            <a:solidFill>
              <a:srgbClr val="34495E"/>
            </a:solidFill>
          </p:spPr>
        </p:sp>
        <p:sp>
          <p:nvSpPr>
            <p:cNvPr name="TextBox 8" id="8"/>
            <p:cNvSpPr txBox="true"/>
            <p:nvPr/>
          </p:nvSpPr>
          <p:spPr>
            <a:xfrm>
              <a:off x="0" y="-28575"/>
              <a:ext cx="6502400" cy="693290"/>
            </a:xfrm>
            <a:prstGeom prst="rect">
              <a:avLst/>
            </a:prstGeom>
          </p:spPr>
          <p:txBody>
            <a:bodyPr anchor="ctr" rtlCol="false" tIns="50800" lIns="50800" bIns="50800" rIns="50800"/>
            <a:lstStyle/>
            <a:p>
              <a:pPr algn="ctr">
                <a:lnSpc>
                  <a:spcPts val="2047"/>
                </a:lnSpc>
              </a:pPr>
              <a:r>
                <a:rPr lang="en-US" sz="1706" spc="15">
                  <a:solidFill>
                    <a:srgbClr val="FFFFFF"/>
                  </a:solidFill>
                  <a:latin typeface="Poppins"/>
                  <a:ea typeface="Poppins"/>
                  <a:cs typeface="Poppins"/>
                  <a:sym typeface="Poppins"/>
                </a:rPr>
                <a:t>Rajalakshmi Engineering College 		‹#›</a:t>
              </a:r>
            </a:p>
          </p:txBody>
        </p:sp>
      </p:grpSp>
      <p:sp>
        <p:nvSpPr>
          <p:cNvPr name="TextBox 9" id="9"/>
          <p:cNvSpPr txBox="true"/>
          <p:nvPr/>
        </p:nvSpPr>
        <p:spPr>
          <a:xfrm rot="0">
            <a:off x="1457321" y="326707"/>
            <a:ext cx="7161925" cy="7620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Poppins Bold"/>
                <a:ea typeface="Poppins Bold"/>
                <a:cs typeface="Poppins Bold"/>
                <a:sym typeface="Poppins Bold"/>
              </a:rPr>
              <a:t>Functional Description</a:t>
            </a:r>
          </a:p>
        </p:txBody>
      </p:sp>
      <p:sp>
        <p:nvSpPr>
          <p:cNvPr name="TextBox 10" id="10"/>
          <p:cNvSpPr txBox="true"/>
          <p:nvPr/>
        </p:nvSpPr>
        <p:spPr>
          <a:xfrm rot="0">
            <a:off x="731520" y="1320708"/>
            <a:ext cx="8387963" cy="5317992"/>
          </a:xfrm>
          <a:prstGeom prst="rect">
            <a:avLst/>
          </a:prstGeom>
        </p:spPr>
        <p:txBody>
          <a:bodyPr anchor="t" rtlCol="false" tIns="0" lIns="0" bIns="0" rIns="0">
            <a:spAutoFit/>
          </a:bodyPr>
          <a:lstStyle/>
          <a:p>
            <a:pPr algn="just">
              <a:lnSpc>
                <a:spcPts val="2481"/>
              </a:lnSpc>
            </a:pPr>
            <a:r>
              <a:rPr lang="en-US" b="true" sz="1814" spc="16">
                <a:solidFill>
                  <a:srgbClr val="000000"/>
                </a:solidFill>
                <a:latin typeface="Poppins Bold"/>
                <a:ea typeface="Poppins Bold"/>
                <a:cs typeface="Poppins Bold"/>
                <a:sym typeface="Poppins Bold"/>
              </a:rPr>
              <a:t>Module 1: Data Collection and Report Generation</a:t>
            </a:r>
          </a:p>
          <a:p>
            <a:pPr algn="just" marL="391707" indent="-195854" lvl="1">
              <a:lnSpc>
                <a:spcPts val="2481"/>
              </a:lnSpc>
              <a:buFont typeface="Arial"/>
              <a:buChar char="•"/>
            </a:pPr>
            <a:r>
              <a:rPr lang="en-US" sz="1814" spc="16">
                <a:solidFill>
                  <a:srgbClr val="000000"/>
                </a:solidFill>
                <a:latin typeface="Poppins"/>
                <a:ea typeface="Poppins"/>
                <a:cs typeface="Poppins"/>
                <a:sym typeface="Poppins"/>
              </a:rPr>
              <a:t>Data Fetching: Extracts data from sources like databases, Excel, or CSV files.</a:t>
            </a:r>
          </a:p>
          <a:p>
            <a:pPr algn="just" marL="391707" indent="-195854" lvl="1">
              <a:lnSpc>
                <a:spcPts val="2481"/>
              </a:lnSpc>
              <a:buFont typeface="Arial"/>
              <a:buChar char="•"/>
            </a:pPr>
            <a:r>
              <a:rPr lang="en-US" sz="1814" spc="16">
                <a:solidFill>
                  <a:srgbClr val="000000"/>
                </a:solidFill>
                <a:latin typeface="Poppins"/>
                <a:ea typeface="Poppins"/>
                <a:cs typeface="Poppins"/>
                <a:sym typeface="Poppins"/>
              </a:rPr>
              <a:t>Processing: Data is processed (e.g., calculations, filtering) to prepare for reporting.</a:t>
            </a:r>
          </a:p>
          <a:p>
            <a:pPr algn="just" marL="391707" indent="-195854" lvl="1">
              <a:lnSpc>
                <a:spcPts val="2481"/>
              </a:lnSpc>
              <a:buFont typeface="Arial"/>
              <a:buChar char="•"/>
            </a:pPr>
            <a:r>
              <a:rPr lang="en-US" sz="1814" spc="16">
                <a:solidFill>
                  <a:srgbClr val="000000"/>
                </a:solidFill>
                <a:latin typeface="Poppins"/>
                <a:ea typeface="Poppins"/>
                <a:cs typeface="Poppins"/>
                <a:sym typeface="Poppins"/>
              </a:rPr>
              <a:t>Report Creation: Generates reports in standardized formats (PDF, Excel) using predefined templates.</a:t>
            </a:r>
          </a:p>
          <a:p>
            <a:pPr algn="just">
              <a:lnSpc>
                <a:spcPts val="2481"/>
              </a:lnSpc>
            </a:pPr>
            <a:r>
              <a:rPr lang="en-US" b="true" sz="1814" spc="16">
                <a:solidFill>
                  <a:srgbClr val="000000"/>
                </a:solidFill>
                <a:latin typeface="Poppins Bold"/>
                <a:ea typeface="Poppins Bold"/>
                <a:cs typeface="Poppins Bold"/>
                <a:sym typeface="Poppins Bold"/>
              </a:rPr>
              <a:t>Module 2: Email Sending and Distribution</a:t>
            </a:r>
          </a:p>
          <a:p>
            <a:pPr algn="just" marL="391707" indent="-195854" lvl="1">
              <a:lnSpc>
                <a:spcPts val="2481"/>
              </a:lnSpc>
              <a:buFont typeface="Arial"/>
              <a:buChar char="•"/>
            </a:pPr>
            <a:r>
              <a:rPr lang="en-US" sz="1814" spc="16">
                <a:solidFill>
                  <a:srgbClr val="000000"/>
                </a:solidFill>
                <a:latin typeface="Poppins"/>
                <a:ea typeface="Poppins"/>
                <a:cs typeface="Poppins"/>
                <a:sym typeface="Poppins"/>
              </a:rPr>
              <a:t>Email Creation: Composes an email with the generated report attached.</a:t>
            </a:r>
          </a:p>
          <a:p>
            <a:pPr algn="just" marL="391707" indent="-195854" lvl="1">
              <a:lnSpc>
                <a:spcPts val="2481"/>
              </a:lnSpc>
              <a:buFont typeface="Arial"/>
              <a:buChar char="•"/>
            </a:pPr>
            <a:r>
              <a:rPr lang="en-US" sz="1814" spc="16">
                <a:solidFill>
                  <a:srgbClr val="000000"/>
                </a:solidFill>
                <a:latin typeface="Poppins"/>
                <a:ea typeface="Poppins"/>
                <a:cs typeface="Poppins"/>
                <a:sym typeface="Poppins"/>
              </a:rPr>
              <a:t>Recipient Management: Sends emails to predefined or user-specified recipients.</a:t>
            </a:r>
          </a:p>
          <a:p>
            <a:pPr algn="just" marL="391707" indent="-195854" lvl="1">
              <a:lnSpc>
                <a:spcPts val="2481"/>
              </a:lnSpc>
              <a:buFont typeface="Arial"/>
              <a:buChar char="•"/>
            </a:pPr>
            <a:r>
              <a:rPr lang="en-US" sz="1814" spc="16">
                <a:solidFill>
                  <a:srgbClr val="000000"/>
                </a:solidFill>
                <a:latin typeface="Poppins"/>
                <a:ea typeface="Poppins"/>
                <a:cs typeface="Poppins"/>
                <a:sym typeface="Poppins"/>
              </a:rPr>
              <a:t>SMTP Protocol: Uses SMTP to send emails automatically at scheduled times.</a:t>
            </a:r>
          </a:p>
          <a:p>
            <a:pPr algn="just" marL="391707" indent="-195854" lvl="1">
              <a:lnSpc>
                <a:spcPts val="2481"/>
              </a:lnSpc>
              <a:buFont typeface="Arial"/>
              <a:buChar char="•"/>
            </a:pPr>
            <a:r>
              <a:rPr lang="en-US" sz="1814" spc="16">
                <a:solidFill>
                  <a:srgbClr val="000000"/>
                </a:solidFill>
                <a:latin typeface="Poppins"/>
                <a:ea typeface="Poppins"/>
                <a:cs typeface="Poppins"/>
                <a:sym typeface="Poppins"/>
              </a:rPr>
              <a:t>Error Handling: Monitors for errors and alerts administrators when issues occur.</a:t>
            </a:r>
          </a:p>
          <a:p>
            <a:pPr algn="l" marL="233488" indent="-116744" lvl="1">
              <a:lnSpc>
                <a:spcPts val="248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DAGXIe8ITDs</dc:identifier>
  <dcterms:modified xsi:type="dcterms:W3CDTF">2011-08-01T06:04:30Z</dcterms:modified>
  <cp:revision>1</cp:revision>
  <dc:title>OAI1903-IRPA _ Presentation Format.PPTX</dc:title>
</cp:coreProperties>
</file>