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8288000" cy="10287000"/>
  <p:notesSz cx="6858000" cy="9144000"/>
  <p:embeddedFontLst>
    <p:embeddedFont>
      <p:font typeface="Times New Roman Bold" panose="02020803070505020304" pitchFamily="18" charset="0"/>
      <p:regular r:id="rId17"/>
      <p:bold r:id="rId18"/>
    </p:embeddedFont>
    <p:embeddedFont>
      <p:font typeface="Verdana Pro" panose="020F0502020204030204" pitchFamily="34" charset="0"/>
      <p:regular r:id="rId19"/>
    </p:embeddedFont>
    <p:embeddedFont>
      <p:font typeface="Verdana Pro Bold" panose="020B0604020202020204" charset="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2" d="100"/>
          <a:sy n="52" d="100"/>
        </p:scale>
        <p:origin x="850" y="2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www.kaggle.com" TargetMode="External"/><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hyperlink" Target="https://www.iplt20.com" TargetMode="External"/><Relationship Id="rId4" Type="http://schemas.openxmlformats.org/officeDocument/2006/relationships/hyperlink" Target="https://scikit-learn.org"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3810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1216819" y="3497512"/>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grpSp>
        <p:nvGrpSpPr>
          <p:cNvPr id="10" name="Group 10"/>
          <p:cNvGrpSpPr/>
          <p:nvPr/>
        </p:nvGrpSpPr>
        <p:grpSpPr>
          <a:xfrm>
            <a:off x="1326356" y="3497512"/>
            <a:ext cx="15559088" cy="178595"/>
            <a:chOff x="0" y="0"/>
            <a:chExt cx="20745450" cy="238126"/>
          </a:xfrm>
        </p:grpSpPr>
        <p:sp>
          <p:nvSpPr>
            <p:cNvPr id="11" name="Freeform 11"/>
            <p:cNvSpPr/>
            <p:nvPr/>
          </p:nvSpPr>
          <p:spPr>
            <a:xfrm>
              <a:off x="9525" y="9525"/>
              <a:ext cx="12808966" cy="219075"/>
            </a:xfrm>
            <a:custGeom>
              <a:avLst/>
              <a:gdLst/>
              <a:ahLst/>
              <a:cxnLst/>
              <a:rect l="l" t="t" r="r" b="b"/>
              <a:pathLst>
                <a:path w="12808966" h="219075">
                  <a:moveTo>
                    <a:pt x="0" y="0"/>
                  </a:moveTo>
                  <a:lnTo>
                    <a:pt x="12808966" y="0"/>
                  </a:lnTo>
                  <a:lnTo>
                    <a:pt x="12808966" y="219075"/>
                  </a:lnTo>
                  <a:lnTo>
                    <a:pt x="0" y="219075"/>
                  </a:lnTo>
                  <a:lnTo>
                    <a:pt x="0" y="0"/>
                  </a:lnTo>
                  <a:close/>
                </a:path>
              </a:pathLst>
            </a:custGeom>
            <a:solidFill>
              <a:srgbClr val="CC0000"/>
            </a:solidFill>
          </p:spPr>
        </p:sp>
        <p:sp>
          <p:nvSpPr>
            <p:cNvPr id="12" name="Freeform 12"/>
            <p:cNvSpPr/>
            <p:nvPr/>
          </p:nvSpPr>
          <p:spPr>
            <a:xfrm>
              <a:off x="9525" y="9525"/>
              <a:ext cx="20726400" cy="0"/>
            </a:xfrm>
            <a:custGeom>
              <a:avLst/>
              <a:gdLst/>
              <a:ahLst/>
              <a:cxnLst/>
              <a:rect l="l" t="t" r="r" b="b"/>
              <a:pathLst>
                <a:path w="20726400">
                  <a:moveTo>
                    <a:pt x="0" y="0"/>
                  </a:moveTo>
                  <a:lnTo>
                    <a:pt x="20726400" y="0"/>
                  </a:lnTo>
                </a:path>
              </a:pathLst>
            </a:custGeom>
            <a:solidFill>
              <a:srgbClr val="CC0000"/>
            </a:solidFill>
          </p:spPr>
        </p:sp>
        <p:sp>
          <p:nvSpPr>
            <p:cNvPr id="13" name="Freeform 13"/>
            <p:cNvSpPr/>
            <p:nvPr/>
          </p:nvSpPr>
          <p:spPr>
            <a:xfrm>
              <a:off x="0" y="0"/>
              <a:ext cx="12828016" cy="238125"/>
            </a:xfrm>
            <a:custGeom>
              <a:avLst/>
              <a:gdLst/>
              <a:ahLst/>
              <a:cxnLst/>
              <a:rect l="l" t="t" r="r" b="b"/>
              <a:pathLst>
                <a:path w="12828016" h="238125">
                  <a:moveTo>
                    <a:pt x="9525" y="0"/>
                  </a:moveTo>
                  <a:lnTo>
                    <a:pt x="12818491" y="0"/>
                  </a:lnTo>
                  <a:cubicBezTo>
                    <a:pt x="12823698" y="0"/>
                    <a:pt x="12828016" y="4318"/>
                    <a:pt x="12828016" y="9525"/>
                  </a:cubicBezTo>
                  <a:lnTo>
                    <a:pt x="12828016" y="228600"/>
                  </a:lnTo>
                  <a:cubicBezTo>
                    <a:pt x="12828016" y="233807"/>
                    <a:pt x="12823698" y="238125"/>
                    <a:pt x="12818491"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818491" y="219075"/>
                  </a:lnTo>
                  <a:lnTo>
                    <a:pt x="12818491" y="228600"/>
                  </a:lnTo>
                  <a:lnTo>
                    <a:pt x="12808966" y="228600"/>
                  </a:lnTo>
                  <a:lnTo>
                    <a:pt x="12808966" y="9525"/>
                  </a:lnTo>
                  <a:lnTo>
                    <a:pt x="12818491" y="9525"/>
                  </a:lnTo>
                  <a:lnTo>
                    <a:pt x="12818491" y="19050"/>
                  </a:lnTo>
                  <a:lnTo>
                    <a:pt x="9525" y="19050"/>
                  </a:lnTo>
                  <a:close/>
                </a:path>
              </a:pathLst>
            </a:custGeom>
            <a:solidFill>
              <a:srgbClr val="CC0000"/>
            </a:solidFill>
          </p:spPr>
        </p:sp>
        <p:sp>
          <p:nvSpPr>
            <p:cNvPr id="14" name="Freeform 14"/>
            <p:cNvSpPr/>
            <p:nvPr/>
          </p:nvSpPr>
          <p:spPr>
            <a:xfrm>
              <a:off x="9525" y="0"/>
              <a:ext cx="20726400" cy="19050"/>
            </a:xfrm>
            <a:custGeom>
              <a:avLst/>
              <a:gdLst/>
              <a:ahLst/>
              <a:cxnLst/>
              <a:rect l="l" t="t" r="r" b="b"/>
              <a:pathLst>
                <a:path w="20726400" h="19050">
                  <a:moveTo>
                    <a:pt x="0" y="0"/>
                  </a:moveTo>
                  <a:lnTo>
                    <a:pt x="20726400" y="0"/>
                  </a:lnTo>
                  <a:lnTo>
                    <a:pt x="20726400" y="19050"/>
                  </a:lnTo>
                  <a:lnTo>
                    <a:pt x="0" y="19050"/>
                  </a:lnTo>
                  <a:close/>
                </a:path>
              </a:pathLst>
            </a:custGeom>
            <a:solidFill>
              <a:srgbClr val="CC0000"/>
            </a:solidFill>
          </p:spPr>
        </p:sp>
      </p:grpSp>
      <p:sp>
        <p:nvSpPr>
          <p:cNvPr id="15" name="Freeform 15"/>
          <p:cNvSpPr/>
          <p:nvPr/>
        </p:nvSpPr>
        <p:spPr>
          <a:xfrm>
            <a:off x="120576" y="134216"/>
            <a:ext cx="4386262" cy="1428750"/>
          </a:xfrm>
          <a:custGeom>
            <a:avLst/>
            <a:gdLst/>
            <a:ahLst/>
            <a:cxnLst/>
            <a:rect l="l" t="t" r="r" b="b"/>
            <a:pathLst>
              <a:path w="4386262" h="1428750">
                <a:moveTo>
                  <a:pt x="0" y="0"/>
                </a:moveTo>
                <a:lnTo>
                  <a:pt x="4386262" y="0"/>
                </a:lnTo>
                <a:lnTo>
                  <a:pt x="4386262" y="1428750"/>
                </a:lnTo>
                <a:lnTo>
                  <a:pt x="0" y="1428750"/>
                </a:lnTo>
                <a:lnTo>
                  <a:pt x="0" y="0"/>
                </a:lnTo>
                <a:close/>
              </a:path>
            </a:pathLst>
          </a:custGeom>
          <a:blipFill>
            <a:blip r:embed="rId3"/>
            <a:stretch>
              <a:fillRect/>
            </a:stretch>
          </a:blipFill>
        </p:spPr>
      </p:sp>
      <p:sp>
        <p:nvSpPr>
          <p:cNvPr id="16" name="Freeform 16"/>
          <p:cNvSpPr/>
          <p:nvPr/>
        </p:nvSpPr>
        <p:spPr>
          <a:xfrm>
            <a:off x="16667236" y="96115"/>
            <a:ext cx="1500188" cy="1714500"/>
          </a:xfrm>
          <a:custGeom>
            <a:avLst/>
            <a:gdLst/>
            <a:ahLst/>
            <a:cxnLst/>
            <a:rect l="l" t="t" r="r" b="b"/>
            <a:pathLst>
              <a:path w="1500188" h="1714500">
                <a:moveTo>
                  <a:pt x="0" y="0"/>
                </a:moveTo>
                <a:lnTo>
                  <a:pt x="1500188" y="0"/>
                </a:lnTo>
                <a:lnTo>
                  <a:pt x="1500188" y="1714501"/>
                </a:lnTo>
                <a:lnTo>
                  <a:pt x="0" y="1714501"/>
                </a:lnTo>
                <a:lnTo>
                  <a:pt x="0" y="0"/>
                </a:lnTo>
                <a:close/>
              </a:path>
            </a:pathLst>
          </a:custGeom>
          <a:blipFill>
            <a:blip r:embed="rId4"/>
            <a:stretch>
              <a:fillRect/>
            </a:stretch>
          </a:blipFill>
        </p:spPr>
      </p:sp>
      <p:grpSp>
        <p:nvGrpSpPr>
          <p:cNvPr id="17" name="Group 17"/>
          <p:cNvGrpSpPr/>
          <p:nvPr/>
        </p:nvGrpSpPr>
        <p:grpSpPr>
          <a:xfrm>
            <a:off x="1438275" y="3900215"/>
            <a:ext cx="15773400" cy="1988345"/>
            <a:chOff x="0" y="0"/>
            <a:chExt cx="21031200" cy="2651126"/>
          </a:xfrm>
        </p:grpSpPr>
        <p:sp>
          <p:nvSpPr>
            <p:cNvPr id="18" name="Freeform 18"/>
            <p:cNvSpPr/>
            <p:nvPr/>
          </p:nvSpPr>
          <p:spPr>
            <a:xfrm>
              <a:off x="0" y="0"/>
              <a:ext cx="21031200" cy="2651126"/>
            </a:xfrm>
            <a:custGeom>
              <a:avLst/>
              <a:gdLst/>
              <a:ahLst/>
              <a:cxnLst/>
              <a:rect l="l" t="t" r="r" b="b"/>
              <a:pathLst>
                <a:path w="21031200" h="2651126">
                  <a:moveTo>
                    <a:pt x="0" y="0"/>
                  </a:moveTo>
                  <a:lnTo>
                    <a:pt x="21031200" y="0"/>
                  </a:lnTo>
                  <a:lnTo>
                    <a:pt x="21031200" y="2651126"/>
                  </a:lnTo>
                  <a:lnTo>
                    <a:pt x="0" y="2651126"/>
                  </a:lnTo>
                  <a:close/>
                </a:path>
              </a:pathLst>
            </a:custGeom>
            <a:solidFill>
              <a:srgbClr val="000000">
                <a:alpha val="0"/>
              </a:srgbClr>
            </a:solidFill>
          </p:spPr>
        </p:sp>
        <p:sp>
          <p:nvSpPr>
            <p:cNvPr id="19" name="TextBox 19"/>
            <p:cNvSpPr txBox="1"/>
            <p:nvPr/>
          </p:nvSpPr>
          <p:spPr>
            <a:xfrm>
              <a:off x="0" y="76200"/>
              <a:ext cx="21031200" cy="2574926"/>
            </a:xfrm>
            <a:prstGeom prst="rect">
              <a:avLst/>
            </a:prstGeom>
          </p:spPr>
          <p:txBody>
            <a:bodyPr lIns="0" tIns="0" rIns="0" bIns="0" rtlCol="0" anchor="ctr"/>
            <a:lstStyle/>
            <a:p>
              <a:pPr algn="ctr">
                <a:lnSpc>
                  <a:spcPts val="6480"/>
                </a:lnSpc>
              </a:pPr>
              <a:r>
                <a:rPr lang="en-US" sz="6000" b="1" dirty="0">
                  <a:solidFill>
                    <a:srgbClr val="7030A0"/>
                  </a:solidFill>
                  <a:latin typeface="Verdana Pro Bold"/>
                  <a:ea typeface="Verdana Pro Bold"/>
                  <a:cs typeface="Verdana Pro Bold"/>
                  <a:sym typeface="Verdana Pro Bold"/>
                </a:rPr>
                <a:t>IPL MATCH WINNER PREDICTION</a:t>
              </a:r>
            </a:p>
          </p:txBody>
        </p:sp>
      </p:grpSp>
      <p:sp>
        <p:nvSpPr>
          <p:cNvPr id="22" name="TextBox 22"/>
          <p:cNvSpPr txBox="1"/>
          <p:nvPr/>
        </p:nvSpPr>
        <p:spPr>
          <a:xfrm>
            <a:off x="1765493" y="6875859"/>
            <a:ext cx="5482690" cy="3411141"/>
          </a:xfrm>
          <a:prstGeom prst="rect">
            <a:avLst/>
          </a:prstGeom>
        </p:spPr>
        <p:txBody>
          <a:bodyPr lIns="0" tIns="0" rIns="0" bIns="0" rtlCol="0" anchor="t"/>
          <a:lstStyle/>
          <a:p>
            <a:pPr algn="l">
              <a:lnSpc>
                <a:spcPts val="4320"/>
              </a:lnSpc>
            </a:pPr>
            <a:r>
              <a:rPr lang="en-US" sz="3600" b="1" dirty="0">
                <a:solidFill>
                  <a:srgbClr val="FF0000"/>
                </a:solidFill>
                <a:latin typeface="Verdana Pro Bold"/>
                <a:ea typeface="Verdana Pro Bold"/>
                <a:cs typeface="Verdana Pro Bold"/>
                <a:sym typeface="Verdana Pro Bold"/>
              </a:rPr>
              <a:t>Mrs. Divya M, </a:t>
            </a:r>
          </a:p>
          <a:p>
            <a:pPr algn="l">
              <a:lnSpc>
                <a:spcPts val="4320"/>
              </a:lnSpc>
            </a:pPr>
            <a:r>
              <a:rPr lang="en-US" sz="3600" b="1" dirty="0">
                <a:solidFill>
                  <a:srgbClr val="FF0000"/>
                </a:solidFill>
                <a:latin typeface="Verdana Pro Bold"/>
                <a:ea typeface="Verdana Pro Bold"/>
                <a:cs typeface="Verdana Pro Bold"/>
                <a:sym typeface="Verdana Pro Bold"/>
              </a:rPr>
              <a:t>Department of CSE</a:t>
            </a:r>
          </a:p>
          <a:p>
            <a:pPr algn="l">
              <a:lnSpc>
                <a:spcPts val="4320"/>
              </a:lnSpc>
            </a:pPr>
            <a:r>
              <a:rPr lang="en-US" sz="3600" b="1" dirty="0">
                <a:solidFill>
                  <a:srgbClr val="FF0000"/>
                </a:solidFill>
                <a:latin typeface="Verdana Pro Bold"/>
                <a:ea typeface="Verdana Pro Bold"/>
                <a:cs typeface="Verdana Pro Bold"/>
                <a:sym typeface="Verdana Pro Bold"/>
              </a:rPr>
              <a:t>Rajalakshmi Engineering College Chennai, India </a:t>
            </a:r>
          </a:p>
          <a:p>
            <a:pPr algn="l">
              <a:lnSpc>
                <a:spcPts val="4320"/>
              </a:lnSpc>
            </a:pPr>
            <a:endParaRPr lang="en-US" sz="3600" b="1" dirty="0">
              <a:solidFill>
                <a:srgbClr val="FF0000"/>
              </a:solidFill>
              <a:latin typeface="Verdana Pro Bold"/>
              <a:ea typeface="Verdana Pro Bold"/>
              <a:cs typeface="Verdana Pro Bold"/>
              <a:sym typeface="Verdana Pro Bold"/>
            </a:endParaRPr>
          </a:p>
        </p:txBody>
      </p:sp>
      <p:grpSp>
        <p:nvGrpSpPr>
          <p:cNvPr id="23" name="Group 23"/>
          <p:cNvGrpSpPr/>
          <p:nvPr/>
        </p:nvGrpSpPr>
        <p:grpSpPr>
          <a:xfrm>
            <a:off x="11775872" y="7831634"/>
            <a:ext cx="5109572" cy="1499592"/>
            <a:chOff x="0" y="0"/>
            <a:chExt cx="6812762" cy="1999456"/>
          </a:xfrm>
        </p:grpSpPr>
        <p:sp>
          <p:nvSpPr>
            <p:cNvPr id="24" name="Freeform 24"/>
            <p:cNvSpPr/>
            <p:nvPr/>
          </p:nvSpPr>
          <p:spPr>
            <a:xfrm>
              <a:off x="0" y="0"/>
              <a:ext cx="6812762" cy="1999456"/>
            </a:xfrm>
            <a:custGeom>
              <a:avLst/>
              <a:gdLst/>
              <a:ahLst/>
              <a:cxnLst/>
              <a:rect l="l" t="t" r="r" b="b"/>
              <a:pathLst>
                <a:path w="6812762" h="1999456">
                  <a:moveTo>
                    <a:pt x="0" y="0"/>
                  </a:moveTo>
                  <a:lnTo>
                    <a:pt x="6812762" y="0"/>
                  </a:lnTo>
                  <a:lnTo>
                    <a:pt x="6812762" y="1999456"/>
                  </a:lnTo>
                  <a:lnTo>
                    <a:pt x="0" y="1999456"/>
                  </a:lnTo>
                  <a:close/>
                </a:path>
              </a:pathLst>
            </a:custGeom>
            <a:solidFill>
              <a:srgbClr val="000000">
                <a:alpha val="0"/>
              </a:srgbClr>
            </a:solidFill>
          </p:spPr>
        </p:sp>
        <p:sp>
          <p:nvSpPr>
            <p:cNvPr id="25" name="TextBox 25"/>
            <p:cNvSpPr txBox="1"/>
            <p:nvPr/>
          </p:nvSpPr>
          <p:spPr>
            <a:xfrm>
              <a:off x="0" y="0"/>
              <a:ext cx="6812762" cy="1999456"/>
            </a:xfrm>
            <a:prstGeom prst="rect">
              <a:avLst/>
            </a:prstGeom>
          </p:spPr>
          <p:txBody>
            <a:bodyPr lIns="0" tIns="0" rIns="0" bIns="0" rtlCol="0" anchor="t"/>
            <a:lstStyle/>
            <a:p>
              <a:pPr algn="l">
                <a:lnSpc>
                  <a:spcPts val="3600"/>
                </a:lnSpc>
              </a:pPr>
              <a:r>
                <a:rPr lang="en-US" sz="3000" b="1">
                  <a:solidFill>
                    <a:srgbClr val="FF0000"/>
                  </a:solidFill>
                  <a:latin typeface="Verdana Pro Bold"/>
                  <a:ea typeface="Verdana Pro Bold"/>
                  <a:cs typeface="Verdana Pro Bold"/>
                  <a:sym typeface="Verdana Pro Bold"/>
                </a:rPr>
                <a:t>2116220701237</a:t>
              </a:r>
            </a:p>
            <a:p>
              <a:pPr algn="l">
                <a:lnSpc>
                  <a:spcPts val="3600"/>
                </a:lnSpc>
              </a:pPr>
              <a:r>
                <a:rPr lang="en-US" sz="3000" b="1">
                  <a:solidFill>
                    <a:srgbClr val="FF0000"/>
                  </a:solidFill>
                  <a:latin typeface="Verdana Pro Bold"/>
                  <a:ea typeface="Verdana Pro Bold"/>
                  <a:cs typeface="Verdana Pro Bold"/>
                  <a:sym typeface="Verdana Pro Bold"/>
                </a:rPr>
                <a:t> SAI RUTHWIK V C V N</a:t>
              </a:r>
            </a:p>
            <a:p>
              <a:pPr algn="l">
                <a:lnSpc>
                  <a:spcPts val="3600"/>
                </a:lnSpc>
              </a:pPr>
              <a:endParaRPr lang="en-US" sz="3000" b="1">
                <a:solidFill>
                  <a:srgbClr val="FF0000"/>
                </a:solidFill>
                <a:latin typeface="Verdana Pro Bold"/>
                <a:ea typeface="Verdana Pro Bold"/>
                <a:cs typeface="Verdana Pro Bold"/>
                <a:sym typeface="Verdana Pro Bold"/>
              </a:endParaRPr>
            </a:p>
          </p:txBody>
        </p:sp>
      </p:grpSp>
      <p:grpSp>
        <p:nvGrpSpPr>
          <p:cNvPr id="26" name="Group 26"/>
          <p:cNvGrpSpPr/>
          <p:nvPr/>
        </p:nvGrpSpPr>
        <p:grpSpPr>
          <a:xfrm>
            <a:off x="1412083" y="1867330"/>
            <a:ext cx="15773400" cy="1083685"/>
            <a:chOff x="0" y="0"/>
            <a:chExt cx="21031200" cy="1444914"/>
          </a:xfrm>
        </p:grpSpPr>
        <p:sp>
          <p:nvSpPr>
            <p:cNvPr id="27" name="Freeform 27"/>
            <p:cNvSpPr/>
            <p:nvPr/>
          </p:nvSpPr>
          <p:spPr>
            <a:xfrm>
              <a:off x="0" y="0"/>
              <a:ext cx="21031200" cy="1444914"/>
            </a:xfrm>
            <a:custGeom>
              <a:avLst/>
              <a:gdLst/>
              <a:ahLst/>
              <a:cxnLst/>
              <a:rect l="l" t="t" r="r" b="b"/>
              <a:pathLst>
                <a:path w="21031200" h="1444914">
                  <a:moveTo>
                    <a:pt x="0" y="0"/>
                  </a:moveTo>
                  <a:lnTo>
                    <a:pt x="21031200" y="0"/>
                  </a:lnTo>
                  <a:lnTo>
                    <a:pt x="21031200" y="1444914"/>
                  </a:lnTo>
                  <a:lnTo>
                    <a:pt x="0" y="1444914"/>
                  </a:lnTo>
                  <a:close/>
                </a:path>
              </a:pathLst>
            </a:custGeom>
            <a:solidFill>
              <a:srgbClr val="000000">
                <a:alpha val="0"/>
              </a:srgbClr>
            </a:solidFill>
          </p:spPr>
        </p:sp>
        <p:sp>
          <p:nvSpPr>
            <p:cNvPr id="28" name="TextBox 28"/>
            <p:cNvSpPr txBox="1"/>
            <p:nvPr/>
          </p:nvSpPr>
          <p:spPr>
            <a:xfrm>
              <a:off x="0" y="47625"/>
              <a:ext cx="21031200" cy="1397289"/>
            </a:xfrm>
            <a:prstGeom prst="rect">
              <a:avLst/>
            </a:prstGeom>
          </p:spPr>
          <p:txBody>
            <a:bodyPr lIns="0" tIns="0" rIns="0" bIns="0" rtlCol="0" anchor="ctr"/>
            <a:lstStyle/>
            <a:p>
              <a:pPr algn="ctr">
                <a:lnSpc>
                  <a:spcPts val="4536"/>
                </a:lnSpc>
              </a:pPr>
              <a:r>
                <a:rPr lang="en-US" sz="4200" b="1">
                  <a:solidFill>
                    <a:srgbClr val="002060"/>
                  </a:solidFill>
                  <a:latin typeface="Verdana Pro Bold"/>
                  <a:ea typeface="Verdana Pro Bold"/>
                  <a:cs typeface="Verdana Pro Bold"/>
                  <a:sym typeface="Verdana Pro Bold"/>
                </a:rPr>
                <a:t>Department of Computer Science and Engineering</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1212056" y="2343152"/>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grpSp>
        <p:nvGrpSpPr>
          <p:cNvPr id="8" name="Group 8"/>
          <p:cNvGrpSpPr/>
          <p:nvPr/>
        </p:nvGrpSpPr>
        <p:grpSpPr>
          <a:xfrm>
            <a:off x="1216819" y="9255919"/>
            <a:ext cx="15854362" cy="4762"/>
            <a:chOff x="0" y="0"/>
            <a:chExt cx="21139150" cy="6350"/>
          </a:xfrm>
        </p:grpSpPr>
        <p:sp>
          <p:nvSpPr>
            <p:cNvPr id="9" name="Freeform 9"/>
            <p:cNvSpPr/>
            <p:nvPr/>
          </p:nvSpPr>
          <p:spPr>
            <a:xfrm>
              <a:off x="3175" y="0"/>
              <a:ext cx="21132800" cy="6350"/>
            </a:xfrm>
            <a:custGeom>
              <a:avLst/>
              <a:gdLst/>
              <a:ahLst/>
              <a:cxnLst/>
              <a:rect l="l" t="t" r="r" b="b"/>
              <a:pathLst>
                <a:path w="21132800" h="6350">
                  <a:moveTo>
                    <a:pt x="0" y="0"/>
                  </a:moveTo>
                  <a:lnTo>
                    <a:pt x="21132800" y="0"/>
                  </a:lnTo>
                  <a:lnTo>
                    <a:pt x="21132800" y="6350"/>
                  </a:lnTo>
                  <a:lnTo>
                    <a:pt x="0" y="6350"/>
                  </a:lnTo>
                  <a:close/>
                </a:path>
              </a:pathLst>
            </a:custGeom>
            <a:solidFill>
              <a:srgbClr val="CC0000"/>
            </a:solidFill>
          </p:spPr>
        </p:sp>
      </p:grpSp>
      <p:grpSp>
        <p:nvGrpSpPr>
          <p:cNvPr id="10" name="Group 10"/>
          <p:cNvGrpSpPr/>
          <p:nvPr/>
        </p:nvGrpSpPr>
        <p:grpSpPr>
          <a:xfrm>
            <a:off x="1149350" y="457201"/>
            <a:ext cx="16002000" cy="1824038"/>
            <a:chOff x="0" y="0"/>
            <a:chExt cx="21336000" cy="2432050"/>
          </a:xfrm>
        </p:grpSpPr>
        <p:sp>
          <p:nvSpPr>
            <p:cNvPr id="11" name="Freeform 11"/>
            <p:cNvSpPr/>
            <p:nvPr/>
          </p:nvSpPr>
          <p:spPr>
            <a:xfrm>
              <a:off x="0" y="0"/>
              <a:ext cx="21336000" cy="2432050"/>
            </a:xfrm>
            <a:custGeom>
              <a:avLst/>
              <a:gdLst/>
              <a:ahLst/>
              <a:cxnLst/>
              <a:rect l="l" t="t" r="r" b="b"/>
              <a:pathLst>
                <a:path w="21336000" h="2432050">
                  <a:moveTo>
                    <a:pt x="0" y="0"/>
                  </a:moveTo>
                  <a:lnTo>
                    <a:pt x="21336000" y="0"/>
                  </a:lnTo>
                  <a:lnTo>
                    <a:pt x="21336000" y="2432050"/>
                  </a:lnTo>
                  <a:lnTo>
                    <a:pt x="0" y="2432050"/>
                  </a:lnTo>
                  <a:close/>
                </a:path>
              </a:pathLst>
            </a:custGeom>
            <a:solidFill>
              <a:srgbClr val="000000">
                <a:alpha val="0"/>
              </a:srgbClr>
            </a:solidFill>
          </p:spPr>
        </p:sp>
        <p:sp>
          <p:nvSpPr>
            <p:cNvPr id="12" name="TextBox 12"/>
            <p:cNvSpPr txBox="1"/>
            <p:nvPr/>
          </p:nvSpPr>
          <p:spPr>
            <a:xfrm>
              <a:off x="0" y="9525"/>
              <a:ext cx="21336000" cy="2422525"/>
            </a:xfrm>
            <a:prstGeom prst="rect">
              <a:avLst/>
            </a:prstGeom>
          </p:spPr>
          <p:txBody>
            <a:bodyPr lIns="0" tIns="0" rIns="0" bIns="0" rtlCol="0" anchor="b"/>
            <a:lstStyle/>
            <a:p>
              <a:pPr algn="l">
                <a:lnSpc>
                  <a:spcPts val="5759"/>
                </a:lnSpc>
              </a:pPr>
              <a:r>
                <a:rPr lang="en-US" sz="4800" b="1">
                  <a:solidFill>
                    <a:srgbClr val="FF0000"/>
                  </a:solidFill>
                  <a:latin typeface="Verdana Pro Bold"/>
                  <a:ea typeface="Verdana Pro Bold"/>
                  <a:cs typeface="Verdana Pro Bold"/>
                  <a:sym typeface="Verdana Pro Bold"/>
                </a:rPr>
                <a:t>Implementation &amp; Results of Module</a:t>
              </a:r>
            </a:p>
          </p:txBody>
        </p:sp>
      </p:grpSp>
      <p:grpSp>
        <p:nvGrpSpPr>
          <p:cNvPr id="13" name="Group 13"/>
          <p:cNvGrpSpPr/>
          <p:nvPr/>
        </p:nvGrpSpPr>
        <p:grpSpPr>
          <a:xfrm>
            <a:off x="1301750" y="6191947"/>
            <a:ext cx="15849600" cy="4716844"/>
            <a:chOff x="0" y="0"/>
            <a:chExt cx="21132800" cy="6289125"/>
          </a:xfrm>
        </p:grpSpPr>
        <p:sp>
          <p:nvSpPr>
            <p:cNvPr id="14" name="Freeform 14"/>
            <p:cNvSpPr/>
            <p:nvPr/>
          </p:nvSpPr>
          <p:spPr>
            <a:xfrm>
              <a:off x="0" y="0"/>
              <a:ext cx="21132800" cy="6289125"/>
            </a:xfrm>
            <a:custGeom>
              <a:avLst/>
              <a:gdLst/>
              <a:ahLst/>
              <a:cxnLst/>
              <a:rect l="l" t="t" r="r" b="b"/>
              <a:pathLst>
                <a:path w="21132800" h="6289125">
                  <a:moveTo>
                    <a:pt x="0" y="0"/>
                  </a:moveTo>
                  <a:lnTo>
                    <a:pt x="21132800" y="0"/>
                  </a:lnTo>
                  <a:lnTo>
                    <a:pt x="21132800" y="6289125"/>
                  </a:lnTo>
                  <a:lnTo>
                    <a:pt x="0" y="6289125"/>
                  </a:lnTo>
                  <a:close/>
                </a:path>
              </a:pathLst>
            </a:custGeom>
            <a:solidFill>
              <a:srgbClr val="000000">
                <a:alpha val="0"/>
              </a:srgbClr>
            </a:solidFill>
          </p:spPr>
        </p:sp>
        <p:sp>
          <p:nvSpPr>
            <p:cNvPr id="15" name="TextBox 15"/>
            <p:cNvSpPr txBox="1"/>
            <p:nvPr/>
          </p:nvSpPr>
          <p:spPr>
            <a:xfrm>
              <a:off x="0" y="-76200"/>
              <a:ext cx="21132800" cy="6365325"/>
            </a:xfrm>
            <a:prstGeom prst="rect">
              <a:avLst/>
            </a:prstGeom>
          </p:spPr>
          <p:txBody>
            <a:bodyPr lIns="0" tIns="0" rIns="0" bIns="0" rtlCol="0" anchor="t"/>
            <a:lstStyle/>
            <a:p>
              <a:pPr algn="just">
                <a:lnSpc>
                  <a:spcPts val="4560"/>
                </a:lnSpc>
              </a:pPr>
              <a:r>
                <a:rPr lang="en-US" sz="3800">
                  <a:solidFill>
                    <a:srgbClr val="000000"/>
                  </a:solidFill>
                  <a:latin typeface="Times New Roman"/>
                  <a:ea typeface="Times New Roman"/>
                  <a:cs typeface="Times New Roman"/>
                  <a:sym typeface="Times New Roman"/>
                </a:rPr>
                <a:t>The system efficiently transforms input data, runs the prediction, and displays the result in real-time. With an accuracy of around 80%, the model shows strong performance on test data, making the application both responsive and reasonably reliable for match outcome forecasting.</a:t>
              </a:r>
            </a:p>
            <a:p>
              <a:pPr marL="687710" lvl="1" indent="-343855" algn="just">
                <a:lnSpc>
                  <a:spcPts val="4560"/>
                </a:lnSpc>
              </a:pPr>
              <a:endParaRPr lang="en-US" sz="3800">
                <a:solidFill>
                  <a:srgbClr val="000000"/>
                </a:solidFill>
                <a:latin typeface="Times New Roman"/>
                <a:ea typeface="Times New Roman"/>
                <a:cs typeface="Times New Roman"/>
                <a:sym typeface="Times New Roman"/>
              </a:endParaRPr>
            </a:p>
          </p:txBody>
        </p:sp>
      </p:grpSp>
      <p:grpSp>
        <p:nvGrpSpPr>
          <p:cNvPr id="16" name="Group 16"/>
          <p:cNvGrpSpPr/>
          <p:nvPr/>
        </p:nvGrpSpPr>
        <p:grpSpPr>
          <a:xfrm>
            <a:off x="1219200" y="9367838"/>
            <a:ext cx="3962400" cy="714375"/>
            <a:chOff x="0" y="0"/>
            <a:chExt cx="5283200" cy="952500"/>
          </a:xfrm>
        </p:grpSpPr>
        <p:sp>
          <p:nvSpPr>
            <p:cNvPr id="17" name="Freeform 17"/>
            <p:cNvSpPr/>
            <p:nvPr/>
          </p:nvSpPr>
          <p:spPr>
            <a:xfrm>
              <a:off x="0" y="0"/>
              <a:ext cx="5283200" cy="952500"/>
            </a:xfrm>
            <a:custGeom>
              <a:avLst/>
              <a:gdLst/>
              <a:ahLst/>
              <a:cxnLst/>
              <a:rect l="l" t="t" r="r" b="b"/>
              <a:pathLst>
                <a:path w="5283200" h="952500">
                  <a:moveTo>
                    <a:pt x="0" y="0"/>
                  </a:moveTo>
                  <a:lnTo>
                    <a:pt x="5283200" y="0"/>
                  </a:lnTo>
                  <a:lnTo>
                    <a:pt x="5283200" y="952500"/>
                  </a:lnTo>
                  <a:lnTo>
                    <a:pt x="0" y="952500"/>
                  </a:lnTo>
                  <a:close/>
                </a:path>
              </a:pathLst>
            </a:custGeom>
            <a:solidFill>
              <a:srgbClr val="000000">
                <a:alpha val="0"/>
              </a:srgbClr>
            </a:solidFill>
          </p:spPr>
        </p:sp>
        <p:sp>
          <p:nvSpPr>
            <p:cNvPr id="18" name="TextBox 18"/>
            <p:cNvSpPr txBox="1"/>
            <p:nvPr/>
          </p:nvSpPr>
          <p:spPr>
            <a:xfrm>
              <a:off x="0" y="0"/>
              <a:ext cx="5283200" cy="952500"/>
            </a:xfrm>
            <a:prstGeom prst="rect">
              <a:avLst/>
            </a:prstGeom>
          </p:spPr>
          <p:txBody>
            <a:bodyPr lIns="0" tIns="0" rIns="0" bIns="0" rtlCol="0" anchor="t"/>
            <a:lstStyle/>
            <a:p>
              <a:pPr algn="l">
                <a:lnSpc>
                  <a:spcPts val="2160"/>
                </a:lnSpc>
              </a:pPr>
              <a:r>
                <a:rPr lang="en-US" sz="1800">
                  <a:solidFill>
                    <a:srgbClr val="000000"/>
                  </a:solidFill>
                  <a:latin typeface="Verdana Pro"/>
                  <a:ea typeface="Verdana Pro"/>
                  <a:cs typeface="Verdana Pro"/>
                  <a:sym typeface="Verdana Pro"/>
                </a:rPr>
                <a:t>Second Review</a:t>
              </a:r>
            </a:p>
          </p:txBody>
        </p:sp>
      </p:grpSp>
      <p:grpSp>
        <p:nvGrpSpPr>
          <p:cNvPr id="19" name="Group 19"/>
          <p:cNvGrpSpPr/>
          <p:nvPr/>
        </p:nvGrpSpPr>
        <p:grpSpPr>
          <a:xfrm>
            <a:off x="6248400" y="9367838"/>
            <a:ext cx="5791200" cy="714375"/>
            <a:chOff x="0" y="0"/>
            <a:chExt cx="7721600" cy="952500"/>
          </a:xfrm>
        </p:grpSpPr>
        <p:sp>
          <p:nvSpPr>
            <p:cNvPr id="20" name="Freeform 20"/>
            <p:cNvSpPr/>
            <p:nvPr/>
          </p:nvSpPr>
          <p:spPr>
            <a:xfrm>
              <a:off x="0" y="0"/>
              <a:ext cx="7721600" cy="952500"/>
            </a:xfrm>
            <a:custGeom>
              <a:avLst/>
              <a:gdLst/>
              <a:ahLst/>
              <a:cxnLst/>
              <a:rect l="l" t="t" r="r" b="b"/>
              <a:pathLst>
                <a:path w="7721600" h="952500">
                  <a:moveTo>
                    <a:pt x="0" y="0"/>
                  </a:moveTo>
                  <a:lnTo>
                    <a:pt x="7721600" y="0"/>
                  </a:lnTo>
                  <a:lnTo>
                    <a:pt x="7721600" y="952500"/>
                  </a:lnTo>
                  <a:lnTo>
                    <a:pt x="0" y="952500"/>
                  </a:lnTo>
                  <a:close/>
                </a:path>
              </a:pathLst>
            </a:custGeom>
            <a:solidFill>
              <a:srgbClr val="000000">
                <a:alpha val="0"/>
              </a:srgbClr>
            </a:solidFill>
          </p:spPr>
        </p:sp>
        <p:sp>
          <p:nvSpPr>
            <p:cNvPr id="21" name="TextBox 21"/>
            <p:cNvSpPr txBox="1"/>
            <p:nvPr/>
          </p:nvSpPr>
          <p:spPr>
            <a:xfrm>
              <a:off x="0" y="0"/>
              <a:ext cx="7721600" cy="952500"/>
            </a:xfrm>
            <a:prstGeom prst="rect">
              <a:avLst/>
            </a:prstGeom>
          </p:spPr>
          <p:txBody>
            <a:bodyPr lIns="0" tIns="0" rIns="0" bIns="0" rtlCol="0" anchor="t"/>
            <a:lstStyle/>
            <a:p>
              <a:pPr algn="ctr">
                <a:lnSpc>
                  <a:spcPts val="2160"/>
                </a:lnSpc>
              </a:pPr>
              <a:r>
                <a:rPr lang="en-US" sz="1800">
                  <a:solidFill>
                    <a:srgbClr val="000000"/>
                  </a:solidFill>
                  <a:latin typeface="Verdana Pro"/>
                  <a:ea typeface="Verdana Pro"/>
                  <a:cs typeface="Verdana Pro"/>
                  <a:sym typeface="Verdana Pro"/>
                </a:rPr>
                <a:t>Department of Computer Science and Engineering</a:t>
              </a:r>
            </a:p>
          </p:txBody>
        </p:sp>
      </p:grpSp>
      <p:grpSp>
        <p:nvGrpSpPr>
          <p:cNvPr id="22" name="Group 22"/>
          <p:cNvGrpSpPr/>
          <p:nvPr/>
        </p:nvGrpSpPr>
        <p:grpSpPr>
          <a:xfrm>
            <a:off x="13106400" y="9367838"/>
            <a:ext cx="3962400" cy="714375"/>
            <a:chOff x="0" y="0"/>
            <a:chExt cx="5283200" cy="952500"/>
          </a:xfrm>
        </p:grpSpPr>
        <p:sp>
          <p:nvSpPr>
            <p:cNvPr id="23" name="Freeform 23"/>
            <p:cNvSpPr/>
            <p:nvPr/>
          </p:nvSpPr>
          <p:spPr>
            <a:xfrm>
              <a:off x="0" y="0"/>
              <a:ext cx="5283200" cy="952500"/>
            </a:xfrm>
            <a:custGeom>
              <a:avLst/>
              <a:gdLst/>
              <a:ahLst/>
              <a:cxnLst/>
              <a:rect l="l" t="t" r="r" b="b"/>
              <a:pathLst>
                <a:path w="5283200" h="952500">
                  <a:moveTo>
                    <a:pt x="0" y="0"/>
                  </a:moveTo>
                  <a:lnTo>
                    <a:pt x="5283200" y="0"/>
                  </a:lnTo>
                  <a:lnTo>
                    <a:pt x="5283200" y="952500"/>
                  </a:lnTo>
                  <a:lnTo>
                    <a:pt x="0" y="952500"/>
                  </a:lnTo>
                  <a:close/>
                </a:path>
              </a:pathLst>
            </a:custGeom>
            <a:solidFill>
              <a:srgbClr val="000000">
                <a:alpha val="0"/>
              </a:srgbClr>
            </a:solidFill>
          </p:spPr>
        </p:sp>
        <p:sp>
          <p:nvSpPr>
            <p:cNvPr id="24" name="TextBox 24"/>
            <p:cNvSpPr txBox="1"/>
            <p:nvPr/>
          </p:nvSpPr>
          <p:spPr>
            <a:xfrm>
              <a:off x="0" y="0"/>
              <a:ext cx="5283200" cy="952500"/>
            </a:xfrm>
            <a:prstGeom prst="rect">
              <a:avLst/>
            </a:prstGeom>
          </p:spPr>
          <p:txBody>
            <a:bodyPr lIns="0" tIns="0" rIns="0" bIns="0" rtlCol="0" anchor="t"/>
            <a:lstStyle/>
            <a:p>
              <a:pPr algn="r">
                <a:lnSpc>
                  <a:spcPts val="2160"/>
                </a:lnSpc>
              </a:pPr>
              <a:r>
                <a:rPr lang="en-US" sz="1800">
                  <a:solidFill>
                    <a:srgbClr val="000000"/>
                  </a:solidFill>
                  <a:latin typeface="Verdana Pro"/>
                  <a:ea typeface="Verdana Pro"/>
                  <a:cs typeface="Verdana Pro"/>
                  <a:sym typeface="Verdana Pro"/>
                </a:rPr>
                <a:t>10</a:t>
              </a:r>
            </a:p>
          </p:txBody>
        </p:sp>
      </p:grpSp>
      <p:sp>
        <p:nvSpPr>
          <p:cNvPr id="25" name="Freeform 25"/>
          <p:cNvSpPr/>
          <p:nvPr/>
        </p:nvSpPr>
        <p:spPr>
          <a:xfrm>
            <a:off x="4040101" y="2864379"/>
            <a:ext cx="10565605" cy="2879892"/>
          </a:xfrm>
          <a:custGeom>
            <a:avLst/>
            <a:gdLst/>
            <a:ahLst/>
            <a:cxnLst/>
            <a:rect l="l" t="t" r="r" b="b"/>
            <a:pathLst>
              <a:path w="10565605" h="2879892">
                <a:moveTo>
                  <a:pt x="0" y="0"/>
                </a:moveTo>
                <a:lnTo>
                  <a:pt x="10565605" y="0"/>
                </a:lnTo>
                <a:lnTo>
                  <a:pt x="10565605" y="2879893"/>
                </a:lnTo>
                <a:lnTo>
                  <a:pt x="0" y="2879893"/>
                </a:lnTo>
                <a:lnTo>
                  <a:pt x="0" y="0"/>
                </a:lnTo>
                <a:close/>
              </a:path>
            </a:pathLst>
          </a:custGeom>
          <a:blipFill>
            <a:blip r:embed="rId3"/>
            <a:stretch>
              <a:fillRect/>
            </a:stretch>
          </a:blipFill>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1212056" y="2343152"/>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grpSp>
        <p:nvGrpSpPr>
          <p:cNvPr id="8" name="Group 8"/>
          <p:cNvGrpSpPr/>
          <p:nvPr/>
        </p:nvGrpSpPr>
        <p:grpSpPr>
          <a:xfrm>
            <a:off x="1216819" y="9255919"/>
            <a:ext cx="15854362" cy="4762"/>
            <a:chOff x="0" y="0"/>
            <a:chExt cx="21139150" cy="6350"/>
          </a:xfrm>
        </p:grpSpPr>
        <p:sp>
          <p:nvSpPr>
            <p:cNvPr id="9" name="Freeform 9"/>
            <p:cNvSpPr/>
            <p:nvPr/>
          </p:nvSpPr>
          <p:spPr>
            <a:xfrm>
              <a:off x="3175" y="0"/>
              <a:ext cx="21132800" cy="6350"/>
            </a:xfrm>
            <a:custGeom>
              <a:avLst/>
              <a:gdLst/>
              <a:ahLst/>
              <a:cxnLst/>
              <a:rect l="l" t="t" r="r" b="b"/>
              <a:pathLst>
                <a:path w="21132800" h="6350">
                  <a:moveTo>
                    <a:pt x="0" y="0"/>
                  </a:moveTo>
                  <a:lnTo>
                    <a:pt x="21132800" y="0"/>
                  </a:lnTo>
                  <a:lnTo>
                    <a:pt x="21132800" y="6350"/>
                  </a:lnTo>
                  <a:lnTo>
                    <a:pt x="0" y="6350"/>
                  </a:lnTo>
                  <a:close/>
                </a:path>
              </a:pathLst>
            </a:custGeom>
            <a:solidFill>
              <a:srgbClr val="CC0000"/>
            </a:solidFill>
          </p:spPr>
        </p:sp>
      </p:grpSp>
      <p:grpSp>
        <p:nvGrpSpPr>
          <p:cNvPr id="10" name="Group 10"/>
          <p:cNvGrpSpPr/>
          <p:nvPr/>
        </p:nvGrpSpPr>
        <p:grpSpPr>
          <a:xfrm>
            <a:off x="1149350" y="457201"/>
            <a:ext cx="16002000" cy="1824038"/>
            <a:chOff x="0" y="0"/>
            <a:chExt cx="21336000" cy="2432050"/>
          </a:xfrm>
        </p:grpSpPr>
        <p:sp>
          <p:nvSpPr>
            <p:cNvPr id="11" name="Freeform 11"/>
            <p:cNvSpPr/>
            <p:nvPr/>
          </p:nvSpPr>
          <p:spPr>
            <a:xfrm>
              <a:off x="0" y="0"/>
              <a:ext cx="21336000" cy="2432050"/>
            </a:xfrm>
            <a:custGeom>
              <a:avLst/>
              <a:gdLst/>
              <a:ahLst/>
              <a:cxnLst/>
              <a:rect l="l" t="t" r="r" b="b"/>
              <a:pathLst>
                <a:path w="21336000" h="2432050">
                  <a:moveTo>
                    <a:pt x="0" y="0"/>
                  </a:moveTo>
                  <a:lnTo>
                    <a:pt x="21336000" y="0"/>
                  </a:lnTo>
                  <a:lnTo>
                    <a:pt x="21336000" y="2432050"/>
                  </a:lnTo>
                  <a:lnTo>
                    <a:pt x="0" y="2432050"/>
                  </a:lnTo>
                  <a:close/>
                </a:path>
              </a:pathLst>
            </a:custGeom>
            <a:solidFill>
              <a:srgbClr val="000000">
                <a:alpha val="0"/>
              </a:srgbClr>
            </a:solidFill>
          </p:spPr>
        </p:sp>
        <p:sp>
          <p:nvSpPr>
            <p:cNvPr id="12" name="TextBox 12"/>
            <p:cNvSpPr txBox="1"/>
            <p:nvPr/>
          </p:nvSpPr>
          <p:spPr>
            <a:xfrm>
              <a:off x="0" y="9525"/>
              <a:ext cx="21336000" cy="2422525"/>
            </a:xfrm>
            <a:prstGeom prst="rect">
              <a:avLst/>
            </a:prstGeom>
          </p:spPr>
          <p:txBody>
            <a:bodyPr lIns="0" tIns="0" rIns="0" bIns="0" rtlCol="0" anchor="b"/>
            <a:lstStyle/>
            <a:p>
              <a:pPr algn="l">
                <a:lnSpc>
                  <a:spcPts val="5759"/>
                </a:lnSpc>
              </a:pPr>
              <a:r>
                <a:rPr lang="en-US" sz="4800" b="1">
                  <a:solidFill>
                    <a:srgbClr val="FF0000"/>
                  </a:solidFill>
                  <a:latin typeface="Verdana Pro Bold"/>
                  <a:ea typeface="Verdana Pro Bold"/>
                  <a:cs typeface="Verdana Pro Bold"/>
                  <a:sym typeface="Verdana Pro Bold"/>
                </a:rPr>
                <a:t>Implementation &amp; Results of Module</a:t>
              </a:r>
            </a:p>
          </p:txBody>
        </p:sp>
      </p:grpSp>
      <p:grpSp>
        <p:nvGrpSpPr>
          <p:cNvPr id="13" name="Group 13"/>
          <p:cNvGrpSpPr/>
          <p:nvPr/>
        </p:nvGrpSpPr>
        <p:grpSpPr>
          <a:xfrm>
            <a:off x="1219200" y="9367838"/>
            <a:ext cx="3962400" cy="714375"/>
            <a:chOff x="0" y="0"/>
            <a:chExt cx="5283200" cy="952500"/>
          </a:xfrm>
        </p:grpSpPr>
        <p:sp>
          <p:nvSpPr>
            <p:cNvPr id="14" name="Freeform 14"/>
            <p:cNvSpPr/>
            <p:nvPr/>
          </p:nvSpPr>
          <p:spPr>
            <a:xfrm>
              <a:off x="0" y="0"/>
              <a:ext cx="5283200" cy="952500"/>
            </a:xfrm>
            <a:custGeom>
              <a:avLst/>
              <a:gdLst/>
              <a:ahLst/>
              <a:cxnLst/>
              <a:rect l="l" t="t" r="r" b="b"/>
              <a:pathLst>
                <a:path w="5283200" h="952500">
                  <a:moveTo>
                    <a:pt x="0" y="0"/>
                  </a:moveTo>
                  <a:lnTo>
                    <a:pt x="5283200" y="0"/>
                  </a:lnTo>
                  <a:lnTo>
                    <a:pt x="5283200" y="952500"/>
                  </a:lnTo>
                  <a:lnTo>
                    <a:pt x="0" y="952500"/>
                  </a:lnTo>
                  <a:close/>
                </a:path>
              </a:pathLst>
            </a:custGeom>
            <a:solidFill>
              <a:srgbClr val="000000">
                <a:alpha val="0"/>
              </a:srgbClr>
            </a:solidFill>
          </p:spPr>
        </p:sp>
        <p:sp>
          <p:nvSpPr>
            <p:cNvPr id="15" name="TextBox 15"/>
            <p:cNvSpPr txBox="1"/>
            <p:nvPr/>
          </p:nvSpPr>
          <p:spPr>
            <a:xfrm>
              <a:off x="0" y="0"/>
              <a:ext cx="5283200" cy="952500"/>
            </a:xfrm>
            <a:prstGeom prst="rect">
              <a:avLst/>
            </a:prstGeom>
          </p:spPr>
          <p:txBody>
            <a:bodyPr lIns="0" tIns="0" rIns="0" bIns="0" rtlCol="0" anchor="t"/>
            <a:lstStyle/>
            <a:p>
              <a:pPr algn="l">
                <a:lnSpc>
                  <a:spcPts val="2160"/>
                </a:lnSpc>
              </a:pPr>
              <a:r>
                <a:rPr lang="en-US" sz="1800">
                  <a:solidFill>
                    <a:srgbClr val="000000"/>
                  </a:solidFill>
                  <a:latin typeface="Verdana Pro"/>
                  <a:ea typeface="Verdana Pro"/>
                  <a:cs typeface="Verdana Pro"/>
                  <a:sym typeface="Verdana Pro"/>
                </a:rPr>
                <a:t>Second Review</a:t>
              </a:r>
            </a:p>
          </p:txBody>
        </p:sp>
      </p:grpSp>
      <p:grpSp>
        <p:nvGrpSpPr>
          <p:cNvPr id="16" name="Group 16"/>
          <p:cNvGrpSpPr/>
          <p:nvPr/>
        </p:nvGrpSpPr>
        <p:grpSpPr>
          <a:xfrm>
            <a:off x="6248400" y="9367838"/>
            <a:ext cx="5791200" cy="714375"/>
            <a:chOff x="0" y="0"/>
            <a:chExt cx="7721600" cy="952500"/>
          </a:xfrm>
        </p:grpSpPr>
        <p:sp>
          <p:nvSpPr>
            <p:cNvPr id="17" name="Freeform 17"/>
            <p:cNvSpPr/>
            <p:nvPr/>
          </p:nvSpPr>
          <p:spPr>
            <a:xfrm>
              <a:off x="0" y="0"/>
              <a:ext cx="7721600" cy="952500"/>
            </a:xfrm>
            <a:custGeom>
              <a:avLst/>
              <a:gdLst/>
              <a:ahLst/>
              <a:cxnLst/>
              <a:rect l="l" t="t" r="r" b="b"/>
              <a:pathLst>
                <a:path w="7721600" h="952500">
                  <a:moveTo>
                    <a:pt x="0" y="0"/>
                  </a:moveTo>
                  <a:lnTo>
                    <a:pt x="7721600" y="0"/>
                  </a:lnTo>
                  <a:lnTo>
                    <a:pt x="7721600" y="952500"/>
                  </a:lnTo>
                  <a:lnTo>
                    <a:pt x="0" y="952500"/>
                  </a:lnTo>
                  <a:close/>
                </a:path>
              </a:pathLst>
            </a:custGeom>
            <a:solidFill>
              <a:srgbClr val="000000">
                <a:alpha val="0"/>
              </a:srgbClr>
            </a:solidFill>
          </p:spPr>
        </p:sp>
        <p:sp>
          <p:nvSpPr>
            <p:cNvPr id="18" name="TextBox 18"/>
            <p:cNvSpPr txBox="1"/>
            <p:nvPr/>
          </p:nvSpPr>
          <p:spPr>
            <a:xfrm>
              <a:off x="0" y="0"/>
              <a:ext cx="7721600" cy="952500"/>
            </a:xfrm>
            <a:prstGeom prst="rect">
              <a:avLst/>
            </a:prstGeom>
          </p:spPr>
          <p:txBody>
            <a:bodyPr lIns="0" tIns="0" rIns="0" bIns="0" rtlCol="0" anchor="t"/>
            <a:lstStyle/>
            <a:p>
              <a:pPr algn="ctr">
                <a:lnSpc>
                  <a:spcPts val="2160"/>
                </a:lnSpc>
              </a:pPr>
              <a:r>
                <a:rPr lang="en-US" sz="1800">
                  <a:solidFill>
                    <a:srgbClr val="000000"/>
                  </a:solidFill>
                  <a:latin typeface="Verdana Pro"/>
                  <a:ea typeface="Verdana Pro"/>
                  <a:cs typeface="Verdana Pro"/>
                  <a:sym typeface="Verdana Pro"/>
                </a:rPr>
                <a:t>Department of Computer Science and Engineering</a:t>
              </a:r>
            </a:p>
          </p:txBody>
        </p:sp>
      </p:grpSp>
      <p:grpSp>
        <p:nvGrpSpPr>
          <p:cNvPr id="19" name="Group 19"/>
          <p:cNvGrpSpPr/>
          <p:nvPr/>
        </p:nvGrpSpPr>
        <p:grpSpPr>
          <a:xfrm>
            <a:off x="13106400" y="9367838"/>
            <a:ext cx="3962400" cy="714375"/>
            <a:chOff x="0" y="0"/>
            <a:chExt cx="5283200" cy="952500"/>
          </a:xfrm>
        </p:grpSpPr>
        <p:sp>
          <p:nvSpPr>
            <p:cNvPr id="20" name="Freeform 20"/>
            <p:cNvSpPr/>
            <p:nvPr/>
          </p:nvSpPr>
          <p:spPr>
            <a:xfrm>
              <a:off x="0" y="0"/>
              <a:ext cx="5283200" cy="952500"/>
            </a:xfrm>
            <a:custGeom>
              <a:avLst/>
              <a:gdLst/>
              <a:ahLst/>
              <a:cxnLst/>
              <a:rect l="l" t="t" r="r" b="b"/>
              <a:pathLst>
                <a:path w="5283200" h="952500">
                  <a:moveTo>
                    <a:pt x="0" y="0"/>
                  </a:moveTo>
                  <a:lnTo>
                    <a:pt x="5283200" y="0"/>
                  </a:lnTo>
                  <a:lnTo>
                    <a:pt x="5283200" y="952500"/>
                  </a:lnTo>
                  <a:lnTo>
                    <a:pt x="0" y="952500"/>
                  </a:lnTo>
                  <a:close/>
                </a:path>
              </a:pathLst>
            </a:custGeom>
            <a:solidFill>
              <a:srgbClr val="000000">
                <a:alpha val="0"/>
              </a:srgbClr>
            </a:solidFill>
          </p:spPr>
        </p:sp>
        <p:sp>
          <p:nvSpPr>
            <p:cNvPr id="21" name="TextBox 21"/>
            <p:cNvSpPr txBox="1"/>
            <p:nvPr/>
          </p:nvSpPr>
          <p:spPr>
            <a:xfrm>
              <a:off x="0" y="0"/>
              <a:ext cx="5283200" cy="952500"/>
            </a:xfrm>
            <a:prstGeom prst="rect">
              <a:avLst/>
            </a:prstGeom>
          </p:spPr>
          <p:txBody>
            <a:bodyPr lIns="0" tIns="0" rIns="0" bIns="0" rtlCol="0" anchor="t"/>
            <a:lstStyle/>
            <a:p>
              <a:pPr algn="r">
                <a:lnSpc>
                  <a:spcPts val="2160"/>
                </a:lnSpc>
              </a:pPr>
              <a:r>
                <a:rPr lang="en-US" sz="1800">
                  <a:solidFill>
                    <a:srgbClr val="000000"/>
                  </a:solidFill>
                  <a:latin typeface="Verdana Pro"/>
                  <a:ea typeface="Verdana Pro"/>
                  <a:cs typeface="Verdana Pro"/>
                  <a:sym typeface="Verdana Pro"/>
                </a:rPr>
                <a:t>10</a:t>
              </a:r>
            </a:p>
          </p:txBody>
        </p:sp>
      </p:grpSp>
      <p:sp>
        <p:nvSpPr>
          <p:cNvPr id="22" name="Freeform 22"/>
          <p:cNvSpPr/>
          <p:nvPr/>
        </p:nvSpPr>
        <p:spPr>
          <a:xfrm>
            <a:off x="9319149" y="3040925"/>
            <a:ext cx="8959326" cy="5209660"/>
          </a:xfrm>
          <a:custGeom>
            <a:avLst/>
            <a:gdLst/>
            <a:ahLst/>
            <a:cxnLst/>
            <a:rect l="l" t="t" r="r" b="b"/>
            <a:pathLst>
              <a:path w="8959326" h="5209660">
                <a:moveTo>
                  <a:pt x="0" y="0"/>
                </a:moveTo>
                <a:lnTo>
                  <a:pt x="8959326" y="0"/>
                </a:lnTo>
                <a:lnTo>
                  <a:pt x="8959326" y="5209660"/>
                </a:lnTo>
                <a:lnTo>
                  <a:pt x="0" y="5209660"/>
                </a:lnTo>
                <a:lnTo>
                  <a:pt x="0" y="0"/>
                </a:lnTo>
                <a:close/>
              </a:path>
            </a:pathLst>
          </a:custGeom>
          <a:blipFill>
            <a:blip r:embed="rId3"/>
            <a:stretch>
              <a:fillRect l="-14175" r="-14327"/>
            </a:stretch>
          </a:blipFill>
        </p:spPr>
      </p:sp>
      <p:sp>
        <p:nvSpPr>
          <p:cNvPr id="23" name="Freeform 23"/>
          <p:cNvSpPr/>
          <p:nvPr/>
        </p:nvSpPr>
        <p:spPr>
          <a:xfrm>
            <a:off x="286809" y="3040925"/>
            <a:ext cx="8692750" cy="5248827"/>
          </a:xfrm>
          <a:custGeom>
            <a:avLst/>
            <a:gdLst/>
            <a:ahLst/>
            <a:cxnLst/>
            <a:rect l="l" t="t" r="r" b="b"/>
            <a:pathLst>
              <a:path w="8692750" h="5248827">
                <a:moveTo>
                  <a:pt x="0" y="0"/>
                </a:moveTo>
                <a:lnTo>
                  <a:pt x="8692750" y="0"/>
                </a:lnTo>
                <a:lnTo>
                  <a:pt x="8692750" y="5248828"/>
                </a:lnTo>
                <a:lnTo>
                  <a:pt x="0" y="5248828"/>
                </a:lnTo>
                <a:lnTo>
                  <a:pt x="0" y="0"/>
                </a:lnTo>
                <a:close/>
              </a:path>
            </a:pathLst>
          </a:custGeom>
          <a:blipFill>
            <a:blip r:embed="rId4"/>
            <a:stretch>
              <a:fillRect l="-5868" t="-1503" b="-1503"/>
            </a:stretch>
          </a:blipFill>
        </p:spPr>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1212056" y="2343152"/>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grpSp>
        <p:nvGrpSpPr>
          <p:cNvPr id="8" name="Group 8"/>
          <p:cNvGrpSpPr/>
          <p:nvPr/>
        </p:nvGrpSpPr>
        <p:grpSpPr>
          <a:xfrm>
            <a:off x="1216819" y="9255919"/>
            <a:ext cx="15854362" cy="4762"/>
            <a:chOff x="0" y="0"/>
            <a:chExt cx="21139150" cy="6350"/>
          </a:xfrm>
        </p:grpSpPr>
        <p:sp>
          <p:nvSpPr>
            <p:cNvPr id="9" name="Freeform 9"/>
            <p:cNvSpPr/>
            <p:nvPr/>
          </p:nvSpPr>
          <p:spPr>
            <a:xfrm>
              <a:off x="3175" y="0"/>
              <a:ext cx="21132800" cy="6350"/>
            </a:xfrm>
            <a:custGeom>
              <a:avLst/>
              <a:gdLst/>
              <a:ahLst/>
              <a:cxnLst/>
              <a:rect l="l" t="t" r="r" b="b"/>
              <a:pathLst>
                <a:path w="21132800" h="6350">
                  <a:moveTo>
                    <a:pt x="0" y="0"/>
                  </a:moveTo>
                  <a:lnTo>
                    <a:pt x="21132800" y="0"/>
                  </a:lnTo>
                  <a:lnTo>
                    <a:pt x="21132800" y="6350"/>
                  </a:lnTo>
                  <a:lnTo>
                    <a:pt x="0" y="6350"/>
                  </a:lnTo>
                  <a:close/>
                </a:path>
              </a:pathLst>
            </a:custGeom>
            <a:solidFill>
              <a:srgbClr val="CC0000"/>
            </a:solidFill>
          </p:spPr>
        </p:sp>
      </p:grpSp>
      <p:grpSp>
        <p:nvGrpSpPr>
          <p:cNvPr id="10" name="Group 10"/>
          <p:cNvGrpSpPr/>
          <p:nvPr/>
        </p:nvGrpSpPr>
        <p:grpSpPr>
          <a:xfrm>
            <a:off x="1149350" y="457201"/>
            <a:ext cx="16002000" cy="1824038"/>
            <a:chOff x="0" y="0"/>
            <a:chExt cx="21336000" cy="2432050"/>
          </a:xfrm>
        </p:grpSpPr>
        <p:sp>
          <p:nvSpPr>
            <p:cNvPr id="11" name="Freeform 11"/>
            <p:cNvSpPr/>
            <p:nvPr/>
          </p:nvSpPr>
          <p:spPr>
            <a:xfrm>
              <a:off x="0" y="0"/>
              <a:ext cx="21336000" cy="2432050"/>
            </a:xfrm>
            <a:custGeom>
              <a:avLst/>
              <a:gdLst/>
              <a:ahLst/>
              <a:cxnLst/>
              <a:rect l="l" t="t" r="r" b="b"/>
              <a:pathLst>
                <a:path w="21336000" h="2432050">
                  <a:moveTo>
                    <a:pt x="0" y="0"/>
                  </a:moveTo>
                  <a:lnTo>
                    <a:pt x="21336000" y="0"/>
                  </a:lnTo>
                  <a:lnTo>
                    <a:pt x="21336000" y="2432050"/>
                  </a:lnTo>
                  <a:lnTo>
                    <a:pt x="0" y="2432050"/>
                  </a:lnTo>
                  <a:close/>
                </a:path>
              </a:pathLst>
            </a:custGeom>
            <a:solidFill>
              <a:srgbClr val="000000">
                <a:alpha val="0"/>
              </a:srgbClr>
            </a:solidFill>
          </p:spPr>
        </p:sp>
        <p:sp>
          <p:nvSpPr>
            <p:cNvPr id="12" name="TextBox 12"/>
            <p:cNvSpPr txBox="1"/>
            <p:nvPr/>
          </p:nvSpPr>
          <p:spPr>
            <a:xfrm>
              <a:off x="0" y="9525"/>
              <a:ext cx="21336000" cy="2422525"/>
            </a:xfrm>
            <a:prstGeom prst="rect">
              <a:avLst/>
            </a:prstGeom>
          </p:spPr>
          <p:txBody>
            <a:bodyPr lIns="0" tIns="0" rIns="0" bIns="0" rtlCol="0" anchor="b"/>
            <a:lstStyle/>
            <a:p>
              <a:pPr algn="l">
                <a:lnSpc>
                  <a:spcPts val="5759"/>
                </a:lnSpc>
              </a:pPr>
              <a:r>
                <a:rPr lang="en-US" sz="4800" b="1">
                  <a:solidFill>
                    <a:srgbClr val="FF0000"/>
                  </a:solidFill>
                  <a:latin typeface="Verdana Pro Bold"/>
                  <a:ea typeface="Verdana Pro Bold"/>
                  <a:cs typeface="Verdana Pro Bold"/>
                  <a:sym typeface="Verdana Pro Bold"/>
                </a:rPr>
                <a:t>Conclusion &amp; Future Work </a:t>
              </a:r>
            </a:p>
          </p:txBody>
        </p:sp>
      </p:grpSp>
      <p:grpSp>
        <p:nvGrpSpPr>
          <p:cNvPr id="13" name="Group 13"/>
          <p:cNvGrpSpPr/>
          <p:nvPr/>
        </p:nvGrpSpPr>
        <p:grpSpPr>
          <a:xfrm>
            <a:off x="1140620" y="3117159"/>
            <a:ext cx="16002000" cy="7658100"/>
            <a:chOff x="0" y="0"/>
            <a:chExt cx="21336000" cy="10210800"/>
          </a:xfrm>
        </p:grpSpPr>
        <p:sp>
          <p:nvSpPr>
            <p:cNvPr id="14" name="Freeform 14"/>
            <p:cNvSpPr/>
            <p:nvPr/>
          </p:nvSpPr>
          <p:spPr>
            <a:xfrm>
              <a:off x="0" y="0"/>
              <a:ext cx="21336000" cy="10210800"/>
            </a:xfrm>
            <a:custGeom>
              <a:avLst/>
              <a:gdLst/>
              <a:ahLst/>
              <a:cxnLst/>
              <a:rect l="l" t="t" r="r" b="b"/>
              <a:pathLst>
                <a:path w="21336000" h="10210800">
                  <a:moveTo>
                    <a:pt x="0" y="0"/>
                  </a:moveTo>
                  <a:lnTo>
                    <a:pt x="21336000" y="0"/>
                  </a:lnTo>
                  <a:lnTo>
                    <a:pt x="21336000" y="10210800"/>
                  </a:lnTo>
                  <a:lnTo>
                    <a:pt x="0" y="10210800"/>
                  </a:lnTo>
                  <a:close/>
                </a:path>
              </a:pathLst>
            </a:custGeom>
            <a:solidFill>
              <a:srgbClr val="000000">
                <a:alpha val="0"/>
              </a:srgbClr>
            </a:solidFill>
          </p:spPr>
        </p:sp>
        <p:sp>
          <p:nvSpPr>
            <p:cNvPr id="15" name="TextBox 15"/>
            <p:cNvSpPr txBox="1"/>
            <p:nvPr/>
          </p:nvSpPr>
          <p:spPr>
            <a:xfrm>
              <a:off x="0" y="-66675"/>
              <a:ext cx="21336000" cy="10277475"/>
            </a:xfrm>
            <a:prstGeom prst="rect">
              <a:avLst/>
            </a:prstGeom>
          </p:spPr>
          <p:txBody>
            <a:bodyPr lIns="0" tIns="0" rIns="0" bIns="0" rtlCol="0" anchor="t"/>
            <a:lstStyle/>
            <a:p>
              <a:pPr algn="just">
                <a:lnSpc>
                  <a:spcPts val="4080"/>
                </a:lnSpc>
              </a:pPr>
              <a:r>
                <a:rPr lang="en-US" sz="3400" b="1">
                  <a:solidFill>
                    <a:srgbClr val="000000"/>
                  </a:solidFill>
                  <a:latin typeface="Times New Roman Bold"/>
                  <a:ea typeface="Times New Roman Bold"/>
                  <a:cs typeface="Times New Roman Bold"/>
                  <a:sym typeface="Times New Roman Bold"/>
                </a:rPr>
                <a:t>Conclusion:</a:t>
              </a:r>
            </a:p>
            <a:p>
              <a:pPr algn="just">
                <a:lnSpc>
                  <a:spcPts val="4080"/>
                </a:lnSpc>
              </a:pPr>
              <a:r>
                <a:rPr lang="en-US" sz="3400">
                  <a:solidFill>
                    <a:srgbClr val="000000"/>
                  </a:solidFill>
                  <a:latin typeface="Times New Roman"/>
                  <a:ea typeface="Times New Roman"/>
                  <a:cs typeface="Times New Roman"/>
                  <a:sym typeface="Times New Roman"/>
                </a:rPr>
                <a:t> The IPL Match Winner Prediction system successfully demonstrates how machine learning can be applied to sports analytics. Using historical data and a Random Forest classifier, the model achieved strong prediction accuracy, providing users with fast and data-driven match outcome forecasts through a simple web interface.</a:t>
              </a:r>
            </a:p>
            <a:p>
              <a:pPr algn="just">
                <a:lnSpc>
                  <a:spcPts val="4080"/>
                </a:lnSpc>
              </a:pPr>
              <a:r>
                <a:rPr lang="en-US" sz="3400" b="1">
                  <a:solidFill>
                    <a:srgbClr val="000000"/>
                  </a:solidFill>
                  <a:latin typeface="Times New Roman Bold"/>
                  <a:ea typeface="Times New Roman Bold"/>
                  <a:cs typeface="Times New Roman Bold"/>
                  <a:sym typeface="Times New Roman Bold"/>
                </a:rPr>
                <a:t>Future Work:</a:t>
              </a:r>
            </a:p>
            <a:p>
              <a:pPr algn="just">
                <a:lnSpc>
                  <a:spcPts val="4080"/>
                </a:lnSpc>
              </a:pPr>
              <a:r>
                <a:rPr lang="en-US" sz="3400">
                  <a:solidFill>
                    <a:srgbClr val="000000"/>
                  </a:solidFill>
                  <a:latin typeface="Times New Roman"/>
                  <a:ea typeface="Times New Roman"/>
                  <a:cs typeface="Times New Roman"/>
                  <a:sym typeface="Times New Roman"/>
                </a:rPr>
                <a:t> In the future, the model can be enhanced by including real-time player statistics, weather conditions, and live match momentum data. Integration with live APIs, model retraining with newer IPL seasons, and exploring advanced models like XGBoost or deep learning could further improve prediction accuracy and make the system more dynamic and insightful.</a:t>
              </a:r>
            </a:p>
            <a:p>
              <a:pPr algn="just">
                <a:lnSpc>
                  <a:spcPts val="4080"/>
                </a:lnSpc>
              </a:pPr>
              <a:endParaRPr lang="en-US" sz="3400">
                <a:solidFill>
                  <a:srgbClr val="000000"/>
                </a:solidFill>
                <a:latin typeface="Times New Roman"/>
                <a:ea typeface="Times New Roman"/>
                <a:cs typeface="Times New Roman"/>
                <a:sym typeface="Times New Roman"/>
              </a:endParaRPr>
            </a:p>
            <a:p>
              <a:pPr marL="615321" lvl="1" indent="-307661" algn="just">
                <a:lnSpc>
                  <a:spcPts val="4080"/>
                </a:lnSpc>
              </a:pPr>
              <a:endParaRPr lang="en-US" sz="3400">
                <a:solidFill>
                  <a:srgbClr val="000000"/>
                </a:solidFill>
                <a:latin typeface="Times New Roman"/>
                <a:ea typeface="Times New Roman"/>
                <a:cs typeface="Times New Roman"/>
                <a:sym typeface="Times New Roman"/>
              </a:endParaRPr>
            </a:p>
            <a:p>
              <a:pPr marL="615321" lvl="1" indent="-307661" algn="just">
                <a:lnSpc>
                  <a:spcPts val="4080"/>
                </a:lnSpc>
              </a:pPr>
              <a:endParaRPr lang="en-US" sz="3400">
                <a:solidFill>
                  <a:srgbClr val="000000"/>
                </a:solidFill>
                <a:latin typeface="Times New Roman"/>
                <a:ea typeface="Times New Roman"/>
                <a:cs typeface="Times New Roman"/>
                <a:sym typeface="Times New Roman"/>
              </a:endParaRPr>
            </a:p>
          </p:txBody>
        </p:sp>
      </p:grpSp>
      <p:grpSp>
        <p:nvGrpSpPr>
          <p:cNvPr id="16" name="Group 16"/>
          <p:cNvGrpSpPr/>
          <p:nvPr/>
        </p:nvGrpSpPr>
        <p:grpSpPr>
          <a:xfrm>
            <a:off x="1219200" y="9367838"/>
            <a:ext cx="3962400" cy="714375"/>
            <a:chOff x="0" y="0"/>
            <a:chExt cx="5283200" cy="952500"/>
          </a:xfrm>
        </p:grpSpPr>
        <p:sp>
          <p:nvSpPr>
            <p:cNvPr id="17" name="Freeform 17"/>
            <p:cNvSpPr/>
            <p:nvPr/>
          </p:nvSpPr>
          <p:spPr>
            <a:xfrm>
              <a:off x="0" y="0"/>
              <a:ext cx="5283200" cy="952500"/>
            </a:xfrm>
            <a:custGeom>
              <a:avLst/>
              <a:gdLst/>
              <a:ahLst/>
              <a:cxnLst/>
              <a:rect l="l" t="t" r="r" b="b"/>
              <a:pathLst>
                <a:path w="5283200" h="952500">
                  <a:moveTo>
                    <a:pt x="0" y="0"/>
                  </a:moveTo>
                  <a:lnTo>
                    <a:pt x="5283200" y="0"/>
                  </a:lnTo>
                  <a:lnTo>
                    <a:pt x="5283200" y="952500"/>
                  </a:lnTo>
                  <a:lnTo>
                    <a:pt x="0" y="952500"/>
                  </a:lnTo>
                  <a:close/>
                </a:path>
              </a:pathLst>
            </a:custGeom>
            <a:solidFill>
              <a:srgbClr val="000000">
                <a:alpha val="0"/>
              </a:srgbClr>
            </a:solidFill>
          </p:spPr>
        </p:sp>
        <p:sp>
          <p:nvSpPr>
            <p:cNvPr id="18" name="TextBox 18"/>
            <p:cNvSpPr txBox="1"/>
            <p:nvPr/>
          </p:nvSpPr>
          <p:spPr>
            <a:xfrm>
              <a:off x="0" y="0"/>
              <a:ext cx="5283200" cy="952500"/>
            </a:xfrm>
            <a:prstGeom prst="rect">
              <a:avLst/>
            </a:prstGeom>
          </p:spPr>
          <p:txBody>
            <a:bodyPr lIns="0" tIns="0" rIns="0" bIns="0" rtlCol="0" anchor="t"/>
            <a:lstStyle/>
            <a:p>
              <a:pPr algn="l">
                <a:lnSpc>
                  <a:spcPts val="2160"/>
                </a:lnSpc>
              </a:pPr>
              <a:r>
                <a:rPr lang="en-US" sz="1800">
                  <a:solidFill>
                    <a:srgbClr val="000000"/>
                  </a:solidFill>
                  <a:latin typeface="Verdana Pro"/>
                  <a:ea typeface="Verdana Pro"/>
                  <a:cs typeface="Verdana Pro"/>
                  <a:sym typeface="Verdana Pro"/>
                </a:rPr>
                <a:t>Second Review</a:t>
              </a:r>
            </a:p>
          </p:txBody>
        </p:sp>
      </p:grpSp>
      <p:grpSp>
        <p:nvGrpSpPr>
          <p:cNvPr id="19" name="Group 19"/>
          <p:cNvGrpSpPr/>
          <p:nvPr/>
        </p:nvGrpSpPr>
        <p:grpSpPr>
          <a:xfrm>
            <a:off x="6248400" y="9367838"/>
            <a:ext cx="5791200" cy="714375"/>
            <a:chOff x="0" y="0"/>
            <a:chExt cx="7721600" cy="952500"/>
          </a:xfrm>
        </p:grpSpPr>
        <p:sp>
          <p:nvSpPr>
            <p:cNvPr id="20" name="Freeform 20"/>
            <p:cNvSpPr/>
            <p:nvPr/>
          </p:nvSpPr>
          <p:spPr>
            <a:xfrm>
              <a:off x="0" y="0"/>
              <a:ext cx="7721600" cy="952500"/>
            </a:xfrm>
            <a:custGeom>
              <a:avLst/>
              <a:gdLst/>
              <a:ahLst/>
              <a:cxnLst/>
              <a:rect l="l" t="t" r="r" b="b"/>
              <a:pathLst>
                <a:path w="7721600" h="952500">
                  <a:moveTo>
                    <a:pt x="0" y="0"/>
                  </a:moveTo>
                  <a:lnTo>
                    <a:pt x="7721600" y="0"/>
                  </a:lnTo>
                  <a:lnTo>
                    <a:pt x="7721600" y="952500"/>
                  </a:lnTo>
                  <a:lnTo>
                    <a:pt x="0" y="952500"/>
                  </a:lnTo>
                  <a:close/>
                </a:path>
              </a:pathLst>
            </a:custGeom>
            <a:solidFill>
              <a:srgbClr val="000000">
                <a:alpha val="0"/>
              </a:srgbClr>
            </a:solidFill>
          </p:spPr>
        </p:sp>
        <p:sp>
          <p:nvSpPr>
            <p:cNvPr id="21" name="TextBox 21"/>
            <p:cNvSpPr txBox="1"/>
            <p:nvPr/>
          </p:nvSpPr>
          <p:spPr>
            <a:xfrm>
              <a:off x="0" y="0"/>
              <a:ext cx="7721600" cy="952500"/>
            </a:xfrm>
            <a:prstGeom prst="rect">
              <a:avLst/>
            </a:prstGeom>
          </p:spPr>
          <p:txBody>
            <a:bodyPr lIns="0" tIns="0" rIns="0" bIns="0" rtlCol="0" anchor="t"/>
            <a:lstStyle/>
            <a:p>
              <a:pPr algn="ctr">
                <a:lnSpc>
                  <a:spcPts val="2160"/>
                </a:lnSpc>
              </a:pPr>
              <a:r>
                <a:rPr lang="en-US" sz="1800">
                  <a:solidFill>
                    <a:srgbClr val="000000"/>
                  </a:solidFill>
                  <a:latin typeface="Verdana Pro"/>
                  <a:ea typeface="Verdana Pro"/>
                  <a:cs typeface="Verdana Pro"/>
                  <a:sym typeface="Verdana Pro"/>
                </a:rPr>
                <a:t>Department of Computer Science and Engineering</a:t>
              </a:r>
            </a:p>
          </p:txBody>
        </p:sp>
      </p:grpSp>
      <p:grpSp>
        <p:nvGrpSpPr>
          <p:cNvPr id="22" name="Group 22"/>
          <p:cNvGrpSpPr/>
          <p:nvPr/>
        </p:nvGrpSpPr>
        <p:grpSpPr>
          <a:xfrm>
            <a:off x="13106400" y="9367838"/>
            <a:ext cx="3962400" cy="714375"/>
            <a:chOff x="0" y="0"/>
            <a:chExt cx="5283200" cy="952500"/>
          </a:xfrm>
        </p:grpSpPr>
        <p:sp>
          <p:nvSpPr>
            <p:cNvPr id="23" name="Freeform 23"/>
            <p:cNvSpPr/>
            <p:nvPr/>
          </p:nvSpPr>
          <p:spPr>
            <a:xfrm>
              <a:off x="0" y="0"/>
              <a:ext cx="5283200" cy="952500"/>
            </a:xfrm>
            <a:custGeom>
              <a:avLst/>
              <a:gdLst/>
              <a:ahLst/>
              <a:cxnLst/>
              <a:rect l="l" t="t" r="r" b="b"/>
              <a:pathLst>
                <a:path w="5283200" h="952500">
                  <a:moveTo>
                    <a:pt x="0" y="0"/>
                  </a:moveTo>
                  <a:lnTo>
                    <a:pt x="5283200" y="0"/>
                  </a:lnTo>
                  <a:lnTo>
                    <a:pt x="5283200" y="952500"/>
                  </a:lnTo>
                  <a:lnTo>
                    <a:pt x="0" y="952500"/>
                  </a:lnTo>
                  <a:close/>
                </a:path>
              </a:pathLst>
            </a:custGeom>
            <a:solidFill>
              <a:srgbClr val="000000">
                <a:alpha val="0"/>
              </a:srgbClr>
            </a:solidFill>
          </p:spPr>
        </p:sp>
        <p:sp>
          <p:nvSpPr>
            <p:cNvPr id="24" name="TextBox 24"/>
            <p:cNvSpPr txBox="1"/>
            <p:nvPr/>
          </p:nvSpPr>
          <p:spPr>
            <a:xfrm>
              <a:off x="0" y="0"/>
              <a:ext cx="5283200" cy="952500"/>
            </a:xfrm>
            <a:prstGeom prst="rect">
              <a:avLst/>
            </a:prstGeom>
          </p:spPr>
          <p:txBody>
            <a:bodyPr lIns="0" tIns="0" rIns="0" bIns="0" rtlCol="0" anchor="t"/>
            <a:lstStyle/>
            <a:p>
              <a:pPr algn="r">
                <a:lnSpc>
                  <a:spcPts val="2160"/>
                </a:lnSpc>
              </a:pPr>
              <a:r>
                <a:rPr lang="en-US" sz="1800">
                  <a:solidFill>
                    <a:srgbClr val="000000"/>
                  </a:solidFill>
                  <a:latin typeface="Verdana Pro"/>
                  <a:ea typeface="Verdana Pro"/>
                  <a:cs typeface="Verdana Pro"/>
                  <a:sym typeface="Verdana Pro"/>
                </a:rPr>
                <a:t>11</a:t>
              </a: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1212056" y="2343152"/>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grpSp>
        <p:nvGrpSpPr>
          <p:cNvPr id="8" name="Group 8"/>
          <p:cNvGrpSpPr/>
          <p:nvPr/>
        </p:nvGrpSpPr>
        <p:grpSpPr>
          <a:xfrm>
            <a:off x="1216819" y="9255919"/>
            <a:ext cx="15854362" cy="4762"/>
            <a:chOff x="0" y="0"/>
            <a:chExt cx="21139150" cy="6350"/>
          </a:xfrm>
        </p:grpSpPr>
        <p:sp>
          <p:nvSpPr>
            <p:cNvPr id="9" name="Freeform 9"/>
            <p:cNvSpPr/>
            <p:nvPr/>
          </p:nvSpPr>
          <p:spPr>
            <a:xfrm>
              <a:off x="3175" y="0"/>
              <a:ext cx="21132800" cy="6350"/>
            </a:xfrm>
            <a:custGeom>
              <a:avLst/>
              <a:gdLst/>
              <a:ahLst/>
              <a:cxnLst/>
              <a:rect l="l" t="t" r="r" b="b"/>
              <a:pathLst>
                <a:path w="21132800" h="6350">
                  <a:moveTo>
                    <a:pt x="0" y="0"/>
                  </a:moveTo>
                  <a:lnTo>
                    <a:pt x="21132800" y="0"/>
                  </a:lnTo>
                  <a:lnTo>
                    <a:pt x="21132800" y="6350"/>
                  </a:lnTo>
                  <a:lnTo>
                    <a:pt x="0" y="6350"/>
                  </a:lnTo>
                  <a:close/>
                </a:path>
              </a:pathLst>
            </a:custGeom>
            <a:solidFill>
              <a:srgbClr val="CC0000"/>
            </a:solidFill>
          </p:spPr>
        </p:sp>
      </p:grpSp>
      <p:grpSp>
        <p:nvGrpSpPr>
          <p:cNvPr id="10" name="Group 10"/>
          <p:cNvGrpSpPr/>
          <p:nvPr/>
        </p:nvGrpSpPr>
        <p:grpSpPr>
          <a:xfrm>
            <a:off x="1149350" y="457201"/>
            <a:ext cx="16002000" cy="1824038"/>
            <a:chOff x="0" y="0"/>
            <a:chExt cx="21336000" cy="2432050"/>
          </a:xfrm>
        </p:grpSpPr>
        <p:sp>
          <p:nvSpPr>
            <p:cNvPr id="11" name="Freeform 11"/>
            <p:cNvSpPr/>
            <p:nvPr/>
          </p:nvSpPr>
          <p:spPr>
            <a:xfrm>
              <a:off x="0" y="0"/>
              <a:ext cx="21336000" cy="2432050"/>
            </a:xfrm>
            <a:custGeom>
              <a:avLst/>
              <a:gdLst/>
              <a:ahLst/>
              <a:cxnLst/>
              <a:rect l="l" t="t" r="r" b="b"/>
              <a:pathLst>
                <a:path w="21336000" h="2432050">
                  <a:moveTo>
                    <a:pt x="0" y="0"/>
                  </a:moveTo>
                  <a:lnTo>
                    <a:pt x="21336000" y="0"/>
                  </a:lnTo>
                  <a:lnTo>
                    <a:pt x="21336000" y="2432050"/>
                  </a:lnTo>
                  <a:lnTo>
                    <a:pt x="0" y="2432050"/>
                  </a:lnTo>
                  <a:close/>
                </a:path>
              </a:pathLst>
            </a:custGeom>
            <a:solidFill>
              <a:srgbClr val="000000">
                <a:alpha val="0"/>
              </a:srgbClr>
            </a:solidFill>
          </p:spPr>
        </p:sp>
        <p:sp>
          <p:nvSpPr>
            <p:cNvPr id="12" name="TextBox 12"/>
            <p:cNvSpPr txBox="1"/>
            <p:nvPr/>
          </p:nvSpPr>
          <p:spPr>
            <a:xfrm>
              <a:off x="0" y="9525"/>
              <a:ext cx="21336000" cy="2422525"/>
            </a:xfrm>
            <a:prstGeom prst="rect">
              <a:avLst/>
            </a:prstGeom>
          </p:spPr>
          <p:txBody>
            <a:bodyPr lIns="0" tIns="0" rIns="0" bIns="0" rtlCol="0" anchor="b"/>
            <a:lstStyle/>
            <a:p>
              <a:pPr algn="l">
                <a:lnSpc>
                  <a:spcPts val="5759"/>
                </a:lnSpc>
              </a:pPr>
              <a:r>
                <a:rPr lang="en-US" sz="4800" b="1">
                  <a:solidFill>
                    <a:srgbClr val="FF0000"/>
                  </a:solidFill>
                  <a:latin typeface="Verdana Pro Bold"/>
                  <a:ea typeface="Verdana Pro Bold"/>
                  <a:cs typeface="Verdana Pro Bold"/>
                  <a:sym typeface="Verdana Pro Bold"/>
                </a:rPr>
                <a:t>References</a:t>
              </a:r>
            </a:p>
          </p:txBody>
        </p:sp>
      </p:grpSp>
      <p:grpSp>
        <p:nvGrpSpPr>
          <p:cNvPr id="13" name="Group 13"/>
          <p:cNvGrpSpPr/>
          <p:nvPr/>
        </p:nvGrpSpPr>
        <p:grpSpPr>
          <a:xfrm>
            <a:off x="823292" y="3348140"/>
            <a:ext cx="17249772" cy="4416109"/>
            <a:chOff x="0" y="0"/>
            <a:chExt cx="22999696" cy="5888145"/>
          </a:xfrm>
        </p:grpSpPr>
        <p:sp>
          <p:nvSpPr>
            <p:cNvPr id="14" name="Freeform 14"/>
            <p:cNvSpPr/>
            <p:nvPr/>
          </p:nvSpPr>
          <p:spPr>
            <a:xfrm>
              <a:off x="0" y="0"/>
              <a:ext cx="22999697" cy="5888145"/>
            </a:xfrm>
            <a:custGeom>
              <a:avLst/>
              <a:gdLst/>
              <a:ahLst/>
              <a:cxnLst/>
              <a:rect l="l" t="t" r="r" b="b"/>
              <a:pathLst>
                <a:path w="22999697" h="5888145">
                  <a:moveTo>
                    <a:pt x="0" y="0"/>
                  </a:moveTo>
                  <a:lnTo>
                    <a:pt x="22999697" y="0"/>
                  </a:lnTo>
                  <a:lnTo>
                    <a:pt x="22999697" y="5888145"/>
                  </a:lnTo>
                  <a:lnTo>
                    <a:pt x="0" y="5888145"/>
                  </a:lnTo>
                  <a:close/>
                </a:path>
              </a:pathLst>
            </a:custGeom>
            <a:solidFill>
              <a:srgbClr val="000000">
                <a:alpha val="0"/>
              </a:srgbClr>
            </a:solidFill>
          </p:spPr>
        </p:sp>
        <p:sp>
          <p:nvSpPr>
            <p:cNvPr id="15" name="TextBox 15"/>
            <p:cNvSpPr txBox="1"/>
            <p:nvPr/>
          </p:nvSpPr>
          <p:spPr>
            <a:xfrm>
              <a:off x="0" y="-76200"/>
              <a:ext cx="22999696" cy="5964345"/>
            </a:xfrm>
            <a:prstGeom prst="rect">
              <a:avLst/>
            </a:prstGeom>
          </p:spPr>
          <p:txBody>
            <a:bodyPr lIns="0" tIns="0" rIns="0" bIns="0" rtlCol="0" anchor="t"/>
            <a:lstStyle/>
            <a:p>
              <a:pPr marL="755657" lvl="1" indent="-377829" algn="just">
                <a:lnSpc>
                  <a:spcPts val="4200"/>
                </a:lnSpc>
                <a:buFont typeface="Arial"/>
                <a:buChar char="•"/>
              </a:pPr>
              <a:r>
                <a:rPr lang="en-US" sz="3500">
                  <a:solidFill>
                    <a:srgbClr val="000000"/>
                  </a:solidFill>
                  <a:latin typeface="Times New Roman"/>
                  <a:ea typeface="Times New Roman"/>
                  <a:cs typeface="Times New Roman"/>
                  <a:sym typeface="Times New Roman"/>
                </a:rPr>
                <a:t>Kaggle. Indian Premier League (IPL) Dataset. </a:t>
              </a:r>
              <a:r>
                <a:rPr lang="en-US" sz="3500" b="1" u="sng">
                  <a:solidFill>
                    <a:srgbClr val="004AAD"/>
                  </a:solidFill>
                  <a:latin typeface="Times New Roman Bold"/>
                  <a:ea typeface="Times New Roman Bold"/>
                  <a:cs typeface="Times New Roman Bold"/>
                  <a:sym typeface="Times New Roman Bold"/>
                  <a:hlinkClick r:id="rId3" tooltip="https://www.kaggle.com"/>
                </a:rPr>
                <a:t>https://www.kaggle.com</a:t>
              </a:r>
            </a:p>
            <a:p>
              <a:pPr marL="755657" lvl="1" indent="-377829" algn="just">
                <a:lnSpc>
                  <a:spcPts val="4200"/>
                </a:lnSpc>
                <a:buFont typeface="Arial"/>
                <a:buChar char="•"/>
              </a:pPr>
              <a:r>
                <a:rPr lang="en-US" sz="3500">
                  <a:solidFill>
                    <a:srgbClr val="000000"/>
                  </a:solidFill>
                  <a:latin typeface="Times New Roman"/>
                  <a:ea typeface="Times New Roman"/>
                  <a:cs typeface="Times New Roman"/>
                  <a:sym typeface="Times New Roman"/>
                </a:rPr>
                <a:t>Scikit-learn Documentation. Machine Learning in Python. </a:t>
              </a:r>
              <a:r>
                <a:rPr lang="en-US" sz="3500" b="1" u="sng">
                  <a:solidFill>
                    <a:srgbClr val="004AAD"/>
                  </a:solidFill>
                  <a:latin typeface="Times New Roman Bold"/>
                  <a:ea typeface="Times New Roman Bold"/>
                  <a:cs typeface="Times New Roman Bold"/>
                  <a:sym typeface="Times New Roman Bold"/>
                  <a:hlinkClick r:id="rId4" tooltip="https://scikit-learn.org"/>
                </a:rPr>
                <a:t>https://scikit-learn.org</a:t>
              </a:r>
            </a:p>
            <a:p>
              <a:pPr marL="755657" lvl="1" indent="-377829" algn="just">
                <a:lnSpc>
                  <a:spcPts val="4200"/>
                </a:lnSpc>
                <a:buFont typeface="Arial"/>
                <a:buChar char="•"/>
              </a:pPr>
              <a:r>
                <a:rPr lang="en-US" sz="3500">
                  <a:solidFill>
                    <a:srgbClr val="000000"/>
                  </a:solidFill>
                  <a:latin typeface="Times New Roman"/>
                  <a:ea typeface="Times New Roman"/>
                  <a:cs typeface="Times New Roman"/>
                  <a:sym typeface="Times New Roman"/>
                </a:rPr>
                <a:t>Flask Documentation. Lightweight Web Framework. </a:t>
              </a:r>
              <a:r>
                <a:rPr lang="en-US" sz="3500" b="1">
                  <a:solidFill>
                    <a:srgbClr val="004AAD"/>
                  </a:solidFill>
                  <a:latin typeface="Times New Roman Bold"/>
                  <a:ea typeface="Times New Roman Bold"/>
                  <a:cs typeface="Times New Roman Bold"/>
                  <a:sym typeface="Times New Roman Bold"/>
                </a:rPr>
                <a:t>https://flask.palletsprojects.com</a:t>
              </a:r>
            </a:p>
            <a:p>
              <a:pPr marL="755657" lvl="1" indent="-377829" algn="just">
                <a:lnSpc>
                  <a:spcPts val="4200"/>
                </a:lnSpc>
                <a:buFont typeface="Arial"/>
                <a:buChar char="•"/>
              </a:pPr>
              <a:r>
                <a:rPr lang="en-US" sz="3500">
                  <a:solidFill>
                    <a:srgbClr val="000000"/>
                  </a:solidFill>
                  <a:latin typeface="Times New Roman"/>
                  <a:ea typeface="Times New Roman"/>
                  <a:cs typeface="Times New Roman"/>
                  <a:sym typeface="Times New Roman"/>
                </a:rPr>
                <a:t>Pandas Documentation. Data Analysis in Python. </a:t>
              </a:r>
              <a:r>
                <a:rPr lang="en-US" sz="3500" b="1">
                  <a:solidFill>
                    <a:srgbClr val="004AAD"/>
                  </a:solidFill>
                  <a:latin typeface="Times New Roman Bold"/>
                  <a:ea typeface="Times New Roman Bold"/>
                  <a:cs typeface="Times New Roman Bold"/>
                  <a:sym typeface="Times New Roman Bold"/>
                </a:rPr>
                <a:t>https://pandas.pydata.org</a:t>
              </a:r>
            </a:p>
            <a:p>
              <a:pPr marL="755657" lvl="1" indent="-377829" algn="just">
                <a:lnSpc>
                  <a:spcPts val="4200"/>
                </a:lnSpc>
                <a:buFont typeface="Arial"/>
                <a:buChar char="•"/>
              </a:pPr>
              <a:r>
                <a:rPr lang="en-US" sz="3500">
                  <a:solidFill>
                    <a:srgbClr val="000000"/>
                  </a:solidFill>
                  <a:latin typeface="Times New Roman"/>
                  <a:ea typeface="Times New Roman"/>
                  <a:cs typeface="Times New Roman"/>
                  <a:sym typeface="Times New Roman"/>
                </a:rPr>
                <a:t>IPL Official Website. Match Schedules, Stats &amp; Team Info. </a:t>
              </a:r>
              <a:r>
                <a:rPr lang="en-US" sz="3500" b="1" u="sng">
                  <a:solidFill>
                    <a:srgbClr val="004AAD"/>
                  </a:solidFill>
                  <a:latin typeface="Times New Roman Bold"/>
                  <a:ea typeface="Times New Roman Bold"/>
                  <a:cs typeface="Times New Roman Bold"/>
                  <a:sym typeface="Times New Roman Bold"/>
                  <a:hlinkClick r:id="rId5" tooltip="https://www.iplt20.com"/>
                </a:rPr>
                <a:t>https://www.iplt20.com</a:t>
              </a:r>
            </a:p>
            <a:p>
              <a:pPr algn="just">
                <a:lnSpc>
                  <a:spcPts val="4200"/>
                </a:lnSpc>
              </a:pPr>
              <a:endParaRPr lang="en-US" sz="3500" b="1" u="sng">
                <a:solidFill>
                  <a:srgbClr val="004AAD"/>
                </a:solidFill>
                <a:latin typeface="Times New Roman Bold"/>
                <a:ea typeface="Times New Roman Bold"/>
                <a:cs typeface="Times New Roman Bold"/>
                <a:sym typeface="Times New Roman Bold"/>
                <a:hlinkClick r:id="rId5" tooltip="https://www.iplt20.com"/>
              </a:endParaRPr>
            </a:p>
            <a:p>
              <a:pPr marL="633418" lvl="1" indent="-316709" algn="just">
                <a:lnSpc>
                  <a:spcPts val="4200"/>
                </a:lnSpc>
              </a:pPr>
              <a:endParaRPr lang="en-US" sz="3500" b="1" u="sng">
                <a:solidFill>
                  <a:srgbClr val="004AAD"/>
                </a:solidFill>
                <a:latin typeface="Times New Roman Bold"/>
                <a:ea typeface="Times New Roman Bold"/>
                <a:cs typeface="Times New Roman Bold"/>
                <a:sym typeface="Times New Roman Bold"/>
                <a:hlinkClick r:id="rId5" tooltip="https://www.iplt20.com"/>
              </a:endParaRPr>
            </a:p>
            <a:p>
              <a:pPr marL="633418" lvl="1" indent="-316709" algn="just">
                <a:lnSpc>
                  <a:spcPts val="4200"/>
                </a:lnSpc>
              </a:pPr>
              <a:endParaRPr lang="en-US" sz="3500" b="1" u="sng">
                <a:solidFill>
                  <a:srgbClr val="004AAD"/>
                </a:solidFill>
                <a:latin typeface="Times New Roman Bold"/>
                <a:ea typeface="Times New Roman Bold"/>
                <a:cs typeface="Times New Roman Bold"/>
                <a:sym typeface="Times New Roman Bold"/>
                <a:hlinkClick r:id="rId5" tooltip="https://www.iplt20.com"/>
              </a:endParaRPr>
            </a:p>
          </p:txBody>
        </p:sp>
      </p:grpSp>
      <p:grpSp>
        <p:nvGrpSpPr>
          <p:cNvPr id="16" name="Group 16"/>
          <p:cNvGrpSpPr/>
          <p:nvPr/>
        </p:nvGrpSpPr>
        <p:grpSpPr>
          <a:xfrm>
            <a:off x="1219200" y="9367838"/>
            <a:ext cx="3962400" cy="714375"/>
            <a:chOff x="0" y="0"/>
            <a:chExt cx="5283200" cy="952500"/>
          </a:xfrm>
        </p:grpSpPr>
        <p:sp>
          <p:nvSpPr>
            <p:cNvPr id="17" name="Freeform 17"/>
            <p:cNvSpPr/>
            <p:nvPr/>
          </p:nvSpPr>
          <p:spPr>
            <a:xfrm>
              <a:off x="0" y="0"/>
              <a:ext cx="5283200" cy="952500"/>
            </a:xfrm>
            <a:custGeom>
              <a:avLst/>
              <a:gdLst/>
              <a:ahLst/>
              <a:cxnLst/>
              <a:rect l="l" t="t" r="r" b="b"/>
              <a:pathLst>
                <a:path w="5283200" h="952500">
                  <a:moveTo>
                    <a:pt x="0" y="0"/>
                  </a:moveTo>
                  <a:lnTo>
                    <a:pt x="5283200" y="0"/>
                  </a:lnTo>
                  <a:lnTo>
                    <a:pt x="5283200" y="952500"/>
                  </a:lnTo>
                  <a:lnTo>
                    <a:pt x="0" y="952500"/>
                  </a:lnTo>
                  <a:close/>
                </a:path>
              </a:pathLst>
            </a:custGeom>
            <a:solidFill>
              <a:srgbClr val="000000">
                <a:alpha val="0"/>
              </a:srgbClr>
            </a:solidFill>
          </p:spPr>
        </p:sp>
        <p:sp>
          <p:nvSpPr>
            <p:cNvPr id="18" name="TextBox 18"/>
            <p:cNvSpPr txBox="1"/>
            <p:nvPr/>
          </p:nvSpPr>
          <p:spPr>
            <a:xfrm>
              <a:off x="0" y="0"/>
              <a:ext cx="5283200" cy="952500"/>
            </a:xfrm>
            <a:prstGeom prst="rect">
              <a:avLst/>
            </a:prstGeom>
          </p:spPr>
          <p:txBody>
            <a:bodyPr lIns="0" tIns="0" rIns="0" bIns="0" rtlCol="0" anchor="t"/>
            <a:lstStyle/>
            <a:p>
              <a:pPr algn="l">
                <a:lnSpc>
                  <a:spcPts val="2160"/>
                </a:lnSpc>
              </a:pPr>
              <a:r>
                <a:rPr lang="en-US" sz="1800">
                  <a:solidFill>
                    <a:srgbClr val="000000"/>
                  </a:solidFill>
                  <a:latin typeface="Verdana Pro"/>
                  <a:ea typeface="Verdana Pro"/>
                  <a:cs typeface="Verdana Pro"/>
                  <a:sym typeface="Verdana Pro"/>
                </a:rPr>
                <a:t>Second Review</a:t>
              </a:r>
            </a:p>
          </p:txBody>
        </p:sp>
      </p:grpSp>
      <p:grpSp>
        <p:nvGrpSpPr>
          <p:cNvPr id="19" name="Group 19"/>
          <p:cNvGrpSpPr/>
          <p:nvPr/>
        </p:nvGrpSpPr>
        <p:grpSpPr>
          <a:xfrm>
            <a:off x="6248400" y="9367838"/>
            <a:ext cx="5791200" cy="714375"/>
            <a:chOff x="0" y="0"/>
            <a:chExt cx="7721600" cy="952500"/>
          </a:xfrm>
        </p:grpSpPr>
        <p:sp>
          <p:nvSpPr>
            <p:cNvPr id="20" name="Freeform 20"/>
            <p:cNvSpPr/>
            <p:nvPr/>
          </p:nvSpPr>
          <p:spPr>
            <a:xfrm>
              <a:off x="0" y="0"/>
              <a:ext cx="7721600" cy="952500"/>
            </a:xfrm>
            <a:custGeom>
              <a:avLst/>
              <a:gdLst/>
              <a:ahLst/>
              <a:cxnLst/>
              <a:rect l="l" t="t" r="r" b="b"/>
              <a:pathLst>
                <a:path w="7721600" h="952500">
                  <a:moveTo>
                    <a:pt x="0" y="0"/>
                  </a:moveTo>
                  <a:lnTo>
                    <a:pt x="7721600" y="0"/>
                  </a:lnTo>
                  <a:lnTo>
                    <a:pt x="7721600" y="952500"/>
                  </a:lnTo>
                  <a:lnTo>
                    <a:pt x="0" y="952500"/>
                  </a:lnTo>
                  <a:close/>
                </a:path>
              </a:pathLst>
            </a:custGeom>
            <a:solidFill>
              <a:srgbClr val="000000">
                <a:alpha val="0"/>
              </a:srgbClr>
            </a:solidFill>
          </p:spPr>
        </p:sp>
        <p:sp>
          <p:nvSpPr>
            <p:cNvPr id="21" name="TextBox 21"/>
            <p:cNvSpPr txBox="1"/>
            <p:nvPr/>
          </p:nvSpPr>
          <p:spPr>
            <a:xfrm>
              <a:off x="0" y="0"/>
              <a:ext cx="7721600" cy="952500"/>
            </a:xfrm>
            <a:prstGeom prst="rect">
              <a:avLst/>
            </a:prstGeom>
          </p:spPr>
          <p:txBody>
            <a:bodyPr lIns="0" tIns="0" rIns="0" bIns="0" rtlCol="0" anchor="t"/>
            <a:lstStyle/>
            <a:p>
              <a:pPr algn="ctr">
                <a:lnSpc>
                  <a:spcPts val="2160"/>
                </a:lnSpc>
              </a:pPr>
              <a:r>
                <a:rPr lang="en-US" sz="1800">
                  <a:solidFill>
                    <a:srgbClr val="000000"/>
                  </a:solidFill>
                  <a:latin typeface="Verdana Pro"/>
                  <a:ea typeface="Verdana Pro"/>
                  <a:cs typeface="Verdana Pro"/>
                  <a:sym typeface="Verdana Pro"/>
                </a:rPr>
                <a:t>Department of Computer Science and Engineering</a:t>
              </a:r>
            </a:p>
          </p:txBody>
        </p:sp>
      </p:grpSp>
      <p:grpSp>
        <p:nvGrpSpPr>
          <p:cNvPr id="22" name="Group 22"/>
          <p:cNvGrpSpPr/>
          <p:nvPr/>
        </p:nvGrpSpPr>
        <p:grpSpPr>
          <a:xfrm>
            <a:off x="13106400" y="9367838"/>
            <a:ext cx="3962400" cy="714375"/>
            <a:chOff x="0" y="0"/>
            <a:chExt cx="5283200" cy="952500"/>
          </a:xfrm>
        </p:grpSpPr>
        <p:sp>
          <p:nvSpPr>
            <p:cNvPr id="23" name="Freeform 23"/>
            <p:cNvSpPr/>
            <p:nvPr/>
          </p:nvSpPr>
          <p:spPr>
            <a:xfrm>
              <a:off x="0" y="0"/>
              <a:ext cx="5283200" cy="952500"/>
            </a:xfrm>
            <a:custGeom>
              <a:avLst/>
              <a:gdLst/>
              <a:ahLst/>
              <a:cxnLst/>
              <a:rect l="l" t="t" r="r" b="b"/>
              <a:pathLst>
                <a:path w="5283200" h="952500">
                  <a:moveTo>
                    <a:pt x="0" y="0"/>
                  </a:moveTo>
                  <a:lnTo>
                    <a:pt x="5283200" y="0"/>
                  </a:lnTo>
                  <a:lnTo>
                    <a:pt x="5283200" y="952500"/>
                  </a:lnTo>
                  <a:lnTo>
                    <a:pt x="0" y="952500"/>
                  </a:lnTo>
                  <a:close/>
                </a:path>
              </a:pathLst>
            </a:custGeom>
            <a:solidFill>
              <a:srgbClr val="000000">
                <a:alpha val="0"/>
              </a:srgbClr>
            </a:solidFill>
          </p:spPr>
        </p:sp>
        <p:sp>
          <p:nvSpPr>
            <p:cNvPr id="24" name="TextBox 24"/>
            <p:cNvSpPr txBox="1"/>
            <p:nvPr/>
          </p:nvSpPr>
          <p:spPr>
            <a:xfrm>
              <a:off x="0" y="0"/>
              <a:ext cx="5283200" cy="952500"/>
            </a:xfrm>
            <a:prstGeom prst="rect">
              <a:avLst/>
            </a:prstGeom>
          </p:spPr>
          <p:txBody>
            <a:bodyPr lIns="0" tIns="0" rIns="0" bIns="0" rtlCol="0" anchor="t"/>
            <a:lstStyle/>
            <a:p>
              <a:pPr algn="r">
                <a:lnSpc>
                  <a:spcPts val="2160"/>
                </a:lnSpc>
              </a:pPr>
              <a:r>
                <a:rPr lang="en-US" sz="1800">
                  <a:solidFill>
                    <a:srgbClr val="000000"/>
                  </a:solidFill>
                  <a:latin typeface="Verdana Pro"/>
                  <a:ea typeface="Verdana Pro"/>
                  <a:cs typeface="Verdana Pro"/>
                  <a:sym typeface="Verdana Pro"/>
                </a:rPr>
                <a:t>12</a:t>
              </a: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1212056" y="2343152"/>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grpSp>
        <p:nvGrpSpPr>
          <p:cNvPr id="8" name="Group 8"/>
          <p:cNvGrpSpPr/>
          <p:nvPr/>
        </p:nvGrpSpPr>
        <p:grpSpPr>
          <a:xfrm>
            <a:off x="1216819" y="9255919"/>
            <a:ext cx="15854362" cy="4762"/>
            <a:chOff x="0" y="0"/>
            <a:chExt cx="21139150" cy="6350"/>
          </a:xfrm>
        </p:grpSpPr>
        <p:sp>
          <p:nvSpPr>
            <p:cNvPr id="9" name="Freeform 9"/>
            <p:cNvSpPr/>
            <p:nvPr/>
          </p:nvSpPr>
          <p:spPr>
            <a:xfrm>
              <a:off x="3175" y="0"/>
              <a:ext cx="21132800" cy="6350"/>
            </a:xfrm>
            <a:custGeom>
              <a:avLst/>
              <a:gdLst/>
              <a:ahLst/>
              <a:cxnLst/>
              <a:rect l="l" t="t" r="r" b="b"/>
              <a:pathLst>
                <a:path w="21132800" h="6350">
                  <a:moveTo>
                    <a:pt x="0" y="0"/>
                  </a:moveTo>
                  <a:lnTo>
                    <a:pt x="21132800" y="0"/>
                  </a:lnTo>
                  <a:lnTo>
                    <a:pt x="21132800" y="6350"/>
                  </a:lnTo>
                  <a:lnTo>
                    <a:pt x="0" y="6350"/>
                  </a:lnTo>
                  <a:close/>
                </a:path>
              </a:pathLst>
            </a:custGeom>
            <a:solidFill>
              <a:srgbClr val="CC0000"/>
            </a:solidFill>
          </p:spPr>
        </p:sp>
      </p:grpSp>
      <p:grpSp>
        <p:nvGrpSpPr>
          <p:cNvPr id="10" name="Group 10"/>
          <p:cNvGrpSpPr/>
          <p:nvPr/>
        </p:nvGrpSpPr>
        <p:grpSpPr>
          <a:xfrm>
            <a:off x="1149350" y="457202"/>
            <a:ext cx="16002000" cy="1824038"/>
            <a:chOff x="0" y="0"/>
            <a:chExt cx="21336000" cy="2432050"/>
          </a:xfrm>
        </p:grpSpPr>
        <p:sp>
          <p:nvSpPr>
            <p:cNvPr id="11" name="Freeform 11"/>
            <p:cNvSpPr/>
            <p:nvPr/>
          </p:nvSpPr>
          <p:spPr>
            <a:xfrm>
              <a:off x="0" y="0"/>
              <a:ext cx="21336000" cy="2432050"/>
            </a:xfrm>
            <a:custGeom>
              <a:avLst/>
              <a:gdLst/>
              <a:ahLst/>
              <a:cxnLst/>
              <a:rect l="l" t="t" r="r" b="b"/>
              <a:pathLst>
                <a:path w="21336000" h="2432050">
                  <a:moveTo>
                    <a:pt x="0" y="0"/>
                  </a:moveTo>
                  <a:lnTo>
                    <a:pt x="21336000" y="0"/>
                  </a:lnTo>
                  <a:lnTo>
                    <a:pt x="21336000" y="2432050"/>
                  </a:lnTo>
                  <a:lnTo>
                    <a:pt x="0" y="2432050"/>
                  </a:lnTo>
                  <a:close/>
                </a:path>
              </a:pathLst>
            </a:custGeom>
            <a:solidFill>
              <a:srgbClr val="000000">
                <a:alpha val="0"/>
              </a:srgbClr>
            </a:solidFill>
          </p:spPr>
        </p:sp>
        <p:sp>
          <p:nvSpPr>
            <p:cNvPr id="12" name="TextBox 12"/>
            <p:cNvSpPr txBox="1"/>
            <p:nvPr/>
          </p:nvSpPr>
          <p:spPr>
            <a:xfrm>
              <a:off x="0" y="9525"/>
              <a:ext cx="21336000" cy="2422525"/>
            </a:xfrm>
            <a:prstGeom prst="rect">
              <a:avLst/>
            </a:prstGeom>
          </p:spPr>
          <p:txBody>
            <a:bodyPr lIns="0" tIns="0" rIns="0" bIns="0" rtlCol="0" anchor="b"/>
            <a:lstStyle/>
            <a:p>
              <a:pPr algn="l">
                <a:lnSpc>
                  <a:spcPts val="5759"/>
                </a:lnSpc>
              </a:pPr>
              <a:r>
                <a:rPr lang="en-US" sz="4800" b="1">
                  <a:solidFill>
                    <a:srgbClr val="FF0000"/>
                  </a:solidFill>
                  <a:latin typeface="Verdana Pro Bold"/>
                  <a:ea typeface="Verdana Pro Bold"/>
                  <a:cs typeface="Verdana Pro Bold"/>
                  <a:sym typeface="Verdana Pro Bold"/>
                </a:rPr>
                <a:t>Paper Publication Status</a:t>
              </a:r>
            </a:p>
          </p:txBody>
        </p:sp>
      </p:grpSp>
      <p:grpSp>
        <p:nvGrpSpPr>
          <p:cNvPr id="13" name="Group 13"/>
          <p:cNvGrpSpPr/>
          <p:nvPr/>
        </p:nvGrpSpPr>
        <p:grpSpPr>
          <a:xfrm>
            <a:off x="12086993" y="1428657"/>
            <a:ext cx="3749800" cy="2216023"/>
            <a:chOff x="0" y="0"/>
            <a:chExt cx="13331589" cy="7878584"/>
          </a:xfrm>
        </p:grpSpPr>
        <p:sp>
          <p:nvSpPr>
            <p:cNvPr id="14" name="Freeform 14"/>
            <p:cNvSpPr/>
            <p:nvPr/>
          </p:nvSpPr>
          <p:spPr>
            <a:xfrm>
              <a:off x="0" y="0"/>
              <a:ext cx="13331589" cy="7878584"/>
            </a:xfrm>
            <a:custGeom>
              <a:avLst/>
              <a:gdLst/>
              <a:ahLst/>
              <a:cxnLst/>
              <a:rect l="l" t="t" r="r" b="b"/>
              <a:pathLst>
                <a:path w="13331589" h="7878584">
                  <a:moveTo>
                    <a:pt x="0" y="0"/>
                  </a:moveTo>
                  <a:lnTo>
                    <a:pt x="13331589" y="0"/>
                  </a:lnTo>
                  <a:lnTo>
                    <a:pt x="13331589" y="7878584"/>
                  </a:lnTo>
                  <a:lnTo>
                    <a:pt x="0" y="7878584"/>
                  </a:lnTo>
                  <a:close/>
                </a:path>
              </a:pathLst>
            </a:custGeom>
            <a:solidFill>
              <a:srgbClr val="000000">
                <a:alpha val="0"/>
              </a:srgbClr>
            </a:solidFill>
          </p:spPr>
        </p:sp>
        <p:sp>
          <p:nvSpPr>
            <p:cNvPr id="15" name="TextBox 15"/>
            <p:cNvSpPr txBox="1"/>
            <p:nvPr/>
          </p:nvSpPr>
          <p:spPr>
            <a:xfrm>
              <a:off x="0" y="-85725"/>
              <a:ext cx="13331589" cy="7964309"/>
            </a:xfrm>
            <a:prstGeom prst="rect">
              <a:avLst/>
            </a:prstGeom>
          </p:spPr>
          <p:txBody>
            <a:bodyPr lIns="0" tIns="0" rIns="0" bIns="0" rtlCol="0" anchor="t"/>
            <a:lstStyle/>
            <a:p>
              <a:pPr algn="l">
                <a:lnSpc>
                  <a:spcPts val="5040"/>
                </a:lnSpc>
              </a:pPr>
              <a:r>
                <a:rPr lang="en-US" sz="4200" b="1">
                  <a:solidFill>
                    <a:srgbClr val="000000"/>
                  </a:solidFill>
                  <a:latin typeface="Times New Roman Bold"/>
                  <a:ea typeface="Times New Roman Bold"/>
                  <a:cs typeface="Times New Roman Bold"/>
                  <a:sym typeface="Times New Roman Bold"/>
                </a:rPr>
                <a:t>Scan To View</a:t>
              </a:r>
            </a:p>
            <a:p>
              <a:pPr marL="832486" lvl="1" indent="-416243" algn="l">
                <a:lnSpc>
                  <a:spcPts val="5520"/>
                </a:lnSpc>
              </a:pPr>
              <a:endParaRPr lang="en-US" sz="4200" b="1">
                <a:solidFill>
                  <a:srgbClr val="000000"/>
                </a:solidFill>
                <a:latin typeface="Times New Roman Bold"/>
                <a:ea typeface="Times New Roman Bold"/>
                <a:cs typeface="Times New Roman Bold"/>
                <a:sym typeface="Times New Roman Bold"/>
              </a:endParaRPr>
            </a:p>
            <a:p>
              <a:pPr marL="832486" lvl="1" indent="-416243" algn="l">
                <a:lnSpc>
                  <a:spcPts val="5520"/>
                </a:lnSpc>
              </a:pPr>
              <a:endParaRPr lang="en-US" sz="4200" b="1">
                <a:solidFill>
                  <a:srgbClr val="000000"/>
                </a:solidFill>
                <a:latin typeface="Times New Roman Bold"/>
                <a:ea typeface="Times New Roman Bold"/>
                <a:cs typeface="Times New Roman Bold"/>
                <a:sym typeface="Times New Roman Bold"/>
              </a:endParaRPr>
            </a:p>
          </p:txBody>
        </p:sp>
      </p:grpSp>
      <p:grpSp>
        <p:nvGrpSpPr>
          <p:cNvPr id="16" name="Group 16"/>
          <p:cNvGrpSpPr/>
          <p:nvPr/>
        </p:nvGrpSpPr>
        <p:grpSpPr>
          <a:xfrm>
            <a:off x="1219200" y="9367838"/>
            <a:ext cx="3962400" cy="714375"/>
            <a:chOff x="0" y="0"/>
            <a:chExt cx="5283200" cy="952500"/>
          </a:xfrm>
        </p:grpSpPr>
        <p:sp>
          <p:nvSpPr>
            <p:cNvPr id="17" name="Freeform 17"/>
            <p:cNvSpPr/>
            <p:nvPr/>
          </p:nvSpPr>
          <p:spPr>
            <a:xfrm>
              <a:off x="0" y="0"/>
              <a:ext cx="5283200" cy="952500"/>
            </a:xfrm>
            <a:custGeom>
              <a:avLst/>
              <a:gdLst/>
              <a:ahLst/>
              <a:cxnLst/>
              <a:rect l="l" t="t" r="r" b="b"/>
              <a:pathLst>
                <a:path w="5283200" h="952500">
                  <a:moveTo>
                    <a:pt x="0" y="0"/>
                  </a:moveTo>
                  <a:lnTo>
                    <a:pt x="5283200" y="0"/>
                  </a:lnTo>
                  <a:lnTo>
                    <a:pt x="5283200" y="952500"/>
                  </a:lnTo>
                  <a:lnTo>
                    <a:pt x="0" y="952500"/>
                  </a:lnTo>
                  <a:close/>
                </a:path>
              </a:pathLst>
            </a:custGeom>
            <a:solidFill>
              <a:srgbClr val="000000">
                <a:alpha val="0"/>
              </a:srgbClr>
            </a:solidFill>
          </p:spPr>
        </p:sp>
        <p:sp>
          <p:nvSpPr>
            <p:cNvPr id="18" name="TextBox 18"/>
            <p:cNvSpPr txBox="1"/>
            <p:nvPr/>
          </p:nvSpPr>
          <p:spPr>
            <a:xfrm>
              <a:off x="0" y="0"/>
              <a:ext cx="5283200" cy="952500"/>
            </a:xfrm>
            <a:prstGeom prst="rect">
              <a:avLst/>
            </a:prstGeom>
          </p:spPr>
          <p:txBody>
            <a:bodyPr lIns="0" tIns="0" rIns="0" bIns="0" rtlCol="0" anchor="t"/>
            <a:lstStyle/>
            <a:p>
              <a:pPr algn="l">
                <a:lnSpc>
                  <a:spcPts val="2160"/>
                </a:lnSpc>
              </a:pPr>
              <a:r>
                <a:rPr lang="en-US" sz="1800">
                  <a:solidFill>
                    <a:srgbClr val="000000"/>
                  </a:solidFill>
                  <a:latin typeface="Verdana Pro"/>
                  <a:ea typeface="Verdana Pro"/>
                  <a:cs typeface="Verdana Pro"/>
                  <a:sym typeface="Verdana Pro"/>
                </a:rPr>
                <a:t>Second Review</a:t>
              </a:r>
            </a:p>
          </p:txBody>
        </p:sp>
      </p:grpSp>
      <p:grpSp>
        <p:nvGrpSpPr>
          <p:cNvPr id="19" name="Group 19"/>
          <p:cNvGrpSpPr/>
          <p:nvPr/>
        </p:nvGrpSpPr>
        <p:grpSpPr>
          <a:xfrm>
            <a:off x="6248400" y="9367838"/>
            <a:ext cx="5791200" cy="714375"/>
            <a:chOff x="0" y="0"/>
            <a:chExt cx="7721600" cy="952500"/>
          </a:xfrm>
        </p:grpSpPr>
        <p:sp>
          <p:nvSpPr>
            <p:cNvPr id="20" name="Freeform 20"/>
            <p:cNvSpPr/>
            <p:nvPr/>
          </p:nvSpPr>
          <p:spPr>
            <a:xfrm>
              <a:off x="0" y="0"/>
              <a:ext cx="7721600" cy="952500"/>
            </a:xfrm>
            <a:custGeom>
              <a:avLst/>
              <a:gdLst/>
              <a:ahLst/>
              <a:cxnLst/>
              <a:rect l="l" t="t" r="r" b="b"/>
              <a:pathLst>
                <a:path w="7721600" h="952500">
                  <a:moveTo>
                    <a:pt x="0" y="0"/>
                  </a:moveTo>
                  <a:lnTo>
                    <a:pt x="7721600" y="0"/>
                  </a:lnTo>
                  <a:lnTo>
                    <a:pt x="7721600" y="952500"/>
                  </a:lnTo>
                  <a:lnTo>
                    <a:pt x="0" y="952500"/>
                  </a:lnTo>
                  <a:close/>
                </a:path>
              </a:pathLst>
            </a:custGeom>
            <a:solidFill>
              <a:srgbClr val="000000">
                <a:alpha val="0"/>
              </a:srgbClr>
            </a:solidFill>
          </p:spPr>
        </p:sp>
        <p:sp>
          <p:nvSpPr>
            <p:cNvPr id="21" name="TextBox 21"/>
            <p:cNvSpPr txBox="1"/>
            <p:nvPr/>
          </p:nvSpPr>
          <p:spPr>
            <a:xfrm>
              <a:off x="0" y="0"/>
              <a:ext cx="7721600" cy="952500"/>
            </a:xfrm>
            <a:prstGeom prst="rect">
              <a:avLst/>
            </a:prstGeom>
          </p:spPr>
          <p:txBody>
            <a:bodyPr lIns="0" tIns="0" rIns="0" bIns="0" rtlCol="0" anchor="t"/>
            <a:lstStyle/>
            <a:p>
              <a:pPr algn="ctr">
                <a:lnSpc>
                  <a:spcPts val="2160"/>
                </a:lnSpc>
              </a:pPr>
              <a:r>
                <a:rPr lang="en-US" sz="1800">
                  <a:solidFill>
                    <a:srgbClr val="000000"/>
                  </a:solidFill>
                  <a:latin typeface="Verdana Pro"/>
                  <a:ea typeface="Verdana Pro"/>
                  <a:cs typeface="Verdana Pro"/>
                  <a:sym typeface="Verdana Pro"/>
                </a:rPr>
                <a:t>Department of Computer Science and Engineering</a:t>
              </a:r>
            </a:p>
          </p:txBody>
        </p:sp>
      </p:grpSp>
      <p:grpSp>
        <p:nvGrpSpPr>
          <p:cNvPr id="22" name="Group 22"/>
          <p:cNvGrpSpPr/>
          <p:nvPr/>
        </p:nvGrpSpPr>
        <p:grpSpPr>
          <a:xfrm>
            <a:off x="13106400" y="9367838"/>
            <a:ext cx="3962400" cy="714375"/>
            <a:chOff x="0" y="0"/>
            <a:chExt cx="5283200" cy="952500"/>
          </a:xfrm>
        </p:grpSpPr>
        <p:sp>
          <p:nvSpPr>
            <p:cNvPr id="23" name="Freeform 23"/>
            <p:cNvSpPr/>
            <p:nvPr/>
          </p:nvSpPr>
          <p:spPr>
            <a:xfrm>
              <a:off x="0" y="0"/>
              <a:ext cx="5283200" cy="952500"/>
            </a:xfrm>
            <a:custGeom>
              <a:avLst/>
              <a:gdLst/>
              <a:ahLst/>
              <a:cxnLst/>
              <a:rect l="l" t="t" r="r" b="b"/>
              <a:pathLst>
                <a:path w="5283200" h="952500">
                  <a:moveTo>
                    <a:pt x="0" y="0"/>
                  </a:moveTo>
                  <a:lnTo>
                    <a:pt x="5283200" y="0"/>
                  </a:lnTo>
                  <a:lnTo>
                    <a:pt x="5283200" y="952500"/>
                  </a:lnTo>
                  <a:lnTo>
                    <a:pt x="0" y="952500"/>
                  </a:lnTo>
                  <a:close/>
                </a:path>
              </a:pathLst>
            </a:custGeom>
            <a:solidFill>
              <a:srgbClr val="000000">
                <a:alpha val="0"/>
              </a:srgbClr>
            </a:solidFill>
          </p:spPr>
        </p:sp>
        <p:sp>
          <p:nvSpPr>
            <p:cNvPr id="24" name="TextBox 24"/>
            <p:cNvSpPr txBox="1"/>
            <p:nvPr/>
          </p:nvSpPr>
          <p:spPr>
            <a:xfrm>
              <a:off x="0" y="0"/>
              <a:ext cx="5283200" cy="952500"/>
            </a:xfrm>
            <a:prstGeom prst="rect">
              <a:avLst/>
            </a:prstGeom>
          </p:spPr>
          <p:txBody>
            <a:bodyPr lIns="0" tIns="0" rIns="0" bIns="0" rtlCol="0" anchor="t"/>
            <a:lstStyle/>
            <a:p>
              <a:pPr algn="r">
                <a:lnSpc>
                  <a:spcPts val="2160"/>
                </a:lnSpc>
              </a:pPr>
              <a:r>
                <a:rPr lang="en-US" sz="1800">
                  <a:solidFill>
                    <a:srgbClr val="000000"/>
                  </a:solidFill>
                  <a:latin typeface="Verdana Pro"/>
                  <a:ea typeface="Verdana Pro"/>
                  <a:cs typeface="Verdana Pro"/>
                  <a:sym typeface="Verdana Pro"/>
                </a:rPr>
                <a:t>13</a:t>
              </a:r>
            </a:p>
          </p:txBody>
        </p:sp>
      </p:grpSp>
      <p:sp>
        <p:nvSpPr>
          <p:cNvPr id="25" name="Freeform 25"/>
          <p:cNvSpPr/>
          <p:nvPr/>
        </p:nvSpPr>
        <p:spPr>
          <a:xfrm>
            <a:off x="10372773" y="2628900"/>
            <a:ext cx="6696027" cy="6696027"/>
          </a:xfrm>
          <a:custGeom>
            <a:avLst/>
            <a:gdLst/>
            <a:ahLst/>
            <a:cxnLst/>
            <a:rect l="l" t="t" r="r" b="b"/>
            <a:pathLst>
              <a:path w="6696027" h="6696027">
                <a:moveTo>
                  <a:pt x="0" y="0"/>
                </a:moveTo>
                <a:lnTo>
                  <a:pt x="6696027" y="0"/>
                </a:lnTo>
                <a:lnTo>
                  <a:pt x="6696027" y="6696027"/>
                </a:lnTo>
                <a:lnTo>
                  <a:pt x="0" y="6696027"/>
                </a:lnTo>
                <a:lnTo>
                  <a:pt x="0" y="0"/>
                </a:lnTo>
                <a:close/>
              </a:path>
            </a:pathLst>
          </a:custGeom>
          <a:blipFill>
            <a:blip r:embed="rId3"/>
            <a:stretch>
              <a:fillRect/>
            </a:stretch>
          </a:blipFill>
        </p:spPr>
      </p:sp>
      <p:grpSp>
        <p:nvGrpSpPr>
          <p:cNvPr id="26" name="Group 26"/>
          <p:cNvGrpSpPr/>
          <p:nvPr/>
        </p:nvGrpSpPr>
        <p:grpSpPr>
          <a:xfrm>
            <a:off x="2470861" y="4940178"/>
            <a:ext cx="7167610" cy="2400486"/>
            <a:chOff x="0" y="0"/>
            <a:chExt cx="25482864" cy="8534400"/>
          </a:xfrm>
        </p:grpSpPr>
        <p:sp>
          <p:nvSpPr>
            <p:cNvPr id="27" name="Freeform 27"/>
            <p:cNvSpPr/>
            <p:nvPr/>
          </p:nvSpPr>
          <p:spPr>
            <a:xfrm>
              <a:off x="0" y="0"/>
              <a:ext cx="25482863" cy="8534400"/>
            </a:xfrm>
            <a:custGeom>
              <a:avLst/>
              <a:gdLst/>
              <a:ahLst/>
              <a:cxnLst/>
              <a:rect l="l" t="t" r="r" b="b"/>
              <a:pathLst>
                <a:path w="25482863" h="8534400">
                  <a:moveTo>
                    <a:pt x="0" y="0"/>
                  </a:moveTo>
                  <a:lnTo>
                    <a:pt x="25482863" y="0"/>
                  </a:lnTo>
                  <a:lnTo>
                    <a:pt x="25482863" y="8534400"/>
                  </a:lnTo>
                  <a:lnTo>
                    <a:pt x="0" y="8534400"/>
                  </a:lnTo>
                  <a:close/>
                </a:path>
              </a:pathLst>
            </a:custGeom>
            <a:solidFill>
              <a:srgbClr val="000000">
                <a:alpha val="0"/>
              </a:srgbClr>
            </a:solidFill>
          </p:spPr>
        </p:sp>
        <p:sp>
          <p:nvSpPr>
            <p:cNvPr id="28" name="TextBox 28"/>
            <p:cNvSpPr txBox="1"/>
            <p:nvPr/>
          </p:nvSpPr>
          <p:spPr>
            <a:xfrm>
              <a:off x="0" y="-85725"/>
              <a:ext cx="25482864" cy="8620125"/>
            </a:xfrm>
            <a:prstGeom prst="rect">
              <a:avLst/>
            </a:prstGeom>
          </p:spPr>
          <p:txBody>
            <a:bodyPr lIns="0" tIns="0" rIns="0" bIns="0" rtlCol="0" anchor="t"/>
            <a:lstStyle/>
            <a:p>
              <a:pPr algn="l">
                <a:lnSpc>
                  <a:spcPts val="4920"/>
                </a:lnSpc>
              </a:pPr>
              <a:r>
                <a:rPr lang="en-US" sz="4100">
                  <a:solidFill>
                    <a:srgbClr val="000000"/>
                  </a:solidFill>
                  <a:latin typeface="Times New Roman"/>
                  <a:ea typeface="Times New Roman"/>
                  <a:cs typeface="Times New Roman"/>
                  <a:sym typeface="Times New Roman"/>
                </a:rPr>
                <a:t>YET TO BE PUBLISHED</a:t>
              </a:r>
            </a:p>
            <a:p>
              <a:pPr marL="742001" lvl="1" indent="-371000" algn="l">
                <a:lnSpc>
                  <a:spcPts val="4920"/>
                </a:lnSpc>
              </a:pPr>
              <a:endParaRPr lang="en-US" sz="4100">
                <a:solidFill>
                  <a:srgbClr val="000000"/>
                </a:solidFill>
                <a:latin typeface="Times New Roman"/>
                <a:ea typeface="Times New Roman"/>
                <a:cs typeface="Times New Roman"/>
                <a:sym typeface="Times New Roman"/>
              </a:endParaRPr>
            </a:p>
            <a:p>
              <a:pPr marL="742001" lvl="1" indent="-371000" algn="l">
                <a:lnSpc>
                  <a:spcPts val="4920"/>
                </a:lnSpc>
              </a:pPr>
              <a:endParaRPr lang="en-US" sz="4100">
                <a:solidFill>
                  <a:srgbClr val="000000"/>
                </a:solidFill>
                <a:latin typeface="Times New Roman"/>
                <a:ea typeface="Times New Roman"/>
                <a:cs typeface="Times New Roman"/>
                <a:sym typeface="Times New Roman"/>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1212056" y="2343152"/>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grpSp>
        <p:nvGrpSpPr>
          <p:cNvPr id="8" name="Group 8"/>
          <p:cNvGrpSpPr/>
          <p:nvPr/>
        </p:nvGrpSpPr>
        <p:grpSpPr>
          <a:xfrm>
            <a:off x="1216819" y="9255919"/>
            <a:ext cx="15854362" cy="4762"/>
            <a:chOff x="0" y="0"/>
            <a:chExt cx="21139150" cy="6350"/>
          </a:xfrm>
        </p:grpSpPr>
        <p:sp>
          <p:nvSpPr>
            <p:cNvPr id="9" name="Freeform 9"/>
            <p:cNvSpPr/>
            <p:nvPr/>
          </p:nvSpPr>
          <p:spPr>
            <a:xfrm>
              <a:off x="3175" y="0"/>
              <a:ext cx="21132800" cy="6350"/>
            </a:xfrm>
            <a:custGeom>
              <a:avLst/>
              <a:gdLst/>
              <a:ahLst/>
              <a:cxnLst/>
              <a:rect l="l" t="t" r="r" b="b"/>
              <a:pathLst>
                <a:path w="21132800" h="6350">
                  <a:moveTo>
                    <a:pt x="0" y="0"/>
                  </a:moveTo>
                  <a:lnTo>
                    <a:pt x="21132800" y="0"/>
                  </a:lnTo>
                  <a:lnTo>
                    <a:pt x="21132800" y="6350"/>
                  </a:lnTo>
                  <a:lnTo>
                    <a:pt x="0" y="6350"/>
                  </a:lnTo>
                  <a:close/>
                </a:path>
              </a:pathLst>
            </a:custGeom>
            <a:solidFill>
              <a:srgbClr val="CC0000"/>
            </a:solidFill>
          </p:spPr>
        </p:sp>
      </p:grpSp>
      <p:grpSp>
        <p:nvGrpSpPr>
          <p:cNvPr id="10" name="Group 10"/>
          <p:cNvGrpSpPr/>
          <p:nvPr/>
        </p:nvGrpSpPr>
        <p:grpSpPr>
          <a:xfrm>
            <a:off x="1066800" y="4752111"/>
            <a:ext cx="16002000" cy="1824038"/>
            <a:chOff x="0" y="0"/>
            <a:chExt cx="21336000" cy="2432050"/>
          </a:xfrm>
        </p:grpSpPr>
        <p:sp>
          <p:nvSpPr>
            <p:cNvPr id="11" name="Freeform 11"/>
            <p:cNvSpPr/>
            <p:nvPr/>
          </p:nvSpPr>
          <p:spPr>
            <a:xfrm>
              <a:off x="0" y="0"/>
              <a:ext cx="21336000" cy="2432050"/>
            </a:xfrm>
            <a:custGeom>
              <a:avLst/>
              <a:gdLst/>
              <a:ahLst/>
              <a:cxnLst/>
              <a:rect l="l" t="t" r="r" b="b"/>
              <a:pathLst>
                <a:path w="21336000" h="2432050">
                  <a:moveTo>
                    <a:pt x="0" y="0"/>
                  </a:moveTo>
                  <a:lnTo>
                    <a:pt x="21336000" y="0"/>
                  </a:lnTo>
                  <a:lnTo>
                    <a:pt x="21336000" y="2432050"/>
                  </a:lnTo>
                  <a:lnTo>
                    <a:pt x="0" y="2432050"/>
                  </a:lnTo>
                  <a:close/>
                </a:path>
              </a:pathLst>
            </a:custGeom>
            <a:solidFill>
              <a:srgbClr val="000000">
                <a:alpha val="0"/>
              </a:srgbClr>
            </a:solidFill>
          </p:spPr>
        </p:sp>
        <p:sp>
          <p:nvSpPr>
            <p:cNvPr id="12" name="TextBox 12"/>
            <p:cNvSpPr txBox="1"/>
            <p:nvPr/>
          </p:nvSpPr>
          <p:spPr>
            <a:xfrm>
              <a:off x="0" y="0"/>
              <a:ext cx="21336000" cy="2432050"/>
            </a:xfrm>
            <a:prstGeom prst="rect">
              <a:avLst/>
            </a:prstGeom>
          </p:spPr>
          <p:txBody>
            <a:bodyPr lIns="0" tIns="0" rIns="0" bIns="0" rtlCol="0" anchor="ctr"/>
            <a:lstStyle/>
            <a:p>
              <a:pPr algn="ctr">
                <a:lnSpc>
                  <a:spcPts val="7200"/>
                </a:lnSpc>
              </a:pPr>
              <a:r>
                <a:rPr lang="en-US" sz="6000" b="1">
                  <a:solidFill>
                    <a:srgbClr val="FF0000"/>
                  </a:solidFill>
                  <a:latin typeface="Verdana Pro Bold"/>
                  <a:ea typeface="Verdana Pro Bold"/>
                  <a:cs typeface="Verdana Pro Bold"/>
                  <a:sym typeface="Verdana Pro Bold"/>
                </a:rPr>
                <a:t>Thank You</a:t>
              </a:r>
            </a:p>
          </p:txBody>
        </p:sp>
      </p:grpSp>
      <p:grpSp>
        <p:nvGrpSpPr>
          <p:cNvPr id="13" name="Group 13"/>
          <p:cNvGrpSpPr/>
          <p:nvPr/>
        </p:nvGrpSpPr>
        <p:grpSpPr>
          <a:xfrm>
            <a:off x="6248400" y="9367838"/>
            <a:ext cx="5791200" cy="714375"/>
            <a:chOff x="0" y="0"/>
            <a:chExt cx="7721600" cy="952500"/>
          </a:xfrm>
        </p:grpSpPr>
        <p:sp>
          <p:nvSpPr>
            <p:cNvPr id="14" name="Freeform 14"/>
            <p:cNvSpPr/>
            <p:nvPr/>
          </p:nvSpPr>
          <p:spPr>
            <a:xfrm>
              <a:off x="0" y="0"/>
              <a:ext cx="7721600" cy="952500"/>
            </a:xfrm>
            <a:custGeom>
              <a:avLst/>
              <a:gdLst/>
              <a:ahLst/>
              <a:cxnLst/>
              <a:rect l="l" t="t" r="r" b="b"/>
              <a:pathLst>
                <a:path w="7721600" h="952500">
                  <a:moveTo>
                    <a:pt x="0" y="0"/>
                  </a:moveTo>
                  <a:lnTo>
                    <a:pt x="7721600" y="0"/>
                  </a:lnTo>
                  <a:lnTo>
                    <a:pt x="7721600" y="952500"/>
                  </a:lnTo>
                  <a:lnTo>
                    <a:pt x="0" y="952500"/>
                  </a:lnTo>
                  <a:close/>
                </a:path>
              </a:pathLst>
            </a:custGeom>
            <a:solidFill>
              <a:srgbClr val="000000">
                <a:alpha val="0"/>
              </a:srgbClr>
            </a:solidFill>
          </p:spPr>
        </p:sp>
        <p:sp>
          <p:nvSpPr>
            <p:cNvPr id="15" name="TextBox 15"/>
            <p:cNvSpPr txBox="1"/>
            <p:nvPr/>
          </p:nvSpPr>
          <p:spPr>
            <a:xfrm>
              <a:off x="0" y="0"/>
              <a:ext cx="7721600" cy="952500"/>
            </a:xfrm>
            <a:prstGeom prst="rect">
              <a:avLst/>
            </a:prstGeom>
          </p:spPr>
          <p:txBody>
            <a:bodyPr lIns="0" tIns="0" rIns="0" bIns="0" rtlCol="0" anchor="t"/>
            <a:lstStyle/>
            <a:p>
              <a:pPr algn="ctr">
                <a:lnSpc>
                  <a:spcPts val="2160"/>
                </a:lnSpc>
              </a:pPr>
              <a:r>
                <a:rPr lang="en-US" sz="1800">
                  <a:solidFill>
                    <a:srgbClr val="000000"/>
                  </a:solidFill>
                  <a:latin typeface="Verdana Pro"/>
                  <a:ea typeface="Verdana Pro"/>
                  <a:cs typeface="Verdana Pro"/>
                  <a:sym typeface="Verdana Pro"/>
                </a:rPr>
                <a:t>Department of Computer Science and Engineering</a:t>
              </a:r>
            </a:p>
          </p:txBody>
        </p:sp>
      </p:grpSp>
      <p:grpSp>
        <p:nvGrpSpPr>
          <p:cNvPr id="16" name="Group 16"/>
          <p:cNvGrpSpPr/>
          <p:nvPr/>
        </p:nvGrpSpPr>
        <p:grpSpPr>
          <a:xfrm>
            <a:off x="13106400" y="9367838"/>
            <a:ext cx="3962400" cy="714375"/>
            <a:chOff x="0" y="0"/>
            <a:chExt cx="5283200" cy="952500"/>
          </a:xfrm>
        </p:grpSpPr>
        <p:sp>
          <p:nvSpPr>
            <p:cNvPr id="17" name="Freeform 17"/>
            <p:cNvSpPr/>
            <p:nvPr/>
          </p:nvSpPr>
          <p:spPr>
            <a:xfrm>
              <a:off x="0" y="0"/>
              <a:ext cx="5283200" cy="952500"/>
            </a:xfrm>
            <a:custGeom>
              <a:avLst/>
              <a:gdLst/>
              <a:ahLst/>
              <a:cxnLst/>
              <a:rect l="l" t="t" r="r" b="b"/>
              <a:pathLst>
                <a:path w="5283200" h="952500">
                  <a:moveTo>
                    <a:pt x="0" y="0"/>
                  </a:moveTo>
                  <a:lnTo>
                    <a:pt x="5283200" y="0"/>
                  </a:lnTo>
                  <a:lnTo>
                    <a:pt x="5283200" y="952500"/>
                  </a:lnTo>
                  <a:lnTo>
                    <a:pt x="0" y="952500"/>
                  </a:lnTo>
                  <a:close/>
                </a:path>
              </a:pathLst>
            </a:custGeom>
            <a:solidFill>
              <a:srgbClr val="000000">
                <a:alpha val="0"/>
              </a:srgbClr>
            </a:solidFill>
          </p:spPr>
        </p:sp>
        <p:sp>
          <p:nvSpPr>
            <p:cNvPr id="18" name="TextBox 18"/>
            <p:cNvSpPr txBox="1"/>
            <p:nvPr/>
          </p:nvSpPr>
          <p:spPr>
            <a:xfrm>
              <a:off x="0" y="0"/>
              <a:ext cx="5283200" cy="952500"/>
            </a:xfrm>
            <a:prstGeom prst="rect">
              <a:avLst/>
            </a:prstGeom>
          </p:spPr>
          <p:txBody>
            <a:bodyPr lIns="0" tIns="0" rIns="0" bIns="0" rtlCol="0" anchor="t"/>
            <a:lstStyle/>
            <a:p>
              <a:pPr algn="r">
                <a:lnSpc>
                  <a:spcPts val="2160"/>
                </a:lnSpc>
              </a:pPr>
              <a:r>
                <a:rPr lang="en-US" sz="1800">
                  <a:solidFill>
                    <a:srgbClr val="000000"/>
                  </a:solidFill>
                  <a:latin typeface="Verdana Pro"/>
                  <a:ea typeface="Verdana Pro"/>
                  <a:cs typeface="Verdana Pro"/>
                  <a:sym typeface="Verdana Pro"/>
                </a:rPr>
                <a:t>14</a:t>
              </a:r>
            </a:p>
          </p:txBody>
        </p:sp>
      </p:grpSp>
      <p:grpSp>
        <p:nvGrpSpPr>
          <p:cNvPr id="19" name="Group 19"/>
          <p:cNvGrpSpPr/>
          <p:nvPr/>
        </p:nvGrpSpPr>
        <p:grpSpPr>
          <a:xfrm>
            <a:off x="1219200" y="9367838"/>
            <a:ext cx="3962400" cy="714375"/>
            <a:chOff x="0" y="0"/>
            <a:chExt cx="5283200" cy="952500"/>
          </a:xfrm>
        </p:grpSpPr>
        <p:sp>
          <p:nvSpPr>
            <p:cNvPr id="20" name="Freeform 20"/>
            <p:cNvSpPr/>
            <p:nvPr/>
          </p:nvSpPr>
          <p:spPr>
            <a:xfrm>
              <a:off x="0" y="0"/>
              <a:ext cx="5283200" cy="952500"/>
            </a:xfrm>
            <a:custGeom>
              <a:avLst/>
              <a:gdLst/>
              <a:ahLst/>
              <a:cxnLst/>
              <a:rect l="l" t="t" r="r" b="b"/>
              <a:pathLst>
                <a:path w="5283200" h="952500">
                  <a:moveTo>
                    <a:pt x="0" y="0"/>
                  </a:moveTo>
                  <a:lnTo>
                    <a:pt x="5283200" y="0"/>
                  </a:lnTo>
                  <a:lnTo>
                    <a:pt x="5283200" y="952500"/>
                  </a:lnTo>
                  <a:lnTo>
                    <a:pt x="0" y="952500"/>
                  </a:lnTo>
                  <a:close/>
                </a:path>
              </a:pathLst>
            </a:custGeom>
            <a:solidFill>
              <a:srgbClr val="000000">
                <a:alpha val="0"/>
              </a:srgbClr>
            </a:solidFill>
          </p:spPr>
        </p:sp>
        <p:sp>
          <p:nvSpPr>
            <p:cNvPr id="21" name="TextBox 21"/>
            <p:cNvSpPr txBox="1"/>
            <p:nvPr/>
          </p:nvSpPr>
          <p:spPr>
            <a:xfrm>
              <a:off x="0" y="0"/>
              <a:ext cx="5283200" cy="952500"/>
            </a:xfrm>
            <a:prstGeom prst="rect">
              <a:avLst/>
            </a:prstGeom>
          </p:spPr>
          <p:txBody>
            <a:bodyPr lIns="0" tIns="0" rIns="0" bIns="0" rtlCol="0" anchor="t"/>
            <a:lstStyle/>
            <a:p>
              <a:pPr algn="l">
                <a:lnSpc>
                  <a:spcPts val="2160"/>
                </a:lnSpc>
              </a:pPr>
              <a:r>
                <a:rPr lang="en-US" sz="1800">
                  <a:solidFill>
                    <a:srgbClr val="000000"/>
                  </a:solidFill>
                  <a:latin typeface="Verdana Pro"/>
                  <a:ea typeface="Verdana Pro"/>
                  <a:cs typeface="Verdana Pro"/>
                  <a:sym typeface="Verdana Pro"/>
                </a:rPr>
                <a:t>Second Review</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1212056" y="2343152"/>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grpSp>
        <p:nvGrpSpPr>
          <p:cNvPr id="8" name="Group 8"/>
          <p:cNvGrpSpPr/>
          <p:nvPr/>
        </p:nvGrpSpPr>
        <p:grpSpPr>
          <a:xfrm>
            <a:off x="1216819" y="9255919"/>
            <a:ext cx="15854362" cy="4762"/>
            <a:chOff x="0" y="0"/>
            <a:chExt cx="21139150" cy="6350"/>
          </a:xfrm>
        </p:grpSpPr>
        <p:sp>
          <p:nvSpPr>
            <p:cNvPr id="9" name="Freeform 9"/>
            <p:cNvSpPr/>
            <p:nvPr/>
          </p:nvSpPr>
          <p:spPr>
            <a:xfrm>
              <a:off x="3175" y="0"/>
              <a:ext cx="21132800" cy="6350"/>
            </a:xfrm>
            <a:custGeom>
              <a:avLst/>
              <a:gdLst/>
              <a:ahLst/>
              <a:cxnLst/>
              <a:rect l="l" t="t" r="r" b="b"/>
              <a:pathLst>
                <a:path w="21132800" h="6350">
                  <a:moveTo>
                    <a:pt x="0" y="0"/>
                  </a:moveTo>
                  <a:lnTo>
                    <a:pt x="21132800" y="0"/>
                  </a:lnTo>
                  <a:lnTo>
                    <a:pt x="21132800" y="6350"/>
                  </a:lnTo>
                  <a:lnTo>
                    <a:pt x="0" y="6350"/>
                  </a:lnTo>
                  <a:close/>
                </a:path>
              </a:pathLst>
            </a:custGeom>
            <a:solidFill>
              <a:srgbClr val="CC0000"/>
            </a:solidFill>
          </p:spPr>
        </p:sp>
      </p:grpSp>
      <p:grpSp>
        <p:nvGrpSpPr>
          <p:cNvPr id="10" name="Group 10"/>
          <p:cNvGrpSpPr/>
          <p:nvPr/>
        </p:nvGrpSpPr>
        <p:grpSpPr>
          <a:xfrm>
            <a:off x="1149350" y="457201"/>
            <a:ext cx="16002000" cy="1824038"/>
            <a:chOff x="0" y="0"/>
            <a:chExt cx="21336000" cy="2432050"/>
          </a:xfrm>
        </p:grpSpPr>
        <p:sp>
          <p:nvSpPr>
            <p:cNvPr id="11" name="Freeform 11"/>
            <p:cNvSpPr/>
            <p:nvPr/>
          </p:nvSpPr>
          <p:spPr>
            <a:xfrm>
              <a:off x="0" y="0"/>
              <a:ext cx="21336000" cy="2432050"/>
            </a:xfrm>
            <a:custGeom>
              <a:avLst/>
              <a:gdLst/>
              <a:ahLst/>
              <a:cxnLst/>
              <a:rect l="l" t="t" r="r" b="b"/>
              <a:pathLst>
                <a:path w="21336000" h="2432050">
                  <a:moveTo>
                    <a:pt x="0" y="0"/>
                  </a:moveTo>
                  <a:lnTo>
                    <a:pt x="21336000" y="0"/>
                  </a:lnTo>
                  <a:lnTo>
                    <a:pt x="21336000" y="2432050"/>
                  </a:lnTo>
                  <a:lnTo>
                    <a:pt x="0" y="2432050"/>
                  </a:lnTo>
                  <a:close/>
                </a:path>
              </a:pathLst>
            </a:custGeom>
            <a:solidFill>
              <a:srgbClr val="000000">
                <a:alpha val="0"/>
              </a:srgbClr>
            </a:solidFill>
          </p:spPr>
        </p:sp>
        <p:sp>
          <p:nvSpPr>
            <p:cNvPr id="12" name="TextBox 12"/>
            <p:cNvSpPr txBox="1"/>
            <p:nvPr/>
          </p:nvSpPr>
          <p:spPr>
            <a:xfrm>
              <a:off x="0" y="9525"/>
              <a:ext cx="21336000" cy="2422525"/>
            </a:xfrm>
            <a:prstGeom prst="rect">
              <a:avLst/>
            </a:prstGeom>
          </p:spPr>
          <p:txBody>
            <a:bodyPr lIns="0" tIns="0" rIns="0" bIns="0" rtlCol="0" anchor="b"/>
            <a:lstStyle/>
            <a:p>
              <a:pPr algn="l">
                <a:lnSpc>
                  <a:spcPts val="5759"/>
                </a:lnSpc>
              </a:pPr>
              <a:r>
                <a:rPr lang="en-US" sz="4800" b="1">
                  <a:solidFill>
                    <a:srgbClr val="FF0000"/>
                  </a:solidFill>
                  <a:latin typeface="Verdana Pro Bold"/>
                  <a:ea typeface="Verdana Pro Bold"/>
                  <a:cs typeface="Verdana Pro Bold"/>
                  <a:sym typeface="Verdana Pro Bold"/>
                </a:rPr>
                <a:t>Problem Statement and Motivation</a:t>
              </a:r>
            </a:p>
          </p:txBody>
        </p:sp>
      </p:grpSp>
      <p:grpSp>
        <p:nvGrpSpPr>
          <p:cNvPr id="13" name="Group 13"/>
          <p:cNvGrpSpPr/>
          <p:nvPr/>
        </p:nvGrpSpPr>
        <p:grpSpPr>
          <a:xfrm>
            <a:off x="1158875" y="2842036"/>
            <a:ext cx="16109950" cy="7416389"/>
            <a:chOff x="0" y="0"/>
            <a:chExt cx="26880921" cy="12374921"/>
          </a:xfrm>
        </p:grpSpPr>
        <p:sp>
          <p:nvSpPr>
            <p:cNvPr id="14" name="Freeform 14"/>
            <p:cNvSpPr/>
            <p:nvPr/>
          </p:nvSpPr>
          <p:spPr>
            <a:xfrm>
              <a:off x="0" y="0"/>
              <a:ext cx="26880920" cy="12374921"/>
            </a:xfrm>
            <a:custGeom>
              <a:avLst/>
              <a:gdLst/>
              <a:ahLst/>
              <a:cxnLst/>
              <a:rect l="l" t="t" r="r" b="b"/>
              <a:pathLst>
                <a:path w="26880920" h="12374921">
                  <a:moveTo>
                    <a:pt x="0" y="0"/>
                  </a:moveTo>
                  <a:lnTo>
                    <a:pt x="26880920" y="0"/>
                  </a:lnTo>
                  <a:lnTo>
                    <a:pt x="26880920" y="12374921"/>
                  </a:lnTo>
                  <a:lnTo>
                    <a:pt x="0" y="12374921"/>
                  </a:lnTo>
                  <a:close/>
                </a:path>
              </a:pathLst>
            </a:custGeom>
            <a:solidFill>
              <a:srgbClr val="000000">
                <a:alpha val="0"/>
              </a:srgbClr>
            </a:solidFill>
          </p:spPr>
        </p:sp>
        <p:sp>
          <p:nvSpPr>
            <p:cNvPr id="15" name="TextBox 15"/>
            <p:cNvSpPr txBox="1"/>
            <p:nvPr/>
          </p:nvSpPr>
          <p:spPr>
            <a:xfrm>
              <a:off x="0" y="-66675"/>
              <a:ext cx="26880921" cy="12441596"/>
            </a:xfrm>
            <a:prstGeom prst="rect">
              <a:avLst/>
            </a:prstGeom>
          </p:spPr>
          <p:txBody>
            <a:bodyPr lIns="0" tIns="0" rIns="0" bIns="0" rtlCol="0" anchor="t"/>
            <a:lstStyle/>
            <a:p>
              <a:pPr algn="l">
                <a:lnSpc>
                  <a:spcPts val="3600"/>
                </a:lnSpc>
              </a:pPr>
              <a:r>
                <a:rPr lang="en-US" sz="3000" b="1">
                  <a:solidFill>
                    <a:srgbClr val="000000"/>
                  </a:solidFill>
                  <a:latin typeface="Times New Roman Bold"/>
                  <a:ea typeface="Times New Roman Bold"/>
                  <a:cs typeface="Times New Roman Bold"/>
                  <a:sym typeface="Times New Roman Bold"/>
                </a:rPr>
                <a:t>Problem Statement:</a:t>
              </a:r>
            </a:p>
            <a:p>
              <a:pPr marL="626120" lvl="1" indent="-313060" algn="just">
                <a:lnSpc>
                  <a:spcPts val="3480"/>
                </a:lnSpc>
                <a:buFont typeface="Arial"/>
                <a:buChar char="•"/>
              </a:pPr>
              <a:r>
                <a:rPr lang="en-US" sz="2900">
                  <a:solidFill>
                    <a:srgbClr val="000000"/>
                  </a:solidFill>
                  <a:latin typeface="Times New Roman"/>
                  <a:ea typeface="Times New Roman"/>
                  <a:cs typeface="Times New Roman"/>
                  <a:sym typeface="Times New Roman"/>
                </a:rPr>
                <a:t> Predicting the outcome of an IPL (Indian Premier League) match is a complex task due to numerous influencing factors such as player performance, team composition, venue, and toss decisions.</a:t>
              </a:r>
            </a:p>
            <a:p>
              <a:pPr marL="647710" lvl="1" indent="-323855" algn="just">
                <a:lnSpc>
                  <a:spcPts val="3600"/>
                </a:lnSpc>
                <a:buFont typeface="Arial"/>
                <a:buChar char="•"/>
              </a:pPr>
              <a:r>
                <a:rPr lang="en-US" sz="3000">
                  <a:solidFill>
                    <a:srgbClr val="000000"/>
                  </a:solidFill>
                  <a:latin typeface="Times New Roman"/>
                  <a:ea typeface="Times New Roman"/>
                  <a:cs typeface="Times New Roman"/>
                  <a:sym typeface="Times New Roman"/>
                </a:rPr>
                <a:t> Traditional methods often rely on expert opinions or historical trends, which may lack accuracy and adaptability.</a:t>
              </a:r>
            </a:p>
            <a:p>
              <a:pPr algn="l">
                <a:lnSpc>
                  <a:spcPts val="3600"/>
                </a:lnSpc>
              </a:pPr>
              <a:r>
                <a:rPr lang="en-US" sz="3000">
                  <a:solidFill>
                    <a:srgbClr val="000000"/>
                  </a:solidFill>
                  <a:latin typeface="Times New Roman"/>
                  <a:ea typeface="Times New Roman"/>
                  <a:cs typeface="Times New Roman"/>
                  <a:sym typeface="Times New Roman"/>
                </a:rPr>
                <a:t> </a:t>
              </a:r>
            </a:p>
            <a:p>
              <a:pPr algn="l">
                <a:lnSpc>
                  <a:spcPts val="3600"/>
                </a:lnSpc>
              </a:pPr>
              <a:r>
                <a:rPr lang="en-US" sz="3000" b="1">
                  <a:solidFill>
                    <a:srgbClr val="000000"/>
                  </a:solidFill>
                  <a:latin typeface="Times New Roman Bold"/>
                  <a:ea typeface="Times New Roman Bold"/>
                  <a:cs typeface="Times New Roman Bold"/>
                  <a:sym typeface="Times New Roman Bold"/>
                </a:rPr>
                <a:t>Motivation:</a:t>
              </a:r>
            </a:p>
            <a:p>
              <a:pPr marL="647710" lvl="1" indent="-323855" algn="l">
                <a:lnSpc>
                  <a:spcPts val="3600"/>
                </a:lnSpc>
                <a:buFont typeface="Arial"/>
                <a:buChar char="•"/>
              </a:pPr>
              <a:r>
                <a:rPr lang="en-US" sz="3000">
                  <a:solidFill>
                    <a:srgbClr val="000000"/>
                  </a:solidFill>
                  <a:latin typeface="Times New Roman"/>
                  <a:ea typeface="Times New Roman"/>
                  <a:cs typeface="Times New Roman"/>
                  <a:sym typeface="Times New Roman"/>
                </a:rPr>
                <a:t>The IPL is one of the most followed cricket leagues globally, generating vast amounts of data.</a:t>
              </a:r>
            </a:p>
            <a:p>
              <a:pPr marL="647710" lvl="1" indent="-323855" algn="l">
                <a:lnSpc>
                  <a:spcPts val="3600"/>
                </a:lnSpc>
                <a:buFont typeface="Arial"/>
                <a:buChar char="•"/>
              </a:pPr>
              <a:r>
                <a:rPr lang="en-US" sz="3000">
                  <a:solidFill>
                    <a:srgbClr val="000000"/>
                  </a:solidFill>
                  <a:latin typeface="Times New Roman"/>
                  <a:ea typeface="Times New Roman"/>
                  <a:cs typeface="Times New Roman"/>
                  <a:sym typeface="Times New Roman"/>
                </a:rPr>
                <a:t>Accurate prediction models can benefit sports analysts, fans, and fantasy league players.</a:t>
              </a:r>
            </a:p>
            <a:p>
              <a:pPr marL="647710" lvl="1" indent="-323855" algn="l">
                <a:lnSpc>
                  <a:spcPts val="3600"/>
                </a:lnSpc>
                <a:buFont typeface="Arial"/>
                <a:buChar char="•"/>
              </a:pPr>
              <a:r>
                <a:rPr lang="en-US" sz="3000">
                  <a:solidFill>
                    <a:srgbClr val="000000"/>
                  </a:solidFill>
                  <a:latin typeface="Times New Roman"/>
                  <a:ea typeface="Times New Roman"/>
                  <a:cs typeface="Times New Roman"/>
                  <a:sym typeface="Times New Roman"/>
                </a:rPr>
                <a:t>Applying machine learning provides a data-driven, unbiased approach to make informed predictions.</a:t>
              </a:r>
            </a:p>
            <a:p>
              <a:pPr marL="647710" lvl="1" indent="-323855" algn="l">
                <a:lnSpc>
                  <a:spcPts val="3600"/>
                </a:lnSpc>
                <a:buFont typeface="Arial"/>
                <a:buChar char="•"/>
              </a:pPr>
              <a:r>
                <a:rPr lang="en-US" sz="3000">
                  <a:solidFill>
                    <a:srgbClr val="000000"/>
                  </a:solidFill>
                  <a:latin typeface="Times New Roman"/>
                  <a:ea typeface="Times New Roman"/>
                  <a:cs typeface="Times New Roman"/>
                  <a:sym typeface="Times New Roman"/>
                </a:rPr>
                <a:t>Enhances understanding of the impact of key match factors through data analysis.</a:t>
              </a:r>
            </a:p>
            <a:p>
              <a:pPr algn="l">
                <a:lnSpc>
                  <a:spcPts val="3720"/>
                </a:lnSpc>
              </a:pPr>
              <a:endParaRPr lang="en-US" sz="3000">
                <a:solidFill>
                  <a:srgbClr val="000000"/>
                </a:solidFill>
                <a:latin typeface="Times New Roman"/>
                <a:ea typeface="Times New Roman"/>
                <a:cs typeface="Times New Roman"/>
                <a:sym typeface="Times New Roman"/>
              </a:endParaRPr>
            </a:p>
            <a:p>
              <a:pPr marL="561030" lvl="1" indent="-280515" algn="l">
                <a:lnSpc>
                  <a:spcPts val="3720"/>
                </a:lnSpc>
              </a:pPr>
              <a:endParaRPr lang="en-US" sz="3000">
                <a:solidFill>
                  <a:srgbClr val="000000"/>
                </a:solidFill>
                <a:latin typeface="Times New Roman"/>
                <a:ea typeface="Times New Roman"/>
                <a:cs typeface="Times New Roman"/>
                <a:sym typeface="Times New Roman"/>
              </a:endParaRPr>
            </a:p>
            <a:p>
              <a:pPr marL="561030" lvl="1" indent="-280515" algn="l">
                <a:lnSpc>
                  <a:spcPts val="3720"/>
                </a:lnSpc>
              </a:pPr>
              <a:endParaRPr lang="en-US" sz="3000">
                <a:solidFill>
                  <a:srgbClr val="000000"/>
                </a:solidFill>
                <a:latin typeface="Times New Roman"/>
                <a:ea typeface="Times New Roman"/>
                <a:cs typeface="Times New Roman"/>
                <a:sym typeface="Times New Roman"/>
              </a:endParaRPr>
            </a:p>
          </p:txBody>
        </p:sp>
      </p:grpSp>
      <p:grpSp>
        <p:nvGrpSpPr>
          <p:cNvPr id="16" name="Group 16"/>
          <p:cNvGrpSpPr/>
          <p:nvPr/>
        </p:nvGrpSpPr>
        <p:grpSpPr>
          <a:xfrm>
            <a:off x="1219200" y="9367838"/>
            <a:ext cx="3962400" cy="714375"/>
            <a:chOff x="0" y="0"/>
            <a:chExt cx="5283200" cy="952500"/>
          </a:xfrm>
        </p:grpSpPr>
        <p:sp>
          <p:nvSpPr>
            <p:cNvPr id="17" name="Freeform 17"/>
            <p:cNvSpPr/>
            <p:nvPr/>
          </p:nvSpPr>
          <p:spPr>
            <a:xfrm>
              <a:off x="0" y="0"/>
              <a:ext cx="5283200" cy="952500"/>
            </a:xfrm>
            <a:custGeom>
              <a:avLst/>
              <a:gdLst/>
              <a:ahLst/>
              <a:cxnLst/>
              <a:rect l="l" t="t" r="r" b="b"/>
              <a:pathLst>
                <a:path w="5283200" h="952500">
                  <a:moveTo>
                    <a:pt x="0" y="0"/>
                  </a:moveTo>
                  <a:lnTo>
                    <a:pt x="5283200" y="0"/>
                  </a:lnTo>
                  <a:lnTo>
                    <a:pt x="5283200" y="952500"/>
                  </a:lnTo>
                  <a:lnTo>
                    <a:pt x="0" y="952500"/>
                  </a:lnTo>
                  <a:close/>
                </a:path>
              </a:pathLst>
            </a:custGeom>
            <a:solidFill>
              <a:srgbClr val="000000">
                <a:alpha val="0"/>
              </a:srgbClr>
            </a:solidFill>
          </p:spPr>
        </p:sp>
        <p:sp>
          <p:nvSpPr>
            <p:cNvPr id="18" name="TextBox 18"/>
            <p:cNvSpPr txBox="1"/>
            <p:nvPr/>
          </p:nvSpPr>
          <p:spPr>
            <a:xfrm>
              <a:off x="0" y="0"/>
              <a:ext cx="5283200" cy="952500"/>
            </a:xfrm>
            <a:prstGeom prst="rect">
              <a:avLst/>
            </a:prstGeom>
          </p:spPr>
          <p:txBody>
            <a:bodyPr lIns="0" tIns="0" rIns="0" bIns="0" rtlCol="0" anchor="t"/>
            <a:lstStyle/>
            <a:p>
              <a:pPr algn="l">
                <a:lnSpc>
                  <a:spcPts val="2160"/>
                </a:lnSpc>
              </a:pPr>
              <a:r>
                <a:rPr lang="en-US" sz="1800">
                  <a:solidFill>
                    <a:srgbClr val="000000"/>
                  </a:solidFill>
                  <a:latin typeface="Verdana Pro"/>
                  <a:ea typeface="Verdana Pro"/>
                  <a:cs typeface="Verdana Pro"/>
                  <a:sym typeface="Verdana Pro"/>
                </a:rPr>
                <a:t>Second Review</a:t>
              </a:r>
            </a:p>
          </p:txBody>
        </p:sp>
      </p:grpSp>
      <p:grpSp>
        <p:nvGrpSpPr>
          <p:cNvPr id="19" name="Group 19"/>
          <p:cNvGrpSpPr/>
          <p:nvPr/>
        </p:nvGrpSpPr>
        <p:grpSpPr>
          <a:xfrm>
            <a:off x="6248400" y="9367838"/>
            <a:ext cx="5791200" cy="714375"/>
            <a:chOff x="0" y="0"/>
            <a:chExt cx="7721600" cy="952500"/>
          </a:xfrm>
        </p:grpSpPr>
        <p:sp>
          <p:nvSpPr>
            <p:cNvPr id="20" name="Freeform 20"/>
            <p:cNvSpPr/>
            <p:nvPr/>
          </p:nvSpPr>
          <p:spPr>
            <a:xfrm>
              <a:off x="0" y="0"/>
              <a:ext cx="7721600" cy="952500"/>
            </a:xfrm>
            <a:custGeom>
              <a:avLst/>
              <a:gdLst/>
              <a:ahLst/>
              <a:cxnLst/>
              <a:rect l="l" t="t" r="r" b="b"/>
              <a:pathLst>
                <a:path w="7721600" h="952500">
                  <a:moveTo>
                    <a:pt x="0" y="0"/>
                  </a:moveTo>
                  <a:lnTo>
                    <a:pt x="7721600" y="0"/>
                  </a:lnTo>
                  <a:lnTo>
                    <a:pt x="7721600" y="952500"/>
                  </a:lnTo>
                  <a:lnTo>
                    <a:pt x="0" y="952500"/>
                  </a:lnTo>
                  <a:close/>
                </a:path>
              </a:pathLst>
            </a:custGeom>
            <a:solidFill>
              <a:srgbClr val="000000">
                <a:alpha val="0"/>
              </a:srgbClr>
            </a:solidFill>
          </p:spPr>
        </p:sp>
        <p:sp>
          <p:nvSpPr>
            <p:cNvPr id="21" name="TextBox 21"/>
            <p:cNvSpPr txBox="1"/>
            <p:nvPr/>
          </p:nvSpPr>
          <p:spPr>
            <a:xfrm>
              <a:off x="0" y="0"/>
              <a:ext cx="7721600" cy="952500"/>
            </a:xfrm>
            <a:prstGeom prst="rect">
              <a:avLst/>
            </a:prstGeom>
          </p:spPr>
          <p:txBody>
            <a:bodyPr lIns="0" tIns="0" rIns="0" bIns="0" rtlCol="0" anchor="t"/>
            <a:lstStyle/>
            <a:p>
              <a:pPr algn="ctr">
                <a:lnSpc>
                  <a:spcPts val="2160"/>
                </a:lnSpc>
              </a:pPr>
              <a:r>
                <a:rPr lang="en-US" sz="1800">
                  <a:solidFill>
                    <a:srgbClr val="000000"/>
                  </a:solidFill>
                  <a:latin typeface="Verdana Pro"/>
                  <a:ea typeface="Verdana Pro"/>
                  <a:cs typeface="Verdana Pro"/>
                  <a:sym typeface="Verdana Pro"/>
                </a:rPr>
                <a:t>Department of Computer Science and Engineering</a:t>
              </a:r>
            </a:p>
          </p:txBody>
        </p:sp>
      </p:grpSp>
      <p:grpSp>
        <p:nvGrpSpPr>
          <p:cNvPr id="22" name="Group 22"/>
          <p:cNvGrpSpPr/>
          <p:nvPr/>
        </p:nvGrpSpPr>
        <p:grpSpPr>
          <a:xfrm>
            <a:off x="13106400" y="9367838"/>
            <a:ext cx="3962400" cy="714375"/>
            <a:chOff x="0" y="0"/>
            <a:chExt cx="5283200" cy="952500"/>
          </a:xfrm>
        </p:grpSpPr>
        <p:sp>
          <p:nvSpPr>
            <p:cNvPr id="23" name="Freeform 23"/>
            <p:cNvSpPr/>
            <p:nvPr/>
          </p:nvSpPr>
          <p:spPr>
            <a:xfrm>
              <a:off x="0" y="0"/>
              <a:ext cx="5283200" cy="952500"/>
            </a:xfrm>
            <a:custGeom>
              <a:avLst/>
              <a:gdLst/>
              <a:ahLst/>
              <a:cxnLst/>
              <a:rect l="l" t="t" r="r" b="b"/>
              <a:pathLst>
                <a:path w="5283200" h="952500">
                  <a:moveTo>
                    <a:pt x="0" y="0"/>
                  </a:moveTo>
                  <a:lnTo>
                    <a:pt x="5283200" y="0"/>
                  </a:lnTo>
                  <a:lnTo>
                    <a:pt x="5283200" y="952500"/>
                  </a:lnTo>
                  <a:lnTo>
                    <a:pt x="0" y="952500"/>
                  </a:lnTo>
                  <a:close/>
                </a:path>
              </a:pathLst>
            </a:custGeom>
            <a:solidFill>
              <a:srgbClr val="000000">
                <a:alpha val="0"/>
              </a:srgbClr>
            </a:solidFill>
          </p:spPr>
        </p:sp>
        <p:sp>
          <p:nvSpPr>
            <p:cNvPr id="24" name="TextBox 24"/>
            <p:cNvSpPr txBox="1"/>
            <p:nvPr/>
          </p:nvSpPr>
          <p:spPr>
            <a:xfrm>
              <a:off x="0" y="0"/>
              <a:ext cx="5283200" cy="952500"/>
            </a:xfrm>
            <a:prstGeom prst="rect">
              <a:avLst/>
            </a:prstGeom>
          </p:spPr>
          <p:txBody>
            <a:bodyPr lIns="0" tIns="0" rIns="0" bIns="0" rtlCol="0" anchor="t"/>
            <a:lstStyle/>
            <a:p>
              <a:pPr algn="r">
                <a:lnSpc>
                  <a:spcPts val="2160"/>
                </a:lnSpc>
              </a:pPr>
              <a:r>
                <a:rPr lang="en-US" sz="1800">
                  <a:solidFill>
                    <a:srgbClr val="000000"/>
                  </a:solidFill>
                  <a:latin typeface="Verdana Pro"/>
                  <a:ea typeface="Verdana Pro"/>
                  <a:cs typeface="Verdana Pro"/>
                  <a:sym typeface="Verdana Pro"/>
                </a:rPr>
                <a:t>2</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1212056" y="2343152"/>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grpSp>
        <p:nvGrpSpPr>
          <p:cNvPr id="8" name="Group 8"/>
          <p:cNvGrpSpPr/>
          <p:nvPr/>
        </p:nvGrpSpPr>
        <p:grpSpPr>
          <a:xfrm>
            <a:off x="1216819" y="9255919"/>
            <a:ext cx="15854362" cy="4762"/>
            <a:chOff x="0" y="0"/>
            <a:chExt cx="21139150" cy="6350"/>
          </a:xfrm>
        </p:grpSpPr>
        <p:sp>
          <p:nvSpPr>
            <p:cNvPr id="9" name="Freeform 9"/>
            <p:cNvSpPr/>
            <p:nvPr/>
          </p:nvSpPr>
          <p:spPr>
            <a:xfrm>
              <a:off x="3175" y="0"/>
              <a:ext cx="21132800" cy="6350"/>
            </a:xfrm>
            <a:custGeom>
              <a:avLst/>
              <a:gdLst/>
              <a:ahLst/>
              <a:cxnLst/>
              <a:rect l="l" t="t" r="r" b="b"/>
              <a:pathLst>
                <a:path w="21132800" h="6350">
                  <a:moveTo>
                    <a:pt x="0" y="0"/>
                  </a:moveTo>
                  <a:lnTo>
                    <a:pt x="21132800" y="0"/>
                  </a:lnTo>
                  <a:lnTo>
                    <a:pt x="21132800" y="6350"/>
                  </a:lnTo>
                  <a:lnTo>
                    <a:pt x="0" y="6350"/>
                  </a:lnTo>
                  <a:close/>
                </a:path>
              </a:pathLst>
            </a:custGeom>
            <a:solidFill>
              <a:srgbClr val="CC0000"/>
            </a:solidFill>
          </p:spPr>
        </p:sp>
      </p:grpSp>
      <p:grpSp>
        <p:nvGrpSpPr>
          <p:cNvPr id="10" name="Group 10"/>
          <p:cNvGrpSpPr/>
          <p:nvPr/>
        </p:nvGrpSpPr>
        <p:grpSpPr>
          <a:xfrm>
            <a:off x="1149350" y="457201"/>
            <a:ext cx="16002000" cy="1824038"/>
            <a:chOff x="0" y="0"/>
            <a:chExt cx="21336000" cy="2432050"/>
          </a:xfrm>
        </p:grpSpPr>
        <p:sp>
          <p:nvSpPr>
            <p:cNvPr id="11" name="Freeform 11"/>
            <p:cNvSpPr/>
            <p:nvPr/>
          </p:nvSpPr>
          <p:spPr>
            <a:xfrm>
              <a:off x="0" y="0"/>
              <a:ext cx="21336000" cy="2432050"/>
            </a:xfrm>
            <a:custGeom>
              <a:avLst/>
              <a:gdLst/>
              <a:ahLst/>
              <a:cxnLst/>
              <a:rect l="l" t="t" r="r" b="b"/>
              <a:pathLst>
                <a:path w="21336000" h="2432050">
                  <a:moveTo>
                    <a:pt x="0" y="0"/>
                  </a:moveTo>
                  <a:lnTo>
                    <a:pt x="21336000" y="0"/>
                  </a:lnTo>
                  <a:lnTo>
                    <a:pt x="21336000" y="2432050"/>
                  </a:lnTo>
                  <a:lnTo>
                    <a:pt x="0" y="2432050"/>
                  </a:lnTo>
                  <a:close/>
                </a:path>
              </a:pathLst>
            </a:custGeom>
            <a:solidFill>
              <a:srgbClr val="000000">
                <a:alpha val="0"/>
              </a:srgbClr>
            </a:solidFill>
          </p:spPr>
        </p:sp>
        <p:sp>
          <p:nvSpPr>
            <p:cNvPr id="12" name="TextBox 12"/>
            <p:cNvSpPr txBox="1"/>
            <p:nvPr/>
          </p:nvSpPr>
          <p:spPr>
            <a:xfrm>
              <a:off x="0" y="9525"/>
              <a:ext cx="21336000" cy="2422525"/>
            </a:xfrm>
            <a:prstGeom prst="rect">
              <a:avLst/>
            </a:prstGeom>
          </p:spPr>
          <p:txBody>
            <a:bodyPr lIns="0" tIns="0" rIns="0" bIns="0" rtlCol="0" anchor="b"/>
            <a:lstStyle/>
            <a:p>
              <a:pPr algn="l">
                <a:lnSpc>
                  <a:spcPts val="5759"/>
                </a:lnSpc>
              </a:pPr>
              <a:r>
                <a:rPr lang="en-US" sz="4800" b="1">
                  <a:solidFill>
                    <a:srgbClr val="FF0000"/>
                  </a:solidFill>
                  <a:latin typeface="Verdana Pro Bold"/>
                  <a:ea typeface="Verdana Pro Bold"/>
                  <a:cs typeface="Verdana Pro Bold"/>
                  <a:sym typeface="Verdana Pro Bold"/>
                </a:rPr>
                <a:t>Existing System</a:t>
              </a:r>
            </a:p>
          </p:txBody>
        </p:sp>
      </p:grpSp>
      <p:grpSp>
        <p:nvGrpSpPr>
          <p:cNvPr id="13" name="Group 13"/>
          <p:cNvGrpSpPr/>
          <p:nvPr/>
        </p:nvGrpSpPr>
        <p:grpSpPr>
          <a:xfrm>
            <a:off x="1176338" y="2999104"/>
            <a:ext cx="16002000" cy="7083109"/>
            <a:chOff x="0" y="0"/>
            <a:chExt cx="21336000" cy="9444145"/>
          </a:xfrm>
        </p:grpSpPr>
        <p:sp>
          <p:nvSpPr>
            <p:cNvPr id="14" name="Freeform 14"/>
            <p:cNvSpPr/>
            <p:nvPr/>
          </p:nvSpPr>
          <p:spPr>
            <a:xfrm>
              <a:off x="0" y="0"/>
              <a:ext cx="21336000" cy="9444145"/>
            </a:xfrm>
            <a:custGeom>
              <a:avLst/>
              <a:gdLst/>
              <a:ahLst/>
              <a:cxnLst/>
              <a:rect l="l" t="t" r="r" b="b"/>
              <a:pathLst>
                <a:path w="21336000" h="9444145">
                  <a:moveTo>
                    <a:pt x="0" y="0"/>
                  </a:moveTo>
                  <a:lnTo>
                    <a:pt x="21336000" y="0"/>
                  </a:lnTo>
                  <a:lnTo>
                    <a:pt x="21336000" y="9444145"/>
                  </a:lnTo>
                  <a:lnTo>
                    <a:pt x="0" y="9444145"/>
                  </a:lnTo>
                  <a:close/>
                </a:path>
              </a:pathLst>
            </a:custGeom>
            <a:solidFill>
              <a:srgbClr val="000000">
                <a:alpha val="0"/>
              </a:srgbClr>
            </a:solidFill>
          </p:spPr>
        </p:sp>
        <p:sp>
          <p:nvSpPr>
            <p:cNvPr id="15" name="TextBox 15"/>
            <p:cNvSpPr txBox="1"/>
            <p:nvPr/>
          </p:nvSpPr>
          <p:spPr>
            <a:xfrm>
              <a:off x="0" y="-76200"/>
              <a:ext cx="21336000" cy="9520345"/>
            </a:xfrm>
            <a:prstGeom prst="rect">
              <a:avLst/>
            </a:prstGeom>
          </p:spPr>
          <p:txBody>
            <a:bodyPr lIns="0" tIns="0" rIns="0" bIns="0" rtlCol="0" anchor="t"/>
            <a:lstStyle/>
            <a:p>
              <a:pPr algn="l">
                <a:lnSpc>
                  <a:spcPts val="4200"/>
                </a:lnSpc>
              </a:pPr>
              <a:r>
                <a:rPr lang="en-US" sz="3500">
                  <a:solidFill>
                    <a:srgbClr val="000000"/>
                  </a:solidFill>
                  <a:latin typeface="Times New Roman"/>
                  <a:ea typeface="Times New Roman"/>
                  <a:cs typeface="Times New Roman"/>
                  <a:sym typeface="Times New Roman"/>
                </a:rPr>
                <a:t> </a:t>
              </a:r>
              <a:r>
                <a:rPr lang="en-US" sz="3500" b="1">
                  <a:solidFill>
                    <a:srgbClr val="000000"/>
                  </a:solidFill>
                  <a:latin typeface="Times New Roman Bold"/>
                  <a:ea typeface="Times New Roman Bold"/>
                  <a:cs typeface="Times New Roman Bold"/>
                  <a:sym typeface="Times New Roman Bold"/>
                </a:rPr>
                <a:t>Existing System Overview:</a:t>
              </a:r>
            </a:p>
            <a:p>
              <a:pPr marL="755657" lvl="1" indent="-377829" algn="just">
                <a:lnSpc>
                  <a:spcPts val="4200"/>
                </a:lnSpc>
                <a:buFont typeface="Arial"/>
                <a:buChar char="•"/>
              </a:pPr>
              <a:r>
                <a:rPr lang="en-US" sz="3500">
                  <a:solidFill>
                    <a:srgbClr val="000000"/>
                  </a:solidFill>
                  <a:latin typeface="Times New Roman"/>
                  <a:ea typeface="Times New Roman"/>
                  <a:cs typeface="Times New Roman"/>
                  <a:sym typeface="Times New Roman"/>
                </a:rPr>
                <a:t>Most existing IPL match predictions are based on:</a:t>
              </a:r>
            </a:p>
            <a:p>
              <a:pPr marL="755657" lvl="1" indent="-377829" algn="just">
                <a:lnSpc>
                  <a:spcPts val="4200"/>
                </a:lnSpc>
                <a:buFont typeface="Arial"/>
                <a:buChar char="•"/>
              </a:pPr>
              <a:r>
                <a:rPr lang="en-US" sz="3500">
                  <a:solidFill>
                    <a:srgbClr val="000000"/>
                  </a:solidFill>
                  <a:latin typeface="Times New Roman"/>
                  <a:ea typeface="Times New Roman"/>
                  <a:cs typeface="Times New Roman"/>
                  <a:sym typeface="Times New Roman"/>
                </a:rPr>
                <a:t>Expert opinions, which can be subjective and inconsistent.</a:t>
              </a:r>
            </a:p>
            <a:p>
              <a:pPr marL="755657" lvl="1" indent="-377829" algn="just">
                <a:lnSpc>
                  <a:spcPts val="4200"/>
                </a:lnSpc>
                <a:buFont typeface="Arial"/>
                <a:buChar char="•"/>
              </a:pPr>
              <a:r>
                <a:rPr lang="en-US" sz="3500">
                  <a:solidFill>
                    <a:srgbClr val="000000"/>
                  </a:solidFill>
                  <a:latin typeface="Times New Roman"/>
                  <a:ea typeface="Times New Roman"/>
                  <a:cs typeface="Times New Roman"/>
                  <a:sym typeface="Times New Roman"/>
                </a:rPr>
                <a:t>Historical win percentages, without factoring in real-time match dynamics.</a:t>
              </a:r>
            </a:p>
            <a:p>
              <a:pPr marL="755657" lvl="1" indent="-377829" algn="just">
                <a:lnSpc>
                  <a:spcPts val="4200"/>
                </a:lnSpc>
                <a:buFont typeface="Arial"/>
                <a:buChar char="•"/>
              </a:pPr>
              <a:r>
                <a:rPr lang="en-US" sz="3500">
                  <a:solidFill>
                    <a:srgbClr val="000000"/>
                  </a:solidFill>
                  <a:latin typeface="Times New Roman"/>
                  <a:ea typeface="Times New Roman"/>
                  <a:cs typeface="Times New Roman"/>
                  <a:sym typeface="Times New Roman"/>
                </a:rPr>
                <a:t>Manual analysis of team/player stats, which is time-consuming and limited in accuracy.</a:t>
              </a:r>
            </a:p>
            <a:p>
              <a:pPr algn="l">
                <a:lnSpc>
                  <a:spcPts val="4200"/>
                </a:lnSpc>
              </a:pPr>
              <a:r>
                <a:rPr lang="en-US" sz="3500" b="1">
                  <a:solidFill>
                    <a:srgbClr val="000000"/>
                  </a:solidFill>
                  <a:latin typeface="Times New Roman Bold"/>
                  <a:ea typeface="Times New Roman Bold"/>
                  <a:cs typeface="Times New Roman Bold"/>
                  <a:sym typeface="Times New Roman Bold"/>
                </a:rPr>
                <a:t>Limitations of Existing System:</a:t>
              </a:r>
            </a:p>
            <a:p>
              <a:pPr marL="755657" lvl="1" indent="-377829" algn="l">
                <a:lnSpc>
                  <a:spcPts val="4200"/>
                </a:lnSpc>
                <a:buFont typeface="Arial"/>
                <a:buChar char="•"/>
              </a:pPr>
              <a:r>
                <a:rPr lang="en-US" sz="3500">
                  <a:solidFill>
                    <a:srgbClr val="000000"/>
                  </a:solidFill>
                  <a:latin typeface="Times New Roman"/>
                  <a:ea typeface="Times New Roman"/>
                  <a:cs typeface="Times New Roman"/>
                  <a:sym typeface="Times New Roman"/>
                </a:rPr>
                <a:t>Lacks adaptability to real-time data like player form or match conditions.</a:t>
              </a:r>
            </a:p>
            <a:p>
              <a:pPr marL="755657" lvl="1" indent="-377829" algn="l">
                <a:lnSpc>
                  <a:spcPts val="4200"/>
                </a:lnSpc>
                <a:buFont typeface="Arial"/>
                <a:buChar char="•"/>
              </a:pPr>
              <a:r>
                <a:rPr lang="en-US" sz="3500">
                  <a:solidFill>
                    <a:srgbClr val="000000"/>
                  </a:solidFill>
                  <a:latin typeface="Times New Roman"/>
                  <a:ea typeface="Times New Roman"/>
                  <a:cs typeface="Times New Roman"/>
                  <a:sym typeface="Times New Roman"/>
                </a:rPr>
                <a:t>Doesn't utilize the full potential of historical data and statistical features.</a:t>
              </a:r>
            </a:p>
            <a:p>
              <a:pPr marL="755657" lvl="1" indent="-377829" algn="l">
                <a:lnSpc>
                  <a:spcPts val="4200"/>
                </a:lnSpc>
                <a:buFont typeface="Arial"/>
                <a:buChar char="•"/>
              </a:pPr>
              <a:r>
                <a:rPr lang="en-US" sz="3500">
                  <a:solidFill>
                    <a:srgbClr val="000000"/>
                  </a:solidFill>
                  <a:latin typeface="Times New Roman"/>
                  <a:ea typeface="Times New Roman"/>
                  <a:cs typeface="Times New Roman"/>
                  <a:sym typeface="Times New Roman"/>
                </a:rPr>
                <a:t>Predictions may be biased and non-repeatable.</a:t>
              </a:r>
            </a:p>
            <a:p>
              <a:pPr algn="l">
                <a:lnSpc>
                  <a:spcPts val="4200"/>
                </a:lnSpc>
              </a:pPr>
              <a:endParaRPr lang="en-US" sz="3500">
                <a:solidFill>
                  <a:srgbClr val="000000"/>
                </a:solidFill>
                <a:latin typeface="Times New Roman"/>
                <a:ea typeface="Times New Roman"/>
                <a:cs typeface="Times New Roman"/>
                <a:sym typeface="Times New Roman"/>
              </a:endParaRPr>
            </a:p>
            <a:p>
              <a:pPr marL="633418" lvl="1" indent="-316709" algn="l">
                <a:lnSpc>
                  <a:spcPts val="4200"/>
                </a:lnSpc>
              </a:pPr>
              <a:endParaRPr lang="en-US" sz="3500">
                <a:solidFill>
                  <a:srgbClr val="000000"/>
                </a:solidFill>
                <a:latin typeface="Times New Roman"/>
                <a:ea typeface="Times New Roman"/>
                <a:cs typeface="Times New Roman"/>
                <a:sym typeface="Times New Roman"/>
              </a:endParaRPr>
            </a:p>
            <a:p>
              <a:pPr marL="633418" lvl="1" indent="-316709" algn="l">
                <a:lnSpc>
                  <a:spcPts val="4200"/>
                </a:lnSpc>
              </a:pPr>
              <a:endParaRPr lang="en-US" sz="3500">
                <a:solidFill>
                  <a:srgbClr val="000000"/>
                </a:solidFill>
                <a:latin typeface="Times New Roman"/>
                <a:ea typeface="Times New Roman"/>
                <a:cs typeface="Times New Roman"/>
                <a:sym typeface="Times New Roman"/>
              </a:endParaRPr>
            </a:p>
          </p:txBody>
        </p:sp>
      </p:grpSp>
      <p:grpSp>
        <p:nvGrpSpPr>
          <p:cNvPr id="16" name="Group 16"/>
          <p:cNvGrpSpPr/>
          <p:nvPr/>
        </p:nvGrpSpPr>
        <p:grpSpPr>
          <a:xfrm>
            <a:off x="1219200" y="9367838"/>
            <a:ext cx="3962400" cy="714375"/>
            <a:chOff x="0" y="0"/>
            <a:chExt cx="5283200" cy="952500"/>
          </a:xfrm>
        </p:grpSpPr>
        <p:sp>
          <p:nvSpPr>
            <p:cNvPr id="17" name="Freeform 17"/>
            <p:cNvSpPr/>
            <p:nvPr/>
          </p:nvSpPr>
          <p:spPr>
            <a:xfrm>
              <a:off x="0" y="0"/>
              <a:ext cx="5283200" cy="952500"/>
            </a:xfrm>
            <a:custGeom>
              <a:avLst/>
              <a:gdLst/>
              <a:ahLst/>
              <a:cxnLst/>
              <a:rect l="l" t="t" r="r" b="b"/>
              <a:pathLst>
                <a:path w="5283200" h="952500">
                  <a:moveTo>
                    <a:pt x="0" y="0"/>
                  </a:moveTo>
                  <a:lnTo>
                    <a:pt x="5283200" y="0"/>
                  </a:lnTo>
                  <a:lnTo>
                    <a:pt x="5283200" y="952500"/>
                  </a:lnTo>
                  <a:lnTo>
                    <a:pt x="0" y="952500"/>
                  </a:lnTo>
                  <a:close/>
                </a:path>
              </a:pathLst>
            </a:custGeom>
            <a:solidFill>
              <a:srgbClr val="000000">
                <a:alpha val="0"/>
              </a:srgbClr>
            </a:solidFill>
          </p:spPr>
        </p:sp>
        <p:sp>
          <p:nvSpPr>
            <p:cNvPr id="18" name="TextBox 18"/>
            <p:cNvSpPr txBox="1"/>
            <p:nvPr/>
          </p:nvSpPr>
          <p:spPr>
            <a:xfrm>
              <a:off x="0" y="0"/>
              <a:ext cx="5283200" cy="952500"/>
            </a:xfrm>
            <a:prstGeom prst="rect">
              <a:avLst/>
            </a:prstGeom>
          </p:spPr>
          <p:txBody>
            <a:bodyPr lIns="0" tIns="0" rIns="0" bIns="0" rtlCol="0" anchor="t"/>
            <a:lstStyle/>
            <a:p>
              <a:pPr algn="l">
                <a:lnSpc>
                  <a:spcPts val="2160"/>
                </a:lnSpc>
              </a:pPr>
              <a:r>
                <a:rPr lang="en-US" sz="1800">
                  <a:solidFill>
                    <a:srgbClr val="000000"/>
                  </a:solidFill>
                  <a:latin typeface="Verdana Pro"/>
                  <a:ea typeface="Verdana Pro"/>
                  <a:cs typeface="Verdana Pro"/>
                  <a:sym typeface="Verdana Pro"/>
                </a:rPr>
                <a:t>Zeroth Review</a:t>
              </a:r>
            </a:p>
          </p:txBody>
        </p:sp>
      </p:grpSp>
      <p:grpSp>
        <p:nvGrpSpPr>
          <p:cNvPr id="19" name="Group 19"/>
          <p:cNvGrpSpPr/>
          <p:nvPr/>
        </p:nvGrpSpPr>
        <p:grpSpPr>
          <a:xfrm>
            <a:off x="6248400" y="9367838"/>
            <a:ext cx="5791200" cy="714375"/>
            <a:chOff x="0" y="0"/>
            <a:chExt cx="7721600" cy="952500"/>
          </a:xfrm>
        </p:grpSpPr>
        <p:sp>
          <p:nvSpPr>
            <p:cNvPr id="20" name="Freeform 20"/>
            <p:cNvSpPr/>
            <p:nvPr/>
          </p:nvSpPr>
          <p:spPr>
            <a:xfrm>
              <a:off x="0" y="0"/>
              <a:ext cx="7721600" cy="952500"/>
            </a:xfrm>
            <a:custGeom>
              <a:avLst/>
              <a:gdLst/>
              <a:ahLst/>
              <a:cxnLst/>
              <a:rect l="l" t="t" r="r" b="b"/>
              <a:pathLst>
                <a:path w="7721600" h="952500">
                  <a:moveTo>
                    <a:pt x="0" y="0"/>
                  </a:moveTo>
                  <a:lnTo>
                    <a:pt x="7721600" y="0"/>
                  </a:lnTo>
                  <a:lnTo>
                    <a:pt x="7721600" y="952500"/>
                  </a:lnTo>
                  <a:lnTo>
                    <a:pt x="0" y="952500"/>
                  </a:lnTo>
                  <a:close/>
                </a:path>
              </a:pathLst>
            </a:custGeom>
            <a:solidFill>
              <a:srgbClr val="000000">
                <a:alpha val="0"/>
              </a:srgbClr>
            </a:solidFill>
          </p:spPr>
        </p:sp>
        <p:sp>
          <p:nvSpPr>
            <p:cNvPr id="21" name="TextBox 21"/>
            <p:cNvSpPr txBox="1"/>
            <p:nvPr/>
          </p:nvSpPr>
          <p:spPr>
            <a:xfrm>
              <a:off x="0" y="0"/>
              <a:ext cx="7721600" cy="952500"/>
            </a:xfrm>
            <a:prstGeom prst="rect">
              <a:avLst/>
            </a:prstGeom>
          </p:spPr>
          <p:txBody>
            <a:bodyPr lIns="0" tIns="0" rIns="0" bIns="0" rtlCol="0" anchor="t"/>
            <a:lstStyle/>
            <a:p>
              <a:pPr algn="ctr">
                <a:lnSpc>
                  <a:spcPts val="2160"/>
                </a:lnSpc>
              </a:pPr>
              <a:r>
                <a:rPr lang="en-US" sz="1800">
                  <a:solidFill>
                    <a:srgbClr val="000000"/>
                  </a:solidFill>
                  <a:latin typeface="Verdana Pro"/>
                  <a:ea typeface="Verdana Pro"/>
                  <a:cs typeface="Verdana Pro"/>
                  <a:sym typeface="Verdana Pro"/>
                </a:rPr>
                <a:t>Department of Computer Science and Engineering</a:t>
              </a:r>
            </a:p>
          </p:txBody>
        </p:sp>
      </p:grpSp>
      <p:grpSp>
        <p:nvGrpSpPr>
          <p:cNvPr id="22" name="Group 22"/>
          <p:cNvGrpSpPr/>
          <p:nvPr/>
        </p:nvGrpSpPr>
        <p:grpSpPr>
          <a:xfrm>
            <a:off x="13106400" y="9367838"/>
            <a:ext cx="3962400" cy="714375"/>
            <a:chOff x="0" y="0"/>
            <a:chExt cx="5283200" cy="952500"/>
          </a:xfrm>
        </p:grpSpPr>
        <p:sp>
          <p:nvSpPr>
            <p:cNvPr id="23" name="Freeform 23"/>
            <p:cNvSpPr/>
            <p:nvPr/>
          </p:nvSpPr>
          <p:spPr>
            <a:xfrm>
              <a:off x="0" y="0"/>
              <a:ext cx="5283200" cy="952500"/>
            </a:xfrm>
            <a:custGeom>
              <a:avLst/>
              <a:gdLst/>
              <a:ahLst/>
              <a:cxnLst/>
              <a:rect l="l" t="t" r="r" b="b"/>
              <a:pathLst>
                <a:path w="5283200" h="952500">
                  <a:moveTo>
                    <a:pt x="0" y="0"/>
                  </a:moveTo>
                  <a:lnTo>
                    <a:pt x="5283200" y="0"/>
                  </a:lnTo>
                  <a:lnTo>
                    <a:pt x="5283200" y="952500"/>
                  </a:lnTo>
                  <a:lnTo>
                    <a:pt x="0" y="952500"/>
                  </a:lnTo>
                  <a:close/>
                </a:path>
              </a:pathLst>
            </a:custGeom>
            <a:solidFill>
              <a:srgbClr val="000000">
                <a:alpha val="0"/>
              </a:srgbClr>
            </a:solidFill>
          </p:spPr>
        </p:sp>
        <p:sp>
          <p:nvSpPr>
            <p:cNvPr id="24" name="TextBox 24"/>
            <p:cNvSpPr txBox="1"/>
            <p:nvPr/>
          </p:nvSpPr>
          <p:spPr>
            <a:xfrm>
              <a:off x="0" y="0"/>
              <a:ext cx="5283200" cy="952500"/>
            </a:xfrm>
            <a:prstGeom prst="rect">
              <a:avLst/>
            </a:prstGeom>
          </p:spPr>
          <p:txBody>
            <a:bodyPr lIns="0" tIns="0" rIns="0" bIns="0" rtlCol="0" anchor="t"/>
            <a:lstStyle/>
            <a:p>
              <a:pPr algn="r">
                <a:lnSpc>
                  <a:spcPts val="2160"/>
                </a:lnSpc>
              </a:pPr>
              <a:r>
                <a:rPr lang="en-US" sz="1800">
                  <a:solidFill>
                    <a:srgbClr val="000000"/>
                  </a:solidFill>
                  <a:latin typeface="Verdana Pro"/>
                  <a:ea typeface="Verdana Pro"/>
                  <a:cs typeface="Verdana Pro"/>
                  <a:sym typeface="Verdana Pro"/>
                </a:rPr>
                <a:t>3</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1212056" y="2343152"/>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grpSp>
        <p:nvGrpSpPr>
          <p:cNvPr id="8" name="Group 8"/>
          <p:cNvGrpSpPr/>
          <p:nvPr/>
        </p:nvGrpSpPr>
        <p:grpSpPr>
          <a:xfrm>
            <a:off x="1216819" y="9255919"/>
            <a:ext cx="15854362" cy="4762"/>
            <a:chOff x="0" y="0"/>
            <a:chExt cx="21139150" cy="6350"/>
          </a:xfrm>
        </p:grpSpPr>
        <p:sp>
          <p:nvSpPr>
            <p:cNvPr id="9" name="Freeform 9"/>
            <p:cNvSpPr/>
            <p:nvPr/>
          </p:nvSpPr>
          <p:spPr>
            <a:xfrm>
              <a:off x="3175" y="0"/>
              <a:ext cx="21132800" cy="6350"/>
            </a:xfrm>
            <a:custGeom>
              <a:avLst/>
              <a:gdLst/>
              <a:ahLst/>
              <a:cxnLst/>
              <a:rect l="l" t="t" r="r" b="b"/>
              <a:pathLst>
                <a:path w="21132800" h="6350">
                  <a:moveTo>
                    <a:pt x="0" y="0"/>
                  </a:moveTo>
                  <a:lnTo>
                    <a:pt x="21132800" y="0"/>
                  </a:lnTo>
                  <a:lnTo>
                    <a:pt x="21132800" y="6350"/>
                  </a:lnTo>
                  <a:lnTo>
                    <a:pt x="0" y="6350"/>
                  </a:lnTo>
                  <a:close/>
                </a:path>
              </a:pathLst>
            </a:custGeom>
            <a:solidFill>
              <a:srgbClr val="CC0000"/>
            </a:solidFill>
          </p:spPr>
        </p:sp>
      </p:grpSp>
      <p:grpSp>
        <p:nvGrpSpPr>
          <p:cNvPr id="10" name="Group 10"/>
          <p:cNvGrpSpPr/>
          <p:nvPr/>
        </p:nvGrpSpPr>
        <p:grpSpPr>
          <a:xfrm>
            <a:off x="1149350" y="457201"/>
            <a:ext cx="16002000" cy="1824038"/>
            <a:chOff x="0" y="0"/>
            <a:chExt cx="21336000" cy="2432050"/>
          </a:xfrm>
        </p:grpSpPr>
        <p:sp>
          <p:nvSpPr>
            <p:cNvPr id="11" name="Freeform 11"/>
            <p:cNvSpPr/>
            <p:nvPr/>
          </p:nvSpPr>
          <p:spPr>
            <a:xfrm>
              <a:off x="0" y="0"/>
              <a:ext cx="21336000" cy="2432050"/>
            </a:xfrm>
            <a:custGeom>
              <a:avLst/>
              <a:gdLst/>
              <a:ahLst/>
              <a:cxnLst/>
              <a:rect l="l" t="t" r="r" b="b"/>
              <a:pathLst>
                <a:path w="21336000" h="2432050">
                  <a:moveTo>
                    <a:pt x="0" y="0"/>
                  </a:moveTo>
                  <a:lnTo>
                    <a:pt x="21336000" y="0"/>
                  </a:lnTo>
                  <a:lnTo>
                    <a:pt x="21336000" y="2432050"/>
                  </a:lnTo>
                  <a:lnTo>
                    <a:pt x="0" y="2432050"/>
                  </a:lnTo>
                  <a:close/>
                </a:path>
              </a:pathLst>
            </a:custGeom>
            <a:solidFill>
              <a:srgbClr val="000000">
                <a:alpha val="0"/>
              </a:srgbClr>
            </a:solidFill>
          </p:spPr>
        </p:sp>
        <p:sp>
          <p:nvSpPr>
            <p:cNvPr id="12" name="TextBox 12"/>
            <p:cNvSpPr txBox="1"/>
            <p:nvPr/>
          </p:nvSpPr>
          <p:spPr>
            <a:xfrm>
              <a:off x="0" y="9525"/>
              <a:ext cx="21336000" cy="2422525"/>
            </a:xfrm>
            <a:prstGeom prst="rect">
              <a:avLst/>
            </a:prstGeom>
          </p:spPr>
          <p:txBody>
            <a:bodyPr lIns="0" tIns="0" rIns="0" bIns="0" rtlCol="0" anchor="b"/>
            <a:lstStyle/>
            <a:p>
              <a:pPr algn="l">
                <a:lnSpc>
                  <a:spcPts val="5759"/>
                </a:lnSpc>
              </a:pPr>
              <a:r>
                <a:rPr lang="en-US" sz="4800" b="1">
                  <a:solidFill>
                    <a:srgbClr val="FF0000"/>
                  </a:solidFill>
                  <a:latin typeface="Verdana Pro Bold"/>
                  <a:ea typeface="Verdana Pro Bold"/>
                  <a:cs typeface="Verdana Pro Bold"/>
                  <a:sym typeface="Verdana Pro Bold"/>
                </a:rPr>
                <a:t>Objectives</a:t>
              </a:r>
            </a:p>
          </p:txBody>
        </p:sp>
      </p:grpSp>
      <p:grpSp>
        <p:nvGrpSpPr>
          <p:cNvPr id="13" name="Group 13"/>
          <p:cNvGrpSpPr/>
          <p:nvPr/>
        </p:nvGrpSpPr>
        <p:grpSpPr>
          <a:xfrm>
            <a:off x="667729" y="2862007"/>
            <a:ext cx="16531245" cy="6901118"/>
            <a:chOff x="0" y="0"/>
            <a:chExt cx="22041660" cy="9201490"/>
          </a:xfrm>
        </p:grpSpPr>
        <p:sp>
          <p:nvSpPr>
            <p:cNvPr id="14" name="Freeform 14"/>
            <p:cNvSpPr/>
            <p:nvPr/>
          </p:nvSpPr>
          <p:spPr>
            <a:xfrm>
              <a:off x="0" y="0"/>
              <a:ext cx="22041661" cy="9201490"/>
            </a:xfrm>
            <a:custGeom>
              <a:avLst/>
              <a:gdLst/>
              <a:ahLst/>
              <a:cxnLst/>
              <a:rect l="l" t="t" r="r" b="b"/>
              <a:pathLst>
                <a:path w="22041661" h="9201490">
                  <a:moveTo>
                    <a:pt x="0" y="0"/>
                  </a:moveTo>
                  <a:lnTo>
                    <a:pt x="22041661" y="0"/>
                  </a:lnTo>
                  <a:lnTo>
                    <a:pt x="22041661" y="9201490"/>
                  </a:lnTo>
                  <a:lnTo>
                    <a:pt x="0" y="9201490"/>
                  </a:lnTo>
                  <a:close/>
                </a:path>
              </a:pathLst>
            </a:custGeom>
            <a:solidFill>
              <a:srgbClr val="000000">
                <a:alpha val="0"/>
              </a:srgbClr>
            </a:solidFill>
          </p:spPr>
        </p:sp>
        <p:sp>
          <p:nvSpPr>
            <p:cNvPr id="15" name="TextBox 15"/>
            <p:cNvSpPr txBox="1"/>
            <p:nvPr/>
          </p:nvSpPr>
          <p:spPr>
            <a:xfrm>
              <a:off x="0" y="-76200"/>
              <a:ext cx="22041660" cy="9277690"/>
            </a:xfrm>
            <a:prstGeom prst="rect">
              <a:avLst/>
            </a:prstGeom>
          </p:spPr>
          <p:txBody>
            <a:bodyPr lIns="0" tIns="0" rIns="0" bIns="0" rtlCol="0" anchor="t"/>
            <a:lstStyle/>
            <a:p>
              <a:pPr marL="669612" lvl="1" indent="-334806" algn="just">
                <a:lnSpc>
                  <a:spcPts val="4440"/>
                </a:lnSpc>
                <a:buFont typeface="Arial"/>
                <a:buChar char="•"/>
              </a:pPr>
              <a:r>
                <a:rPr lang="en-US" sz="3700">
                  <a:solidFill>
                    <a:srgbClr val="000000"/>
                  </a:solidFill>
                  <a:latin typeface="Times New Roman"/>
                  <a:ea typeface="Times New Roman"/>
                  <a:cs typeface="Times New Roman"/>
                  <a:sym typeface="Times New Roman"/>
                </a:rPr>
                <a:t>To develop a machine learning model that accurately predicts the winner of an IPL match.</a:t>
              </a:r>
            </a:p>
            <a:p>
              <a:pPr marL="669612" lvl="1" indent="-334806" algn="just">
                <a:lnSpc>
                  <a:spcPts val="4440"/>
                </a:lnSpc>
                <a:buFont typeface="Arial"/>
                <a:buChar char="•"/>
              </a:pPr>
              <a:r>
                <a:rPr lang="en-US" sz="3700">
                  <a:solidFill>
                    <a:srgbClr val="000000"/>
                  </a:solidFill>
                  <a:latin typeface="Times New Roman"/>
                  <a:ea typeface="Times New Roman"/>
                  <a:cs typeface="Times New Roman"/>
                  <a:sym typeface="Times New Roman"/>
                </a:rPr>
                <a:t>To analyze key features such as venue, teams, and match history.</a:t>
              </a:r>
            </a:p>
            <a:p>
              <a:pPr marL="669612" lvl="1" indent="-334806" algn="just">
                <a:lnSpc>
                  <a:spcPts val="4440"/>
                </a:lnSpc>
                <a:buFont typeface="Arial"/>
                <a:buChar char="•"/>
              </a:pPr>
              <a:r>
                <a:rPr lang="en-US" sz="3700">
                  <a:solidFill>
                    <a:srgbClr val="000000"/>
                  </a:solidFill>
                  <a:latin typeface="Times New Roman"/>
                  <a:ea typeface="Times New Roman"/>
                  <a:cs typeface="Times New Roman"/>
                  <a:sym typeface="Times New Roman"/>
                </a:rPr>
                <a:t>To utilize historical IPL data and transform it into meaningful inputs for prediction.</a:t>
              </a:r>
            </a:p>
            <a:p>
              <a:pPr marL="669612" lvl="1" indent="-334806" algn="just">
                <a:lnSpc>
                  <a:spcPts val="4440"/>
                </a:lnSpc>
                <a:buFont typeface="Arial"/>
                <a:buChar char="•"/>
              </a:pPr>
              <a:r>
                <a:rPr lang="en-US" sz="3700">
                  <a:solidFill>
                    <a:srgbClr val="000000"/>
                  </a:solidFill>
                  <a:latin typeface="Times New Roman"/>
                  <a:ea typeface="Times New Roman"/>
                  <a:cs typeface="Times New Roman"/>
                  <a:sym typeface="Times New Roman"/>
                </a:rPr>
                <a:t>To implement a Random Forest Classifier for efficient and accurate classification.</a:t>
              </a:r>
            </a:p>
            <a:p>
              <a:pPr marL="669612" lvl="1" indent="-334806" algn="just">
                <a:lnSpc>
                  <a:spcPts val="4440"/>
                </a:lnSpc>
                <a:buFont typeface="Arial"/>
                <a:buChar char="•"/>
              </a:pPr>
              <a:r>
                <a:rPr lang="en-US" sz="3700">
                  <a:solidFill>
                    <a:srgbClr val="000000"/>
                  </a:solidFill>
                  <a:latin typeface="Times New Roman"/>
                  <a:ea typeface="Times New Roman"/>
                  <a:cs typeface="Times New Roman"/>
                  <a:sym typeface="Times New Roman"/>
                </a:rPr>
                <a:t>To design a user-friendly interface for predicting match outcomes.</a:t>
              </a:r>
            </a:p>
            <a:p>
              <a:pPr marL="669612" lvl="1" indent="-334806" algn="just">
                <a:lnSpc>
                  <a:spcPts val="4440"/>
                </a:lnSpc>
                <a:buFont typeface="Arial"/>
                <a:buChar char="•"/>
              </a:pPr>
              <a:r>
                <a:rPr lang="en-US" sz="3700">
                  <a:solidFill>
                    <a:srgbClr val="000000"/>
                  </a:solidFill>
                  <a:latin typeface="Times New Roman"/>
                  <a:ea typeface="Times New Roman"/>
                  <a:cs typeface="Times New Roman"/>
                  <a:sym typeface="Times New Roman"/>
                </a:rPr>
                <a:t>To evaluate model performance using metrics like accuracy and confusion matrix.</a:t>
              </a:r>
            </a:p>
            <a:p>
              <a:pPr marL="669612" lvl="1" indent="-334806" algn="l">
                <a:lnSpc>
                  <a:spcPts val="4440"/>
                </a:lnSpc>
              </a:pPr>
              <a:endParaRPr lang="en-US" sz="3700">
                <a:solidFill>
                  <a:srgbClr val="000000"/>
                </a:solidFill>
                <a:latin typeface="Times New Roman"/>
                <a:ea typeface="Times New Roman"/>
                <a:cs typeface="Times New Roman"/>
                <a:sym typeface="Times New Roman"/>
              </a:endParaRPr>
            </a:p>
            <a:p>
              <a:pPr marL="669612" lvl="1" indent="-334806" algn="l">
                <a:lnSpc>
                  <a:spcPts val="4440"/>
                </a:lnSpc>
              </a:pPr>
              <a:endParaRPr lang="en-US" sz="3700">
                <a:solidFill>
                  <a:srgbClr val="000000"/>
                </a:solidFill>
                <a:latin typeface="Times New Roman"/>
                <a:ea typeface="Times New Roman"/>
                <a:cs typeface="Times New Roman"/>
                <a:sym typeface="Times New Roman"/>
              </a:endParaRPr>
            </a:p>
          </p:txBody>
        </p:sp>
      </p:grpSp>
      <p:grpSp>
        <p:nvGrpSpPr>
          <p:cNvPr id="16" name="Group 16"/>
          <p:cNvGrpSpPr/>
          <p:nvPr/>
        </p:nvGrpSpPr>
        <p:grpSpPr>
          <a:xfrm>
            <a:off x="1219200" y="9367838"/>
            <a:ext cx="3962400" cy="714375"/>
            <a:chOff x="0" y="0"/>
            <a:chExt cx="5283200" cy="952500"/>
          </a:xfrm>
        </p:grpSpPr>
        <p:sp>
          <p:nvSpPr>
            <p:cNvPr id="17" name="Freeform 17"/>
            <p:cNvSpPr/>
            <p:nvPr/>
          </p:nvSpPr>
          <p:spPr>
            <a:xfrm>
              <a:off x="0" y="0"/>
              <a:ext cx="5283200" cy="952500"/>
            </a:xfrm>
            <a:custGeom>
              <a:avLst/>
              <a:gdLst/>
              <a:ahLst/>
              <a:cxnLst/>
              <a:rect l="l" t="t" r="r" b="b"/>
              <a:pathLst>
                <a:path w="5283200" h="952500">
                  <a:moveTo>
                    <a:pt x="0" y="0"/>
                  </a:moveTo>
                  <a:lnTo>
                    <a:pt x="5283200" y="0"/>
                  </a:lnTo>
                  <a:lnTo>
                    <a:pt x="5283200" y="952500"/>
                  </a:lnTo>
                  <a:lnTo>
                    <a:pt x="0" y="952500"/>
                  </a:lnTo>
                  <a:close/>
                </a:path>
              </a:pathLst>
            </a:custGeom>
            <a:solidFill>
              <a:srgbClr val="000000">
                <a:alpha val="0"/>
              </a:srgbClr>
            </a:solidFill>
          </p:spPr>
        </p:sp>
        <p:sp>
          <p:nvSpPr>
            <p:cNvPr id="18" name="TextBox 18"/>
            <p:cNvSpPr txBox="1"/>
            <p:nvPr/>
          </p:nvSpPr>
          <p:spPr>
            <a:xfrm>
              <a:off x="0" y="0"/>
              <a:ext cx="5283200" cy="952500"/>
            </a:xfrm>
            <a:prstGeom prst="rect">
              <a:avLst/>
            </a:prstGeom>
          </p:spPr>
          <p:txBody>
            <a:bodyPr lIns="0" tIns="0" rIns="0" bIns="0" rtlCol="0" anchor="t"/>
            <a:lstStyle/>
            <a:p>
              <a:pPr algn="l">
                <a:lnSpc>
                  <a:spcPts val="2160"/>
                </a:lnSpc>
              </a:pPr>
              <a:r>
                <a:rPr lang="en-US" sz="1800">
                  <a:solidFill>
                    <a:srgbClr val="000000"/>
                  </a:solidFill>
                  <a:latin typeface="Verdana Pro"/>
                  <a:ea typeface="Verdana Pro"/>
                  <a:cs typeface="Verdana Pro"/>
                  <a:sym typeface="Verdana Pro"/>
                </a:rPr>
                <a:t>Second Review</a:t>
              </a:r>
            </a:p>
          </p:txBody>
        </p:sp>
      </p:grpSp>
      <p:grpSp>
        <p:nvGrpSpPr>
          <p:cNvPr id="19" name="Group 19"/>
          <p:cNvGrpSpPr/>
          <p:nvPr/>
        </p:nvGrpSpPr>
        <p:grpSpPr>
          <a:xfrm>
            <a:off x="6248400" y="9367838"/>
            <a:ext cx="5791200" cy="714375"/>
            <a:chOff x="0" y="0"/>
            <a:chExt cx="7721600" cy="952500"/>
          </a:xfrm>
        </p:grpSpPr>
        <p:sp>
          <p:nvSpPr>
            <p:cNvPr id="20" name="Freeform 20"/>
            <p:cNvSpPr/>
            <p:nvPr/>
          </p:nvSpPr>
          <p:spPr>
            <a:xfrm>
              <a:off x="0" y="0"/>
              <a:ext cx="7721600" cy="952500"/>
            </a:xfrm>
            <a:custGeom>
              <a:avLst/>
              <a:gdLst/>
              <a:ahLst/>
              <a:cxnLst/>
              <a:rect l="l" t="t" r="r" b="b"/>
              <a:pathLst>
                <a:path w="7721600" h="952500">
                  <a:moveTo>
                    <a:pt x="0" y="0"/>
                  </a:moveTo>
                  <a:lnTo>
                    <a:pt x="7721600" y="0"/>
                  </a:lnTo>
                  <a:lnTo>
                    <a:pt x="7721600" y="952500"/>
                  </a:lnTo>
                  <a:lnTo>
                    <a:pt x="0" y="952500"/>
                  </a:lnTo>
                  <a:close/>
                </a:path>
              </a:pathLst>
            </a:custGeom>
            <a:solidFill>
              <a:srgbClr val="000000">
                <a:alpha val="0"/>
              </a:srgbClr>
            </a:solidFill>
          </p:spPr>
        </p:sp>
        <p:sp>
          <p:nvSpPr>
            <p:cNvPr id="21" name="TextBox 21"/>
            <p:cNvSpPr txBox="1"/>
            <p:nvPr/>
          </p:nvSpPr>
          <p:spPr>
            <a:xfrm>
              <a:off x="0" y="0"/>
              <a:ext cx="7721600" cy="952500"/>
            </a:xfrm>
            <a:prstGeom prst="rect">
              <a:avLst/>
            </a:prstGeom>
          </p:spPr>
          <p:txBody>
            <a:bodyPr lIns="0" tIns="0" rIns="0" bIns="0" rtlCol="0" anchor="t"/>
            <a:lstStyle/>
            <a:p>
              <a:pPr algn="ctr">
                <a:lnSpc>
                  <a:spcPts val="2160"/>
                </a:lnSpc>
              </a:pPr>
              <a:r>
                <a:rPr lang="en-US" sz="1800">
                  <a:solidFill>
                    <a:srgbClr val="000000"/>
                  </a:solidFill>
                  <a:latin typeface="Verdana Pro"/>
                  <a:ea typeface="Verdana Pro"/>
                  <a:cs typeface="Verdana Pro"/>
                  <a:sym typeface="Verdana Pro"/>
                </a:rPr>
                <a:t>Department of Computer Science and Engineering</a:t>
              </a:r>
            </a:p>
          </p:txBody>
        </p:sp>
      </p:grpSp>
      <p:grpSp>
        <p:nvGrpSpPr>
          <p:cNvPr id="22" name="Group 22"/>
          <p:cNvGrpSpPr/>
          <p:nvPr/>
        </p:nvGrpSpPr>
        <p:grpSpPr>
          <a:xfrm>
            <a:off x="13106400" y="9367838"/>
            <a:ext cx="3962400" cy="714375"/>
            <a:chOff x="0" y="0"/>
            <a:chExt cx="5283200" cy="952500"/>
          </a:xfrm>
        </p:grpSpPr>
        <p:sp>
          <p:nvSpPr>
            <p:cNvPr id="23" name="Freeform 23"/>
            <p:cNvSpPr/>
            <p:nvPr/>
          </p:nvSpPr>
          <p:spPr>
            <a:xfrm>
              <a:off x="0" y="0"/>
              <a:ext cx="5283200" cy="952500"/>
            </a:xfrm>
            <a:custGeom>
              <a:avLst/>
              <a:gdLst/>
              <a:ahLst/>
              <a:cxnLst/>
              <a:rect l="l" t="t" r="r" b="b"/>
              <a:pathLst>
                <a:path w="5283200" h="952500">
                  <a:moveTo>
                    <a:pt x="0" y="0"/>
                  </a:moveTo>
                  <a:lnTo>
                    <a:pt x="5283200" y="0"/>
                  </a:lnTo>
                  <a:lnTo>
                    <a:pt x="5283200" y="952500"/>
                  </a:lnTo>
                  <a:lnTo>
                    <a:pt x="0" y="952500"/>
                  </a:lnTo>
                  <a:close/>
                </a:path>
              </a:pathLst>
            </a:custGeom>
            <a:solidFill>
              <a:srgbClr val="000000">
                <a:alpha val="0"/>
              </a:srgbClr>
            </a:solidFill>
          </p:spPr>
        </p:sp>
        <p:sp>
          <p:nvSpPr>
            <p:cNvPr id="24" name="TextBox 24"/>
            <p:cNvSpPr txBox="1"/>
            <p:nvPr/>
          </p:nvSpPr>
          <p:spPr>
            <a:xfrm>
              <a:off x="0" y="0"/>
              <a:ext cx="5283200" cy="952500"/>
            </a:xfrm>
            <a:prstGeom prst="rect">
              <a:avLst/>
            </a:prstGeom>
          </p:spPr>
          <p:txBody>
            <a:bodyPr lIns="0" tIns="0" rIns="0" bIns="0" rtlCol="0" anchor="t"/>
            <a:lstStyle/>
            <a:p>
              <a:pPr algn="r">
                <a:lnSpc>
                  <a:spcPts val="2160"/>
                </a:lnSpc>
              </a:pPr>
              <a:r>
                <a:rPr lang="en-US" sz="1800">
                  <a:solidFill>
                    <a:srgbClr val="000000"/>
                  </a:solidFill>
                  <a:latin typeface="Verdana Pro"/>
                  <a:ea typeface="Verdana Pro"/>
                  <a:cs typeface="Verdana Pro"/>
                  <a:sym typeface="Verdana Pro"/>
                </a:rPr>
                <a:t>4</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1212056" y="2343152"/>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grpSp>
        <p:nvGrpSpPr>
          <p:cNvPr id="8" name="Group 8"/>
          <p:cNvGrpSpPr/>
          <p:nvPr/>
        </p:nvGrpSpPr>
        <p:grpSpPr>
          <a:xfrm>
            <a:off x="1216819" y="9255919"/>
            <a:ext cx="15854362" cy="4762"/>
            <a:chOff x="0" y="0"/>
            <a:chExt cx="21139150" cy="6350"/>
          </a:xfrm>
        </p:grpSpPr>
        <p:sp>
          <p:nvSpPr>
            <p:cNvPr id="9" name="Freeform 9"/>
            <p:cNvSpPr/>
            <p:nvPr/>
          </p:nvSpPr>
          <p:spPr>
            <a:xfrm>
              <a:off x="3175" y="0"/>
              <a:ext cx="21132800" cy="6350"/>
            </a:xfrm>
            <a:custGeom>
              <a:avLst/>
              <a:gdLst/>
              <a:ahLst/>
              <a:cxnLst/>
              <a:rect l="l" t="t" r="r" b="b"/>
              <a:pathLst>
                <a:path w="21132800" h="6350">
                  <a:moveTo>
                    <a:pt x="0" y="0"/>
                  </a:moveTo>
                  <a:lnTo>
                    <a:pt x="21132800" y="0"/>
                  </a:lnTo>
                  <a:lnTo>
                    <a:pt x="21132800" y="6350"/>
                  </a:lnTo>
                  <a:lnTo>
                    <a:pt x="0" y="6350"/>
                  </a:lnTo>
                  <a:close/>
                </a:path>
              </a:pathLst>
            </a:custGeom>
            <a:solidFill>
              <a:srgbClr val="CC0000"/>
            </a:solidFill>
          </p:spPr>
        </p:sp>
      </p:grpSp>
      <p:grpSp>
        <p:nvGrpSpPr>
          <p:cNvPr id="10" name="Group 10"/>
          <p:cNvGrpSpPr/>
          <p:nvPr/>
        </p:nvGrpSpPr>
        <p:grpSpPr>
          <a:xfrm>
            <a:off x="1149350" y="457201"/>
            <a:ext cx="16002000" cy="1824038"/>
            <a:chOff x="0" y="0"/>
            <a:chExt cx="21336000" cy="2432050"/>
          </a:xfrm>
        </p:grpSpPr>
        <p:sp>
          <p:nvSpPr>
            <p:cNvPr id="11" name="Freeform 11"/>
            <p:cNvSpPr/>
            <p:nvPr/>
          </p:nvSpPr>
          <p:spPr>
            <a:xfrm>
              <a:off x="0" y="0"/>
              <a:ext cx="21336000" cy="2432050"/>
            </a:xfrm>
            <a:custGeom>
              <a:avLst/>
              <a:gdLst/>
              <a:ahLst/>
              <a:cxnLst/>
              <a:rect l="l" t="t" r="r" b="b"/>
              <a:pathLst>
                <a:path w="21336000" h="2432050">
                  <a:moveTo>
                    <a:pt x="0" y="0"/>
                  </a:moveTo>
                  <a:lnTo>
                    <a:pt x="21336000" y="0"/>
                  </a:lnTo>
                  <a:lnTo>
                    <a:pt x="21336000" y="2432050"/>
                  </a:lnTo>
                  <a:lnTo>
                    <a:pt x="0" y="2432050"/>
                  </a:lnTo>
                  <a:close/>
                </a:path>
              </a:pathLst>
            </a:custGeom>
            <a:solidFill>
              <a:srgbClr val="000000">
                <a:alpha val="0"/>
              </a:srgbClr>
            </a:solidFill>
          </p:spPr>
        </p:sp>
        <p:sp>
          <p:nvSpPr>
            <p:cNvPr id="12" name="TextBox 12"/>
            <p:cNvSpPr txBox="1"/>
            <p:nvPr/>
          </p:nvSpPr>
          <p:spPr>
            <a:xfrm>
              <a:off x="0" y="9525"/>
              <a:ext cx="21336000" cy="2422525"/>
            </a:xfrm>
            <a:prstGeom prst="rect">
              <a:avLst/>
            </a:prstGeom>
          </p:spPr>
          <p:txBody>
            <a:bodyPr lIns="0" tIns="0" rIns="0" bIns="0" rtlCol="0" anchor="b"/>
            <a:lstStyle/>
            <a:p>
              <a:pPr algn="l">
                <a:lnSpc>
                  <a:spcPts val="5759"/>
                </a:lnSpc>
              </a:pPr>
              <a:r>
                <a:rPr lang="en-US" sz="4800" b="1">
                  <a:solidFill>
                    <a:srgbClr val="FF0000"/>
                  </a:solidFill>
                  <a:latin typeface="Verdana Pro Bold"/>
                  <a:ea typeface="Verdana Pro Bold"/>
                  <a:cs typeface="Verdana Pro Bold"/>
                  <a:sym typeface="Verdana Pro Bold"/>
                </a:rPr>
                <a:t>Abstract</a:t>
              </a:r>
            </a:p>
          </p:txBody>
        </p:sp>
      </p:grpSp>
      <p:grpSp>
        <p:nvGrpSpPr>
          <p:cNvPr id="13" name="Group 13"/>
          <p:cNvGrpSpPr/>
          <p:nvPr/>
        </p:nvGrpSpPr>
        <p:grpSpPr>
          <a:xfrm>
            <a:off x="1176338" y="3324225"/>
            <a:ext cx="16002000" cy="6400800"/>
            <a:chOff x="0" y="0"/>
            <a:chExt cx="21336000" cy="8534400"/>
          </a:xfrm>
        </p:grpSpPr>
        <p:sp>
          <p:nvSpPr>
            <p:cNvPr id="14" name="Freeform 14"/>
            <p:cNvSpPr/>
            <p:nvPr/>
          </p:nvSpPr>
          <p:spPr>
            <a:xfrm>
              <a:off x="0" y="0"/>
              <a:ext cx="21336000" cy="8534400"/>
            </a:xfrm>
            <a:custGeom>
              <a:avLst/>
              <a:gdLst/>
              <a:ahLst/>
              <a:cxnLst/>
              <a:rect l="l" t="t" r="r" b="b"/>
              <a:pathLst>
                <a:path w="21336000" h="8534400">
                  <a:moveTo>
                    <a:pt x="0" y="0"/>
                  </a:moveTo>
                  <a:lnTo>
                    <a:pt x="21336000" y="0"/>
                  </a:lnTo>
                  <a:lnTo>
                    <a:pt x="21336000" y="8534400"/>
                  </a:lnTo>
                  <a:lnTo>
                    <a:pt x="0" y="8534400"/>
                  </a:lnTo>
                  <a:close/>
                </a:path>
              </a:pathLst>
            </a:custGeom>
            <a:solidFill>
              <a:srgbClr val="000000">
                <a:alpha val="0"/>
              </a:srgbClr>
            </a:solidFill>
          </p:spPr>
        </p:sp>
        <p:sp>
          <p:nvSpPr>
            <p:cNvPr id="15" name="TextBox 15"/>
            <p:cNvSpPr txBox="1"/>
            <p:nvPr/>
          </p:nvSpPr>
          <p:spPr>
            <a:xfrm>
              <a:off x="0" y="-66675"/>
              <a:ext cx="21336000" cy="8601075"/>
            </a:xfrm>
            <a:prstGeom prst="rect">
              <a:avLst/>
            </a:prstGeom>
          </p:spPr>
          <p:txBody>
            <a:bodyPr lIns="0" tIns="0" rIns="0" bIns="0" rtlCol="0" anchor="t"/>
            <a:lstStyle/>
            <a:p>
              <a:pPr algn="just">
                <a:lnSpc>
                  <a:spcPts val="4080"/>
                </a:lnSpc>
              </a:pPr>
              <a:r>
                <a:rPr lang="en-US" sz="3400">
                  <a:solidFill>
                    <a:srgbClr val="000000"/>
                  </a:solidFill>
                  <a:latin typeface="Times New Roman"/>
                  <a:ea typeface="Times New Roman"/>
                  <a:cs typeface="Times New Roman"/>
                  <a:sym typeface="Times New Roman"/>
                </a:rPr>
                <a:t>This project aims to predict the outcome of IPL matches using machine learning techniques, specifically the Random Forest Classifier. The system analyzes various match-related factors such as team names, venue, toss decisions, and historical match data to determine the likely winner. By leveraging past IPL datasets, the model learns patterns and trends that influence match results. A web-based interface is also developed to allow users to input match details and receive instant winner predictions. This project not only showcases the power of data analytics in sports but also highlights how machine learning can offer insights into complex decision-making scenarios like match predictions.</a:t>
              </a:r>
            </a:p>
            <a:p>
              <a:pPr marL="868680" lvl="1" indent="-434340" algn="l">
                <a:lnSpc>
                  <a:spcPts val="5759"/>
                </a:lnSpc>
              </a:pPr>
              <a:endParaRPr lang="en-US" sz="3400">
                <a:solidFill>
                  <a:srgbClr val="000000"/>
                </a:solidFill>
                <a:latin typeface="Times New Roman"/>
                <a:ea typeface="Times New Roman"/>
                <a:cs typeface="Times New Roman"/>
                <a:sym typeface="Times New Roman"/>
              </a:endParaRPr>
            </a:p>
            <a:p>
              <a:pPr marL="868680" lvl="1" indent="-434340" algn="l">
                <a:lnSpc>
                  <a:spcPts val="5759"/>
                </a:lnSpc>
              </a:pPr>
              <a:endParaRPr lang="en-US" sz="3400">
                <a:solidFill>
                  <a:srgbClr val="000000"/>
                </a:solidFill>
                <a:latin typeface="Times New Roman"/>
                <a:ea typeface="Times New Roman"/>
                <a:cs typeface="Times New Roman"/>
                <a:sym typeface="Times New Roman"/>
              </a:endParaRPr>
            </a:p>
          </p:txBody>
        </p:sp>
      </p:grpSp>
      <p:grpSp>
        <p:nvGrpSpPr>
          <p:cNvPr id="16" name="Group 16"/>
          <p:cNvGrpSpPr/>
          <p:nvPr/>
        </p:nvGrpSpPr>
        <p:grpSpPr>
          <a:xfrm>
            <a:off x="1219200" y="9367838"/>
            <a:ext cx="3962400" cy="714375"/>
            <a:chOff x="0" y="0"/>
            <a:chExt cx="5283200" cy="952500"/>
          </a:xfrm>
        </p:grpSpPr>
        <p:sp>
          <p:nvSpPr>
            <p:cNvPr id="17" name="Freeform 17"/>
            <p:cNvSpPr/>
            <p:nvPr/>
          </p:nvSpPr>
          <p:spPr>
            <a:xfrm>
              <a:off x="0" y="0"/>
              <a:ext cx="5283200" cy="952500"/>
            </a:xfrm>
            <a:custGeom>
              <a:avLst/>
              <a:gdLst/>
              <a:ahLst/>
              <a:cxnLst/>
              <a:rect l="l" t="t" r="r" b="b"/>
              <a:pathLst>
                <a:path w="5283200" h="952500">
                  <a:moveTo>
                    <a:pt x="0" y="0"/>
                  </a:moveTo>
                  <a:lnTo>
                    <a:pt x="5283200" y="0"/>
                  </a:lnTo>
                  <a:lnTo>
                    <a:pt x="5283200" y="952500"/>
                  </a:lnTo>
                  <a:lnTo>
                    <a:pt x="0" y="952500"/>
                  </a:lnTo>
                  <a:close/>
                </a:path>
              </a:pathLst>
            </a:custGeom>
            <a:solidFill>
              <a:srgbClr val="000000">
                <a:alpha val="0"/>
              </a:srgbClr>
            </a:solidFill>
          </p:spPr>
        </p:sp>
        <p:sp>
          <p:nvSpPr>
            <p:cNvPr id="18" name="TextBox 18"/>
            <p:cNvSpPr txBox="1"/>
            <p:nvPr/>
          </p:nvSpPr>
          <p:spPr>
            <a:xfrm>
              <a:off x="0" y="0"/>
              <a:ext cx="5283200" cy="952500"/>
            </a:xfrm>
            <a:prstGeom prst="rect">
              <a:avLst/>
            </a:prstGeom>
          </p:spPr>
          <p:txBody>
            <a:bodyPr lIns="0" tIns="0" rIns="0" bIns="0" rtlCol="0" anchor="t"/>
            <a:lstStyle/>
            <a:p>
              <a:pPr algn="l">
                <a:lnSpc>
                  <a:spcPts val="2160"/>
                </a:lnSpc>
              </a:pPr>
              <a:r>
                <a:rPr lang="en-US" sz="1800">
                  <a:solidFill>
                    <a:srgbClr val="000000"/>
                  </a:solidFill>
                  <a:latin typeface="Verdana Pro"/>
                  <a:ea typeface="Verdana Pro"/>
                  <a:cs typeface="Verdana Pro"/>
                  <a:sym typeface="Verdana Pro"/>
                </a:rPr>
                <a:t>Second Review</a:t>
              </a:r>
            </a:p>
          </p:txBody>
        </p:sp>
      </p:grpSp>
      <p:grpSp>
        <p:nvGrpSpPr>
          <p:cNvPr id="19" name="Group 19"/>
          <p:cNvGrpSpPr/>
          <p:nvPr/>
        </p:nvGrpSpPr>
        <p:grpSpPr>
          <a:xfrm>
            <a:off x="6248400" y="9367838"/>
            <a:ext cx="5791200" cy="714375"/>
            <a:chOff x="0" y="0"/>
            <a:chExt cx="7721600" cy="952500"/>
          </a:xfrm>
        </p:grpSpPr>
        <p:sp>
          <p:nvSpPr>
            <p:cNvPr id="20" name="Freeform 20"/>
            <p:cNvSpPr/>
            <p:nvPr/>
          </p:nvSpPr>
          <p:spPr>
            <a:xfrm>
              <a:off x="0" y="0"/>
              <a:ext cx="7721600" cy="952500"/>
            </a:xfrm>
            <a:custGeom>
              <a:avLst/>
              <a:gdLst/>
              <a:ahLst/>
              <a:cxnLst/>
              <a:rect l="l" t="t" r="r" b="b"/>
              <a:pathLst>
                <a:path w="7721600" h="952500">
                  <a:moveTo>
                    <a:pt x="0" y="0"/>
                  </a:moveTo>
                  <a:lnTo>
                    <a:pt x="7721600" y="0"/>
                  </a:lnTo>
                  <a:lnTo>
                    <a:pt x="7721600" y="952500"/>
                  </a:lnTo>
                  <a:lnTo>
                    <a:pt x="0" y="952500"/>
                  </a:lnTo>
                  <a:close/>
                </a:path>
              </a:pathLst>
            </a:custGeom>
            <a:solidFill>
              <a:srgbClr val="000000">
                <a:alpha val="0"/>
              </a:srgbClr>
            </a:solidFill>
          </p:spPr>
        </p:sp>
        <p:sp>
          <p:nvSpPr>
            <p:cNvPr id="21" name="TextBox 21"/>
            <p:cNvSpPr txBox="1"/>
            <p:nvPr/>
          </p:nvSpPr>
          <p:spPr>
            <a:xfrm>
              <a:off x="0" y="0"/>
              <a:ext cx="7721600" cy="952500"/>
            </a:xfrm>
            <a:prstGeom prst="rect">
              <a:avLst/>
            </a:prstGeom>
          </p:spPr>
          <p:txBody>
            <a:bodyPr lIns="0" tIns="0" rIns="0" bIns="0" rtlCol="0" anchor="t"/>
            <a:lstStyle/>
            <a:p>
              <a:pPr algn="ctr">
                <a:lnSpc>
                  <a:spcPts val="2160"/>
                </a:lnSpc>
              </a:pPr>
              <a:r>
                <a:rPr lang="en-US" sz="1800">
                  <a:solidFill>
                    <a:srgbClr val="000000"/>
                  </a:solidFill>
                  <a:latin typeface="Verdana Pro"/>
                  <a:ea typeface="Verdana Pro"/>
                  <a:cs typeface="Verdana Pro"/>
                  <a:sym typeface="Verdana Pro"/>
                </a:rPr>
                <a:t>Department of Computer Science and Engineering</a:t>
              </a:r>
            </a:p>
          </p:txBody>
        </p:sp>
      </p:grpSp>
      <p:grpSp>
        <p:nvGrpSpPr>
          <p:cNvPr id="22" name="Group 22"/>
          <p:cNvGrpSpPr/>
          <p:nvPr/>
        </p:nvGrpSpPr>
        <p:grpSpPr>
          <a:xfrm>
            <a:off x="13106400" y="9367838"/>
            <a:ext cx="3962400" cy="714375"/>
            <a:chOff x="0" y="0"/>
            <a:chExt cx="5283200" cy="952500"/>
          </a:xfrm>
        </p:grpSpPr>
        <p:sp>
          <p:nvSpPr>
            <p:cNvPr id="23" name="Freeform 23"/>
            <p:cNvSpPr/>
            <p:nvPr/>
          </p:nvSpPr>
          <p:spPr>
            <a:xfrm>
              <a:off x="0" y="0"/>
              <a:ext cx="5283200" cy="952500"/>
            </a:xfrm>
            <a:custGeom>
              <a:avLst/>
              <a:gdLst/>
              <a:ahLst/>
              <a:cxnLst/>
              <a:rect l="l" t="t" r="r" b="b"/>
              <a:pathLst>
                <a:path w="5283200" h="952500">
                  <a:moveTo>
                    <a:pt x="0" y="0"/>
                  </a:moveTo>
                  <a:lnTo>
                    <a:pt x="5283200" y="0"/>
                  </a:lnTo>
                  <a:lnTo>
                    <a:pt x="5283200" y="952500"/>
                  </a:lnTo>
                  <a:lnTo>
                    <a:pt x="0" y="952500"/>
                  </a:lnTo>
                  <a:close/>
                </a:path>
              </a:pathLst>
            </a:custGeom>
            <a:solidFill>
              <a:srgbClr val="000000">
                <a:alpha val="0"/>
              </a:srgbClr>
            </a:solidFill>
          </p:spPr>
        </p:sp>
        <p:sp>
          <p:nvSpPr>
            <p:cNvPr id="24" name="TextBox 24"/>
            <p:cNvSpPr txBox="1"/>
            <p:nvPr/>
          </p:nvSpPr>
          <p:spPr>
            <a:xfrm>
              <a:off x="0" y="0"/>
              <a:ext cx="5283200" cy="952500"/>
            </a:xfrm>
            <a:prstGeom prst="rect">
              <a:avLst/>
            </a:prstGeom>
          </p:spPr>
          <p:txBody>
            <a:bodyPr lIns="0" tIns="0" rIns="0" bIns="0" rtlCol="0" anchor="t"/>
            <a:lstStyle/>
            <a:p>
              <a:pPr algn="r">
                <a:lnSpc>
                  <a:spcPts val="2160"/>
                </a:lnSpc>
              </a:pPr>
              <a:r>
                <a:rPr lang="en-US" sz="1800">
                  <a:solidFill>
                    <a:srgbClr val="000000"/>
                  </a:solidFill>
                  <a:latin typeface="Verdana Pro"/>
                  <a:ea typeface="Verdana Pro"/>
                  <a:cs typeface="Verdana Pro"/>
                  <a:sym typeface="Verdana Pro"/>
                </a:rPr>
                <a:t>5</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1212056" y="2343152"/>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grpSp>
        <p:nvGrpSpPr>
          <p:cNvPr id="8" name="Group 8"/>
          <p:cNvGrpSpPr/>
          <p:nvPr/>
        </p:nvGrpSpPr>
        <p:grpSpPr>
          <a:xfrm>
            <a:off x="1216819" y="9255919"/>
            <a:ext cx="15854362" cy="4762"/>
            <a:chOff x="0" y="0"/>
            <a:chExt cx="21139150" cy="6350"/>
          </a:xfrm>
        </p:grpSpPr>
        <p:sp>
          <p:nvSpPr>
            <p:cNvPr id="9" name="Freeform 9"/>
            <p:cNvSpPr/>
            <p:nvPr/>
          </p:nvSpPr>
          <p:spPr>
            <a:xfrm>
              <a:off x="3175" y="0"/>
              <a:ext cx="21132800" cy="6350"/>
            </a:xfrm>
            <a:custGeom>
              <a:avLst/>
              <a:gdLst/>
              <a:ahLst/>
              <a:cxnLst/>
              <a:rect l="l" t="t" r="r" b="b"/>
              <a:pathLst>
                <a:path w="21132800" h="6350">
                  <a:moveTo>
                    <a:pt x="0" y="0"/>
                  </a:moveTo>
                  <a:lnTo>
                    <a:pt x="21132800" y="0"/>
                  </a:lnTo>
                  <a:lnTo>
                    <a:pt x="21132800" y="6350"/>
                  </a:lnTo>
                  <a:lnTo>
                    <a:pt x="0" y="6350"/>
                  </a:lnTo>
                  <a:close/>
                </a:path>
              </a:pathLst>
            </a:custGeom>
            <a:solidFill>
              <a:srgbClr val="CC0000"/>
            </a:solidFill>
          </p:spPr>
        </p:sp>
      </p:grpSp>
      <p:grpSp>
        <p:nvGrpSpPr>
          <p:cNvPr id="10" name="Group 10"/>
          <p:cNvGrpSpPr/>
          <p:nvPr/>
        </p:nvGrpSpPr>
        <p:grpSpPr>
          <a:xfrm>
            <a:off x="1149350" y="457201"/>
            <a:ext cx="16002000" cy="1824038"/>
            <a:chOff x="0" y="0"/>
            <a:chExt cx="21336000" cy="2432050"/>
          </a:xfrm>
        </p:grpSpPr>
        <p:sp>
          <p:nvSpPr>
            <p:cNvPr id="11" name="Freeform 11"/>
            <p:cNvSpPr/>
            <p:nvPr/>
          </p:nvSpPr>
          <p:spPr>
            <a:xfrm>
              <a:off x="0" y="0"/>
              <a:ext cx="21336000" cy="2432050"/>
            </a:xfrm>
            <a:custGeom>
              <a:avLst/>
              <a:gdLst/>
              <a:ahLst/>
              <a:cxnLst/>
              <a:rect l="l" t="t" r="r" b="b"/>
              <a:pathLst>
                <a:path w="21336000" h="2432050">
                  <a:moveTo>
                    <a:pt x="0" y="0"/>
                  </a:moveTo>
                  <a:lnTo>
                    <a:pt x="21336000" y="0"/>
                  </a:lnTo>
                  <a:lnTo>
                    <a:pt x="21336000" y="2432050"/>
                  </a:lnTo>
                  <a:lnTo>
                    <a:pt x="0" y="2432050"/>
                  </a:lnTo>
                  <a:close/>
                </a:path>
              </a:pathLst>
            </a:custGeom>
            <a:solidFill>
              <a:srgbClr val="000000">
                <a:alpha val="0"/>
              </a:srgbClr>
            </a:solidFill>
          </p:spPr>
        </p:sp>
        <p:sp>
          <p:nvSpPr>
            <p:cNvPr id="12" name="TextBox 12"/>
            <p:cNvSpPr txBox="1"/>
            <p:nvPr/>
          </p:nvSpPr>
          <p:spPr>
            <a:xfrm>
              <a:off x="0" y="9525"/>
              <a:ext cx="21336000" cy="2422525"/>
            </a:xfrm>
            <a:prstGeom prst="rect">
              <a:avLst/>
            </a:prstGeom>
          </p:spPr>
          <p:txBody>
            <a:bodyPr lIns="0" tIns="0" rIns="0" bIns="0" rtlCol="0" anchor="b"/>
            <a:lstStyle/>
            <a:p>
              <a:pPr algn="l">
                <a:lnSpc>
                  <a:spcPts val="5759"/>
                </a:lnSpc>
              </a:pPr>
              <a:r>
                <a:rPr lang="en-US" sz="4800" b="1">
                  <a:solidFill>
                    <a:srgbClr val="FF0000"/>
                  </a:solidFill>
                  <a:latin typeface="Verdana Pro Bold"/>
                  <a:ea typeface="Verdana Pro Bold"/>
                  <a:cs typeface="Verdana Pro Bold"/>
                  <a:sym typeface="Verdana Pro Bold"/>
                </a:rPr>
                <a:t>Proposed System</a:t>
              </a:r>
            </a:p>
          </p:txBody>
        </p:sp>
      </p:grpSp>
      <p:grpSp>
        <p:nvGrpSpPr>
          <p:cNvPr id="13" name="Group 13"/>
          <p:cNvGrpSpPr/>
          <p:nvPr/>
        </p:nvGrpSpPr>
        <p:grpSpPr>
          <a:xfrm>
            <a:off x="1570527" y="2917859"/>
            <a:ext cx="15146946" cy="7569900"/>
            <a:chOff x="0" y="0"/>
            <a:chExt cx="20195928" cy="10093200"/>
          </a:xfrm>
        </p:grpSpPr>
        <p:sp>
          <p:nvSpPr>
            <p:cNvPr id="14" name="Freeform 14"/>
            <p:cNvSpPr/>
            <p:nvPr/>
          </p:nvSpPr>
          <p:spPr>
            <a:xfrm>
              <a:off x="0" y="0"/>
              <a:ext cx="20195927" cy="10093200"/>
            </a:xfrm>
            <a:custGeom>
              <a:avLst/>
              <a:gdLst/>
              <a:ahLst/>
              <a:cxnLst/>
              <a:rect l="l" t="t" r="r" b="b"/>
              <a:pathLst>
                <a:path w="20195927" h="10093200">
                  <a:moveTo>
                    <a:pt x="0" y="0"/>
                  </a:moveTo>
                  <a:lnTo>
                    <a:pt x="20195927" y="0"/>
                  </a:lnTo>
                  <a:lnTo>
                    <a:pt x="20195927" y="10093200"/>
                  </a:lnTo>
                  <a:lnTo>
                    <a:pt x="0" y="10093200"/>
                  </a:lnTo>
                  <a:close/>
                </a:path>
              </a:pathLst>
            </a:custGeom>
            <a:solidFill>
              <a:srgbClr val="000000">
                <a:alpha val="0"/>
              </a:srgbClr>
            </a:solidFill>
          </p:spPr>
        </p:sp>
        <p:sp>
          <p:nvSpPr>
            <p:cNvPr id="15" name="TextBox 15"/>
            <p:cNvSpPr txBox="1"/>
            <p:nvPr/>
          </p:nvSpPr>
          <p:spPr>
            <a:xfrm>
              <a:off x="0" y="-66675"/>
              <a:ext cx="20195928" cy="10159875"/>
            </a:xfrm>
            <a:prstGeom prst="rect">
              <a:avLst/>
            </a:prstGeom>
          </p:spPr>
          <p:txBody>
            <a:bodyPr lIns="0" tIns="0" rIns="0" bIns="0" rtlCol="0" anchor="t"/>
            <a:lstStyle/>
            <a:p>
              <a:pPr algn="just">
                <a:lnSpc>
                  <a:spcPts val="3960"/>
                </a:lnSpc>
              </a:pPr>
              <a:r>
                <a:rPr lang="en-US" sz="3300" b="1">
                  <a:solidFill>
                    <a:srgbClr val="000000"/>
                  </a:solidFill>
                  <a:latin typeface="Times New Roman Bold"/>
                  <a:ea typeface="Times New Roman Bold"/>
                  <a:cs typeface="Times New Roman Bold"/>
                  <a:sym typeface="Times New Roman Bold"/>
                </a:rPr>
                <a:t>Proposed System Overview:</a:t>
              </a:r>
            </a:p>
            <a:p>
              <a:pPr marL="712478" lvl="1" indent="-356239" algn="just">
                <a:lnSpc>
                  <a:spcPts val="3960"/>
                </a:lnSpc>
                <a:buFont typeface="Arial"/>
                <a:buChar char="•"/>
              </a:pPr>
              <a:r>
                <a:rPr lang="en-US" sz="3300">
                  <a:solidFill>
                    <a:srgbClr val="000000"/>
                  </a:solidFill>
                  <a:latin typeface="Times New Roman"/>
                  <a:ea typeface="Times New Roman"/>
                  <a:cs typeface="Times New Roman"/>
                  <a:sym typeface="Times New Roman"/>
                </a:rPr>
                <a:t>The proposed system predicts the winning team of an IPL match using machine learning.</a:t>
              </a:r>
            </a:p>
            <a:p>
              <a:pPr marL="712478" lvl="1" indent="-356239" algn="just">
                <a:lnSpc>
                  <a:spcPts val="3960"/>
                </a:lnSpc>
                <a:buFont typeface="Arial"/>
                <a:buChar char="•"/>
              </a:pPr>
              <a:r>
                <a:rPr lang="en-US" sz="3300">
                  <a:solidFill>
                    <a:srgbClr val="000000"/>
                  </a:solidFill>
                  <a:latin typeface="Times New Roman"/>
                  <a:ea typeface="Times New Roman"/>
                  <a:cs typeface="Times New Roman"/>
                  <a:sym typeface="Times New Roman"/>
                </a:rPr>
                <a:t>It uses a Random Forest Classifier, trained on historical IPL match data.</a:t>
              </a:r>
            </a:p>
            <a:p>
              <a:pPr marL="712478" lvl="1" indent="-356239" algn="just">
                <a:lnSpc>
                  <a:spcPts val="3960"/>
                </a:lnSpc>
                <a:buFont typeface="Arial"/>
                <a:buChar char="•"/>
              </a:pPr>
              <a:r>
                <a:rPr lang="en-US" sz="3300">
                  <a:solidFill>
                    <a:srgbClr val="000000"/>
                  </a:solidFill>
                  <a:latin typeface="Times New Roman"/>
                  <a:ea typeface="Times New Roman"/>
                  <a:cs typeface="Times New Roman"/>
                  <a:sym typeface="Times New Roman"/>
                </a:rPr>
                <a:t>The model takes key input features such as:</a:t>
              </a:r>
            </a:p>
            <a:p>
              <a:pPr marL="1424956" lvl="2" indent="-474985" algn="just">
                <a:lnSpc>
                  <a:spcPts val="3960"/>
                </a:lnSpc>
                <a:buFont typeface="Arial"/>
                <a:buChar char="⚬"/>
              </a:pPr>
              <a:r>
                <a:rPr lang="en-US" sz="3300" b="1">
                  <a:solidFill>
                    <a:srgbClr val="000000"/>
                  </a:solidFill>
                  <a:latin typeface="Times New Roman Bold"/>
                  <a:ea typeface="Times New Roman Bold"/>
                  <a:cs typeface="Times New Roman Bold"/>
                  <a:sym typeface="Times New Roman Bold"/>
                </a:rPr>
                <a:t>Batting and bowling team</a:t>
              </a:r>
            </a:p>
            <a:p>
              <a:pPr marL="1424956" lvl="2" indent="-474985" algn="just">
                <a:lnSpc>
                  <a:spcPts val="3960"/>
                </a:lnSpc>
                <a:buFont typeface="Arial"/>
                <a:buChar char="⚬"/>
              </a:pPr>
              <a:r>
                <a:rPr lang="en-US" sz="3300" b="1">
                  <a:solidFill>
                    <a:srgbClr val="000000"/>
                  </a:solidFill>
                  <a:latin typeface="Times New Roman Bold"/>
                  <a:ea typeface="Times New Roman Bold"/>
                  <a:cs typeface="Times New Roman Bold"/>
                  <a:sym typeface="Times New Roman Bold"/>
                </a:rPr>
                <a:t>Venue</a:t>
              </a:r>
            </a:p>
            <a:p>
              <a:pPr marL="1424956" lvl="2" indent="-474985" algn="just">
                <a:lnSpc>
                  <a:spcPts val="3960"/>
                </a:lnSpc>
                <a:buFont typeface="Arial"/>
                <a:buChar char="⚬"/>
              </a:pPr>
              <a:r>
                <a:rPr lang="en-US" sz="3300" b="1">
                  <a:solidFill>
                    <a:srgbClr val="000000"/>
                  </a:solidFill>
                  <a:latin typeface="Times New Roman Bold"/>
                  <a:ea typeface="Times New Roman Bold"/>
                  <a:cs typeface="Times New Roman Bold"/>
                  <a:sym typeface="Times New Roman Bold"/>
                </a:rPr>
                <a:t>Toss winner and toss decision</a:t>
              </a:r>
            </a:p>
            <a:p>
              <a:pPr marL="1424956" lvl="2" indent="-474985" algn="just">
                <a:lnSpc>
                  <a:spcPts val="3960"/>
                </a:lnSpc>
                <a:buFont typeface="Arial"/>
                <a:buChar char="⚬"/>
              </a:pPr>
              <a:r>
                <a:rPr lang="en-US" sz="3300" b="1">
                  <a:solidFill>
                    <a:srgbClr val="000000"/>
                  </a:solidFill>
                  <a:latin typeface="Times New Roman Bold"/>
                  <a:ea typeface="Times New Roman Bold"/>
                  <a:cs typeface="Times New Roman Bold"/>
                  <a:sym typeface="Times New Roman Bold"/>
                </a:rPr>
                <a:t>Match date</a:t>
              </a:r>
            </a:p>
            <a:p>
              <a:pPr marL="712478" lvl="1" indent="-356239" algn="just">
                <a:lnSpc>
                  <a:spcPts val="3960"/>
                </a:lnSpc>
                <a:buFont typeface="Arial"/>
                <a:buChar char="•"/>
              </a:pPr>
              <a:r>
                <a:rPr lang="en-US" sz="3300">
                  <a:solidFill>
                    <a:srgbClr val="000000"/>
                  </a:solidFill>
                  <a:latin typeface="Times New Roman"/>
                  <a:ea typeface="Times New Roman"/>
                  <a:cs typeface="Times New Roman"/>
                  <a:sym typeface="Times New Roman"/>
                </a:rPr>
                <a:t>A Flask-based web interface is developed for users to enter match details and receive real-time predictions.</a:t>
              </a:r>
            </a:p>
            <a:p>
              <a:pPr algn="just">
                <a:lnSpc>
                  <a:spcPts val="3960"/>
                </a:lnSpc>
              </a:pPr>
              <a:endParaRPr lang="en-US" sz="3300">
                <a:solidFill>
                  <a:srgbClr val="000000"/>
                </a:solidFill>
                <a:latin typeface="Times New Roman"/>
                <a:ea typeface="Times New Roman"/>
                <a:cs typeface="Times New Roman"/>
                <a:sym typeface="Times New Roman"/>
              </a:endParaRPr>
            </a:p>
            <a:p>
              <a:pPr algn="just">
                <a:lnSpc>
                  <a:spcPts val="3960"/>
                </a:lnSpc>
              </a:pPr>
              <a:endParaRPr lang="en-US" sz="3300">
                <a:solidFill>
                  <a:srgbClr val="000000"/>
                </a:solidFill>
                <a:latin typeface="Times New Roman"/>
                <a:ea typeface="Times New Roman"/>
                <a:cs typeface="Times New Roman"/>
                <a:sym typeface="Times New Roman"/>
              </a:endParaRPr>
            </a:p>
            <a:p>
              <a:pPr marL="597224" lvl="1" indent="-298612" algn="just">
                <a:lnSpc>
                  <a:spcPts val="3960"/>
                </a:lnSpc>
              </a:pPr>
              <a:endParaRPr lang="en-US" sz="3300">
                <a:solidFill>
                  <a:srgbClr val="000000"/>
                </a:solidFill>
                <a:latin typeface="Times New Roman"/>
                <a:ea typeface="Times New Roman"/>
                <a:cs typeface="Times New Roman"/>
                <a:sym typeface="Times New Roman"/>
              </a:endParaRPr>
            </a:p>
            <a:p>
              <a:pPr marL="597224" lvl="1" indent="-298612" algn="just">
                <a:lnSpc>
                  <a:spcPts val="3960"/>
                </a:lnSpc>
              </a:pPr>
              <a:endParaRPr lang="en-US" sz="3300">
                <a:solidFill>
                  <a:srgbClr val="000000"/>
                </a:solidFill>
                <a:latin typeface="Times New Roman"/>
                <a:ea typeface="Times New Roman"/>
                <a:cs typeface="Times New Roman"/>
                <a:sym typeface="Times New Roman"/>
              </a:endParaRPr>
            </a:p>
          </p:txBody>
        </p:sp>
      </p:grpSp>
      <p:grpSp>
        <p:nvGrpSpPr>
          <p:cNvPr id="16" name="Group 16"/>
          <p:cNvGrpSpPr/>
          <p:nvPr/>
        </p:nvGrpSpPr>
        <p:grpSpPr>
          <a:xfrm>
            <a:off x="1219200" y="9367838"/>
            <a:ext cx="3962400" cy="714375"/>
            <a:chOff x="0" y="0"/>
            <a:chExt cx="5283200" cy="952500"/>
          </a:xfrm>
        </p:grpSpPr>
        <p:sp>
          <p:nvSpPr>
            <p:cNvPr id="17" name="Freeform 17"/>
            <p:cNvSpPr/>
            <p:nvPr/>
          </p:nvSpPr>
          <p:spPr>
            <a:xfrm>
              <a:off x="0" y="0"/>
              <a:ext cx="5283200" cy="952500"/>
            </a:xfrm>
            <a:custGeom>
              <a:avLst/>
              <a:gdLst/>
              <a:ahLst/>
              <a:cxnLst/>
              <a:rect l="l" t="t" r="r" b="b"/>
              <a:pathLst>
                <a:path w="5283200" h="952500">
                  <a:moveTo>
                    <a:pt x="0" y="0"/>
                  </a:moveTo>
                  <a:lnTo>
                    <a:pt x="5283200" y="0"/>
                  </a:lnTo>
                  <a:lnTo>
                    <a:pt x="5283200" y="952500"/>
                  </a:lnTo>
                  <a:lnTo>
                    <a:pt x="0" y="952500"/>
                  </a:lnTo>
                  <a:close/>
                </a:path>
              </a:pathLst>
            </a:custGeom>
            <a:solidFill>
              <a:srgbClr val="000000">
                <a:alpha val="0"/>
              </a:srgbClr>
            </a:solidFill>
          </p:spPr>
        </p:sp>
        <p:sp>
          <p:nvSpPr>
            <p:cNvPr id="18" name="TextBox 18"/>
            <p:cNvSpPr txBox="1"/>
            <p:nvPr/>
          </p:nvSpPr>
          <p:spPr>
            <a:xfrm>
              <a:off x="0" y="0"/>
              <a:ext cx="5283200" cy="952500"/>
            </a:xfrm>
            <a:prstGeom prst="rect">
              <a:avLst/>
            </a:prstGeom>
          </p:spPr>
          <p:txBody>
            <a:bodyPr lIns="0" tIns="0" rIns="0" bIns="0" rtlCol="0" anchor="t"/>
            <a:lstStyle/>
            <a:p>
              <a:pPr algn="l">
                <a:lnSpc>
                  <a:spcPts val="2160"/>
                </a:lnSpc>
              </a:pPr>
              <a:r>
                <a:rPr lang="en-US" sz="1800">
                  <a:solidFill>
                    <a:srgbClr val="000000"/>
                  </a:solidFill>
                  <a:latin typeface="Verdana Pro"/>
                  <a:ea typeface="Verdana Pro"/>
                  <a:cs typeface="Verdana Pro"/>
                  <a:sym typeface="Verdana Pro"/>
                </a:rPr>
                <a:t>Zeroth Review</a:t>
              </a:r>
            </a:p>
          </p:txBody>
        </p:sp>
      </p:grpSp>
      <p:grpSp>
        <p:nvGrpSpPr>
          <p:cNvPr id="19" name="Group 19"/>
          <p:cNvGrpSpPr/>
          <p:nvPr/>
        </p:nvGrpSpPr>
        <p:grpSpPr>
          <a:xfrm>
            <a:off x="6248400" y="9367838"/>
            <a:ext cx="5791200" cy="714375"/>
            <a:chOff x="0" y="0"/>
            <a:chExt cx="7721600" cy="952500"/>
          </a:xfrm>
        </p:grpSpPr>
        <p:sp>
          <p:nvSpPr>
            <p:cNvPr id="20" name="Freeform 20"/>
            <p:cNvSpPr/>
            <p:nvPr/>
          </p:nvSpPr>
          <p:spPr>
            <a:xfrm>
              <a:off x="0" y="0"/>
              <a:ext cx="7721600" cy="952500"/>
            </a:xfrm>
            <a:custGeom>
              <a:avLst/>
              <a:gdLst/>
              <a:ahLst/>
              <a:cxnLst/>
              <a:rect l="l" t="t" r="r" b="b"/>
              <a:pathLst>
                <a:path w="7721600" h="952500">
                  <a:moveTo>
                    <a:pt x="0" y="0"/>
                  </a:moveTo>
                  <a:lnTo>
                    <a:pt x="7721600" y="0"/>
                  </a:lnTo>
                  <a:lnTo>
                    <a:pt x="7721600" y="952500"/>
                  </a:lnTo>
                  <a:lnTo>
                    <a:pt x="0" y="952500"/>
                  </a:lnTo>
                  <a:close/>
                </a:path>
              </a:pathLst>
            </a:custGeom>
            <a:solidFill>
              <a:srgbClr val="000000">
                <a:alpha val="0"/>
              </a:srgbClr>
            </a:solidFill>
          </p:spPr>
        </p:sp>
        <p:sp>
          <p:nvSpPr>
            <p:cNvPr id="21" name="TextBox 21"/>
            <p:cNvSpPr txBox="1"/>
            <p:nvPr/>
          </p:nvSpPr>
          <p:spPr>
            <a:xfrm>
              <a:off x="0" y="0"/>
              <a:ext cx="7721600" cy="952500"/>
            </a:xfrm>
            <a:prstGeom prst="rect">
              <a:avLst/>
            </a:prstGeom>
          </p:spPr>
          <p:txBody>
            <a:bodyPr lIns="0" tIns="0" rIns="0" bIns="0" rtlCol="0" anchor="t"/>
            <a:lstStyle/>
            <a:p>
              <a:pPr algn="ctr">
                <a:lnSpc>
                  <a:spcPts val="2160"/>
                </a:lnSpc>
              </a:pPr>
              <a:r>
                <a:rPr lang="en-US" sz="1800">
                  <a:solidFill>
                    <a:srgbClr val="000000"/>
                  </a:solidFill>
                  <a:latin typeface="Verdana Pro"/>
                  <a:ea typeface="Verdana Pro"/>
                  <a:cs typeface="Verdana Pro"/>
                  <a:sym typeface="Verdana Pro"/>
                </a:rPr>
                <a:t>Department of Computer Science and Engineering</a:t>
              </a:r>
            </a:p>
          </p:txBody>
        </p:sp>
      </p:grpSp>
      <p:grpSp>
        <p:nvGrpSpPr>
          <p:cNvPr id="22" name="Group 22"/>
          <p:cNvGrpSpPr/>
          <p:nvPr/>
        </p:nvGrpSpPr>
        <p:grpSpPr>
          <a:xfrm>
            <a:off x="13106400" y="9367838"/>
            <a:ext cx="3962400" cy="714375"/>
            <a:chOff x="0" y="0"/>
            <a:chExt cx="5283200" cy="952500"/>
          </a:xfrm>
        </p:grpSpPr>
        <p:sp>
          <p:nvSpPr>
            <p:cNvPr id="23" name="Freeform 23"/>
            <p:cNvSpPr/>
            <p:nvPr/>
          </p:nvSpPr>
          <p:spPr>
            <a:xfrm>
              <a:off x="0" y="0"/>
              <a:ext cx="5283200" cy="952500"/>
            </a:xfrm>
            <a:custGeom>
              <a:avLst/>
              <a:gdLst/>
              <a:ahLst/>
              <a:cxnLst/>
              <a:rect l="l" t="t" r="r" b="b"/>
              <a:pathLst>
                <a:path w="5283200" h="952500">
                  <a:moveTo>
                    <a:pt x="0" y="0"/>
                  </a:moveTo>
                  <a:lnTo>
                    <a:pt x="5283200" y="0"/>
                  </a:lnTo>
                  <a:lnTo>
                    <a:pt x="5283200" y="952500"/>
                  </a:lnTo>
                  <a:lnTo>
                    <a:pt x="0" y="952500"/>
                  </a:lnTo>
                  <a:close/>
                </a:path>
              </a:pathLst>
            </a:custGeom>
            <a:solidFill>
              <a:srgbClr val="000000">
                <a:alpha val="0"/>
              </a:srgbClr>
            </a:solidFill>
          </p:spPr>
        </p:sp>
        <p:sp>
          <p:nvSpPr>
            <p:cNvPr id="24" name="TextBox 24"/>
            <p:cNvSpPr txBox="1"/>
            <p:nvPr/>
          </p:nvSpPr>
          <p:spPr>
            <a:xfrm>
              <a:off x="0" y="0"/>
              <a:ext cx="5283200" cy="952500"/>
            </a:xfrm>
            <a:prstGeom prst="rect">
              <a:avLst/>
            </a:prstGeom>
          </p:spPr>
          <p:txBody>
            <a:bodyPr lIns="0" tIns="0" rIns="0" bIns="0" rtlCol="0" anchor="t"/>
            <a:lstStyle/>
            <a:p>
              <a:pPr algn="r">
                <a:lnSpc>
                  <a:spcPts val="2160"/>
                </a:lnSpc>
              </a:pPr>
              <a:r>
                <a:rPr lang="en-US" sz="1800">
                  <a:solidFill>
                    <a:srgbClr val="000000"/>
                  </a:solidFill>
                  <a:latin typeface="Verdana Pro"/>
                  <a:ea typeface="Verdana Pro"/>
                  <a:cs typeface="Verdana Pro"/>
                  <a:sym typeface="Verdana Pro"/>
                </a:rPr>
                <a:t>6</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1212056" y="2343152"/>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grpSp>
        <p:nvGrpSpPr>
          <p:cNvPr id="8" name="Group 8"/>
          <p:cNvGrpSpPr/>
          <p:nvPr/>
        </p:nvGrpSpPr>
        <p:grpSpPr>
          <a:xfrm>
            <a:off x="1216819" y="9255919"/>
            <a:ext cx="15854362" cy="4762"/>
            <a:chOff x="0" y="0"/>
            <a:chExt cx="21139150" cy="6350"/>
          </a:xfrm>
        </p:grpSpPr>
        <p:sp>
          <p:nvSpPr>
            <p:cNvPr id="9" name="Freeform 9"/>
            <p:cNvSpPr/>
            <p:nvPr/>
          </p:nvSpPr>
          <p:spPr>
            <a:xfrm>
              <a:off x="3175" y="0"/>
              <a:ext cx="21132800" cy="6350"/>
            </a:xfrm>
            <a:custGeom>
              <a:avLst/>
              <a:gdLst/>
              <a:ahLst/>
              <a:cxnLst/>
              <a:rect l="l" t="t" r="r" b="b"/>
              <a:pathLst>
                <a:path w="21132800" h="6350">
                  <a:moveTo>
                    <a:pt x="0" y="0"/>
                  </a:moveTo>
                  <a:lnTo>
                    <a:pt x="21132800" y="0"/>
                  </a:lnTo>
                  <a:lnTo>
                    <a:pt x="21132800" y="6350"/>
                  </a:lnTo>
                  <a:lnTo>
                    <a:pt x="0" y="6350"/>
                  </a:lnTo>
                  <a:close/>
                </a:path>
              </a:pathLst>
            </a:custGeom>
            <a:solidFill>
              <a:srgbClr val="CC0000"/>
            </a:solidFill>
          </p:spPr>
        </p:sp>
      </p:grpSp>
      <p:grpSp>
        <p:nvGrpSpPr>
          <p:cNvPr id="10" name="Group 10"/>
          <p:cNvGrpSpPr/>
          <p:nvPr/>
        </p:nvGrpSpPr>
        <p:grpSpPr>
          <a:xfrm>
            <a:off x="1149350" y="457202"/>
            <a:ext cx="16002000" cy="1824038"/>
            <a:chOff x="0" y="0"/>
            <a:chExt cx="21336000" cy="2432050"/>
          </a:xfrm>
        </p:grpSpPr>
        <p:sp>
          <p:nvSpPr>
            <p:cNvPr id="11" name="Freeform 11"/>
            <p:cNvSpPr/>
            <p:nvPr/>
          </p:nvSpPr>
          <p:spPr>
            <a:xfrm>
              <a:off x="0" y="0"/>
              <a:ext cx="21336000" cy="2432050"/>
            </a:xfrm>
            <a:custGeom>
              <a:avLst/>
              <a:gdLst/>
              <a:ahLst/>
              <a:cxnLst/>
              <a:rect l="l" t="t" r="r" b="b"/>
              <a:pathLst>
                <a:path w="21336000" h="2432050">
                  <a:moveTo>
                    <a:pt x="0" y="0"/>
                  </a:moveTo>
                  <a:lnTo>
                    <a:pt x="21336000" y="0"/>
                  </a:lnTo>
                  <a:lnTo>
                    <a:pt x="21336000" y="2432050"/>
                  </a:lnTo>
                  <a:lnTo>
                    <a:pt x="0" y="2432050"/>
                  </a:lnTo>
                  <a:close/>
                </a:path>
              </a:pathLst>
            </a:custGeom>
            <a:solidFill>
              <a:srgbClr val="000000">
                <a:alpha val="0"/>
              </a:srgbClr>
            </a:solidFill>
          </p:spPr>
        </p:sp>
        <p:sp>
          <p:nvSpPr>
            <p:cNvPr id="12" name="TextBox 12"/>
            <p:cNvSpPr txBox="1"/>
            <p:nvPr/>
          </p:nvSpPr>
          <p:spPr>
            <a:xfrm>
              <a:off x="0" y="9525"/>
              <a:ext cx="21336000" cy="2422525"/>
            </a:xfrm>
            <a:prstGeom prst="rect">
              <a:avLst/>
            </a:prstGeom>
          </p:spPr>
          <p:txBody>
            <a:bodyPr lIns="0" tIns="0" rIns="0" bIns="0" rtlCol="0" anchor="b"/>
            <a:lstStyle/>
            <a:p>
              <a:pPr algn="l">
                <a:lnSpc>
                  <a:spcPts val="5759"/>
                </a:lnSpc>
              </a:pPr>
              <a:r>
                <a:rPr lang="en-US" sz="4800" b="1">
                  <a:solidFill>
                    <a:srgbClr val="FF0000"/>
                  </a:solidFill>
                  <a:latin typeface="Verdana Pro Bold"/>
                  <a:ea typeface="Verdana Pro Bold"/>
                  <a:cs typeface="Verdana Pro Bold"/>
                  <a:sym typeface="Verdana Pro Bold"/>
                </a:rPr>
                <a:t>System Architecture</a:t>
              </a:r>
            </a:p>
          </p:txBody>
        </p:sp>
      </p:grpSp>
      <p:grpSp>
        <p:nvGrpSpPr>
          <p:cNvPr id="13" name="Group 13"/>
          <p:cNvGrpSpPr/>
          <p:nvPr/>
        </p:nvGrpSpPr>
        <p:grpSpPr>
          <a:xfrm>
            <a:off x="1238250" y="3176587"/>
            <a:ext cx="9040674" cy="5127435"/>
            <a:chOff x="0" y="0"/>
            <a:chExt cx="12054231" cy="6836580"/>
          </a:xfrm>
        </p:grpSpPr>
        <p:sp>
          <p:nvSpPr>
            <p:cNvPr id="14" name="Freeform 14"/>
            <p:cNvSpPr/>
            <p:nvPr/>
          </p:nvSpPr>
          <p:spPr>
            <a:xfrm>
              <a:off x="0" y="0"/>
              <a:ext cx="12054232" cy="6836580"/>
            </a:xfrm>
            <a:custGeom>
              <a:avLst/>
              <a:gdLst/>
              <a:ahLst/>
              <a:cxnLst/>
              <a:rect l="l" t="t" r="r" b="b"/>
              <a:pathLst>
                <a:path w="12054232" h="6836580">
                  <a:moveTo>
                    <a:pt x="0" y="0"/>
                  </a:moveTo>
                  <a:lnTo>
                    <a:pt x="12054232" y="0"/>
                  </a:lnTo>
                  <a:lnTo>
                    <a:pt x="12054232" y="6836580"/>
                  </a:lnTo>
                  <a:lnTo>
                    <a:pt x="0" y="6836580"/>
                  </a:lnTo>
                  <a:close/>
                </a:path>
              </a:pathLst>
            </a:custGeom>
            <a:solidFill>
              <a:srgbClr val="000000">
                <a:alpha val="0"/>
              </a:srgbClr>
            </a:solidFill>
          </p:spPr>
        </p:sp>
        <p:sp>
          <p:nvSpPr>
            <p:cNvPr id="15" name="TextBox 15"/>
            <p:cNvSpPr txBox="1"/>
            <p:nvPr/>
          </p:nvSpPr>
          <p:spPr>
            <a:xfrm>
              <a:off x="0" y="-76200"/>
              <a:ext cx="12054231" cy="6912780"/>
            </a:xfrm>
            <a:prstGeom prst="rect">
              <a:avLst/>
            </a:prstGeom>
          </p:spPr>
          <p:txBody>
            <a:bodyPr lIns="0" tIns="0" rIns="0" bIns="0" rtlCol="0" anchor="t"/>
            <a:lstStyle/>
            <a:p>
              <a:pPr algn="just">
                <a:lnSpc>
                  <a:spcPts val="4320"/>
                </a:lnSpc>
              </a:pPr>
              <a:endParaRPr/>
            </a:p>
            <a:p>
              <a:pPr marL="651515" lvl="1" indent="-325758" algn="just">
                <a:lnSpc>
                  <a:spcPts val="4320"/>
                </a:lnSpc>
                <a:buFont typeface="Arial"/>
                <a:buChar char="•"/>
              </a:pPr>
              <a:r>
                <a:rPr lang="en-US" sz="3600">
                  <a:solidFill>
                    <a:srgbClr val="000000"/>
                  </a:solidFill>
                  <a:latin typeface="Times New Roman"/>
                  <a:ea typeface="Times New Roman"/>
                  <a:cs typeface="Times New Roman"/>
                  <a:sym typeface="Times New Roman"/>
                </a:rPr>
                <a:t>User inputs details via Web Interface</a:t>
              </a:r>
            </a:p>
            <a:p>
              <a:pPr marL="651515" lvl="1" indent="-325758" algn="l">
                <a:lnSpc>
                  <a:spcPts val="4320"/>
                </a:lnSpc>
                <a:buFont typeface="Arial"/>
                <a:buChar char="•"/>
              </a:pPr>
              <a:r>
                <a:rPr lang="en-US" sz="3600">
                  <a:solidFill>
                    <a:srgbClr val="000000"/>
                  </a:solidFill>
                  <a:latin typeface="Times New Roman"/>
                  <a:ea typeface="Times New Roman"/>
                  <a:cs typeface="Times New Roman"/>
                  <a:sym typeface="Times New Roman"/>
                </a:rPr>
                <a:t>Flask Backend handles preprocessing         and prediction</a:t>
              </a:r>
            </a:p>
            <a:p>
              <a:pPr marL="651515" lvl="1" indent="-325758" algn="l">
                <a:lnSpc>
                  <a:spcPts val="4320"/>
                </a:lnSpc>
                <a:buFont typeface="Arial"/>
                <a:buChar char="•"/>
              </a:pPr>
              <a:r>
                <a:rPr lang="en-US" sz="3600">
                  <a:solidFill>
                    <a:srgbClr val="000000"/>
                  </a:solidFill>
                  <a:latin typeface="Times New Roman"/>
                  <a:ea typeface="Times New Roman"/>
                  <a:cs typeface="Times New Roman"/>
                  <a:sym typeface="Times New Roman"/>
                </a:rPr>
                <a:t>MLModel is a trained Random Forest Classifier</a:t>
              </a:r>
            </a:p>
            <a:p>
              <a:pPr marL="651515" lvl="1" indent="-325758" algn="just">
                <a:lnSpc>
                  <a:spcPts val="4320"/>
                </a:lnSpc>
                <a:buFont typeface="Arial"/>
                <a:buChar char="•"/>
              </a:pPr>
              <a:r>
                <a:rPr lang="en-US" sz="3600">
                  <a:solidFill>
                    <a:srgbClr val="000000"/>
                  </a:solidFill>
                  <a:latin typeface="Times New Roman"/>
                  <a:ea typeface="Times New Roman"/>
                  <a:cs typeface="Times New Roman"/>
                  <a:sym typeface="Times New Roman"/>
                </a:rPr>
                <a:t>Dataset used in the training phase</a:t>
              </a:r>
            </a:p>
            <a:p>
              <a:pPr marL="651515" lvl="1" indent="-325758" algn="just">
                <a:lnSpc>
                  <a:spcPts val="4320"/>
                </a:lnSpc>
              </a:pPr>
              <a:endParaRPr lang="en-US" sz="3600">
                <a:solidFill>
                  <a:srgbClr val="000000"/>
                </a:solidFill>
                <a:latin typeface="Times New Roman"/>
                <a:ea typeface="Times New Roman"/>
                <a:cs typeface="Times New Roman"/>
                <a:sym typeface="Times New Roman"/>
              </a:endParaRPr>
            </a:p>
          </p:txBody>
        </p:sp>
      </p:grpSp>
      <p:grpSp>
        <p:nvGrpSpPr>
          <p:cNvPr id="16" name="Group 16"/>
          <p:cNvGrpSpPr/>
          <p:nvPr/>
        </p:nvGrpSpPr>
        <p:grpSpPr>
          <a:xfrm>
            <a:off x="1219200" y="9367838"/>
            <a:ext cx="3962400" cy="714375"/>
            <a:chOff x="0" y="0"/>
            <a:chExt cx="5283200" cy="952500"/>
          </a:xfrm>
        </p:grpSpPr>
        <p:sp>
          <p:nvSpPr>
            <p:cNvPr id="17" name="Freeform 17"/>
            <p:cNvSpPr/>
            <p:nvPr/>
          </p:nvSpPr>
          <p:spPr>
            <a:xfrm>
              <a:off x="0" y="0"/>
              <a:ext cx="5283200" cy="952500"/>
            </a:xfrm>
            <a:custGeom>
              <a:avLst/>
              <a:gdLst/>
              <a:ahLst/>
              <a:cxnLst/>
              <a:rect l="l" t="t" r="r" b="b"/>
              <a:pathLst>
                <a:path w="5283200" h="952500">
                  <a:moveTo>
                    <a:pt x="0" y="0"/>
                  </a:moveTo>
                  <a:lnTo>
                    <a:pt x="5283200" y="0"/>
                  </a:lnTo>
                  <a:lnTo>
                    <a:pt x="5283200" y="952500"/>
                  </a:lnTo>
                  <a:lnTo>
                    <a:pt x="0" y="952500"/>
                  </a:lnTo>
                  <a:close/>
                </a:path>
              </a:pathLst>
            </a:custGeom>
            <a:solidFill>
              <a:srgbClr val="000000">
                <a:alpha val="0"/>
              </a:srgbClr>
            </a:solidFill>
          </p:spPr>
        </p:sp>
        <p:sp>
          <p:nvSpPr>
            <p:cNvPr id="18" name="TextBox 18"/>
            <p:cNvSpPr txBox="1"/>
            <p:nvPr/>
          </p:nvSpPr>
          <p:spPr>
            <a:xfrm>
              <a:off x="0" y="0"/>
              <a:ext cx="5283200" cy="952500"/>
            </a:xfrm>
            <a:prstGeom prst="rect">
              <a:avLst/>
            </a:prstGeom>
          </p:spPr>
          <p:txBody>
            <a:bodyPr lIns="0" tIns="0" rIns="0" bIns="0" rtlCol="0" anchor="t"/>
            <a:lstStyle/>
            <a:p>
              <a:pPr algn="l">
                <a:lnSpc>
                  <a:spcPts val="2160"/>
                </a:lnSpc>
              </a:pPr>
              <a:r>
                <a:rPr lang="en-US" sz="1800">
                  <a:solidFill>
                    <a:srgbClr val="000000"/>
                  </a:solidFill>
                  <a:latin typeface="Verdana Pro"/>
                  <a:ea typeface="Verdana Pro"/>
                  <a:cs typeface="Verdana Pro"/>
                  <a:sym typeface="Verdana Pro"/>
                </a:rPr>
                <a:t>Second Review</a:t>
              </a:r>
            </a:p>
          </p:txBody>
        </p:sp>
      </p:grpSp>
      <p:grpSp>
        <p:nvGrpSpPr>
          <p:cNvPr id="19" name="Group 19"/>
          <p:cNvGrpSpPr/>
          <p:nvPr/>
        </p:nvGrpSpPr>
        <p:grpSpPr>
          <a:xfrm>
            <a:off x="6248400" y="9367838"/>
            <a:ext cx="5791200" cy="714375"/>
            <a:chOff x="0" y="0"/>
            <a:chExt cx="7721600" cy="952500"/>
          </a:xfrm>
        </p:grpSpPr>
        <p:sp>
          <p:nvSpPr>
            <p:cNvPr id="20" name="Freeform 20"/>
            <p:cNvSpPr/>
            <p:nvPr/>
          </p:nvSpPr>
          <p:spPr>
            <a:xfrm>
              <a:off x="0" y="0"/>
              <a:ext cx="7721600" cy="952500"/>
            </a:xfrm>
            <a:custGeom>
              <a:avLst/>
              <a:gdLst/>
              <a:ahLst/>
              <a:cxnLst/>
              <a:rect l="l" t="t" r="r" b="b"/>
              <a:pathLst>
                <a:path w="7721600" h="952500">
                  <a:moveTo>
                    <a:pt x="0" y="0"/>
                  </a:moveTo>
                  <a:lnTo>
                    <a:pt x="7721600" y="0"/>
                  </a:lnTo>
                  <a:lnTo>
                    <a:pt x="7721600" y="952500"/>
                  </a:lnTo>
                  <a:lnTo>
                    <a:pt x="0" y="952500"/>
                  </a:lnTo>
                  <a:close/>
                </a:path>
              </a:pathLst>
            </a:custGeom>
            <a:solidFill>
              <a:srgbClr val="000000">
                <a:alpha val="0"/>
              </a:srgbClr>
            </a:solidFill>
          </p:spPr>
        </p:sp>
        <p:sp>
          <p:nvSpPr>
            <p:cNvPr id="21" name="TextBox 21"/>
            <p:cNvSpPr txBox="1"/>
            <p:nvPr/>
          </p:nvSpPr>
          <p:spPr>
            <a:xfrm>
              <a:off x="0" y="0"/>
              <a:ext cx="7721600" cy="952500"/>
            </a:xfrm>
            <a:prstGeom prst="rect">
              <a:avLst/>
            </a:prstGeom>
          </p:spPr>
          <p:txBody>
            <a:bodyPr lIns="0" tIns="0" rIns="0" bIns="0" rtlCol="0" anchor="t"/>
            <a:lstStyle/>
            <a:p>
              <a:pPr algn="ctr">
                <a:lnSpc>
                  <a:spcPts val="2160"/>
                </a:lnSpc>
              </a:pPr>
              <a:r>
                <a:rPr lang="en-US" sz="1800">
                  <a:solidFill>
                    <a:srgbClr val="000000"/>
                  </a:solidFill>
                  <a:latin typeface="Verdana Pro"/>
                  <a:ea typeface="Verdana Pro"/>
                  <a:cs typeface="Verdana Pro"/>
                  <a:sym typeface="Verdana Pro"/>
                </a:rPr>
                <a:t>Department of Computer Science and Engineering</a:t>
              </a:r>
            </a:p>
          </p:txBody>
        </p:sp>
      </p:grpSp>
      <p:grpSp>
        <p:nvGrpSpPr>
          <p:cNvPr id="22" name="Group 22"/>
          <p:cNvGrpSpPr/>
          <p:nvPr/>
        </p:nvGrpSpPr>
        <p:grpSpPr>
          <a:xfrm>
            <a:off x="13106400" y="9367838"/>
            <a:ext cx="3962400" cy="714375"/>
            <a:chOff x="0" y="0"/>
            <a:chExt cx="5283200" cy="952500"/>
          </a:xfrm>
        </p:grpSpPr>
        <p:sp>
          <p:nvSpPr>
            <p:cNvPr id="23" name="Freeform 23"/>
            <p:cNvSpPr/>
            <p:nvPr/>
          </p:nvSpPr>
          <p:spPr>
            <a:xfrm>
              <a:off x="0" y="0"/>
              <a:ext cx="5283200" cy="952500"/>
            </a:xfrm>
            <a:custGeom>
              <a:avLst/>
              <a:gdLst/>
              <a:ahLst/>
              <a:cxnLst/>
              <a:rect l="l" t="t" r="r" b="b"/>
              <a:pathLst>
                <a:path w="5283200" h="952500">
                  <a:moveTo>
                    <a:pt x="0" y="0"/>
                  </a:moveTo>
                  <a:lnTo>
                    <a:pt x="5283200" y="0"/>
                  </a:lnTo>
                  <a:lnTo>
                    <a:pt x="5283200" y="952500"/>
                  </a:lnTo>
                  <a:lnTo>
                    <a:pt x="0" y="952500"/>
                  </a:lnTo>
                  <a:close/>
                </a:path>
              </a:pathLst>
            </a:custGeom>
            <a:solidFill>
              <a:srgbClr val="000000">
                <a:alpha val="0"/>
              </a:srgbClr>
            </a:solidFill>
          </p:spPr>
        </p:sp>
        <p:sp>
          <p:nvSpPr>
            <p:cNvPr id="24" name="TextBox 24"/>
            <p:cNvSpPr txBox="1"/>
            <p:nvPr/>
          </p:nvSpPr>
          <p:spPr>
            <a:xfrm>
              <a:off x="0" y="0"/>
              <a:ext cx="5283200" cy="952500"/>
            </a:xfrm>
            <a:prstGeom prst="rect">
              <a:avLst/>
            </a:prstGeom>
          </p:spPr>
          <p:txBody>
            <a:bodyPr lIns="0" tIns="0" rIns="0" bIns="0" rtlCol="0" anchor="t"/>
            <a:lstStyle/>
            <a:p>
              <a:pPr algn="r">
                <a:lnSpc>
                  <a:spcPts val="2160"/>
                </a:lnSpc>
              </a:pPr>
              <a:r>
                <a:rPr lang="en-US" sz="1800">
                  <a:solidFill>
                    <a:srgbClr val="000000"/>
                  </a:solidFill>
                  <a:latin typeface="Verdana Pro"/>
                  <a:ea typeface="Verdana Pro"/>
                  <a:cs typeface="Verdana Pro"/>
                  <a:sym typeface="Verdana Pro"/>
                </a:rPr>
                <a:t>7</a:t>
              </a:r>
            </a:p>
          </p:txBody>
        </p:sp>
      </p:grpSp>
      <p:sp>
        <p:nvSpPr>
          <p:cNvPr id="25" name="Freeform 25"/>
          <p:cNvSpPr/>
          <p:nvPr/>
        </p:nvSpPr>
        <p:spPr>
          <a:xfrm>
            <a:off x="10879811" y="2672268"/>
            <a:ext cx="5760770" cy="6314065"/>
          </a:xfrm>
          <a:custGeom>
            <a:avLst/>
            <a:gdLst/>
            <a:ahLst/>
            <a:cxnLst/>
            <a:rect l="l" t="t" r="r" b="b"/>
            <a:pathLst>
              <a:path w="5760770" h="6314065">
                <a:moveTo>
                  <a:pt x="0" y="0"/>
                </a:moveTo>
                <a:lnTo>
                  <a:pt x="5760770" y="0"/>
                </a:lnTo>
                <a:lnTo>
                  <a:pt x="5760770" y="6314064"/>
                </a:lnTo>
                <a:lnTo>
                  <a:pt x="0" y="6314064"/>
                </a:lnTo>
                <a:lnTo>
                  <a:pt x="0" y="0"/>
                </a:lnTo>
                <a:close/>
              </a:path>
            </a:pathLst>
          </a:custGeom>
          <a:blipFill>
            <a:blip r:embed="rId3"/>
            <a:stretch>
              <a:fillRect/>
            </a:stretch>
          </a:blipFill>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1212056" y="2343152"/>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grpSp>
        <p:nvGrpSpPr>
          <p:cNvPr id="8" name="Group 8"/>
          <p:cNvGrpSpPr/>
          <p:nvPr/>
        </p:nvGrpSpPr>
        <p:grpSpPr>
          <a:xfrm>
            <a:off x="1216819" y="9255919"/>
            <a:ext cx="15854362" cy="4762"/>
            <a:chOff x="0" y="0"/>
            <a:chExt cx="21139150" cy="6350"/>
          </a:xfrm>
        </p:grpSpPr>
        <p:sp>
          <p:nvSpPr>
            <p:cNvPr id="9" name="Freeform 9"/>
            <p:cNvSpPr/>
            <p:nvPr/>
          </p:nvSpPr>
          <p:spPr>
            <a:xfrm>
              <a:off x="3175" y="0"/>
              <a:ext cx="21132800" cy="6350"/>
            </a:xfrm>
            <a:custGeom>
              <a:avLst/>
              <a:gdLst/>
              <a:ahLst/>
              <a:cxnLst/>
              <a:rect l="l" t="t" r="r" b="b"/>
              <a:pathLst>
                <a:path w="21132800" h="6350">
                  <a:moveTo>
                    <a:pt x="0" y="0"/>
                  </a:moveTo>
                  <a:lnTo>
                    <a:pt x="21132800" y="0"/>
                  </a:lnTo>
                  <a:lnTo>
                    <a:pt x="21132800" y="6350"/>
                  </a:lnTo>
                  <a:lnTo>
                    <a:pt x="0" y="6350"/>
                  </a:lnTo>
                  <a:close/>
                </a:path>
              </a:pathLst>
            </a:custGeom>
            <a:solidFill>
              <a:srgbClr val="CC0000"/>
            </a:solidFill>
          </p:spPr>
        </p:sp>
      </p:grpSp>
      <p:grpSp>
        <p:nvGrpSpPr>
          <p:cNvPr id="10" name="Group 10"/>
          <p:cNvGrpSpPr/>
          <p:nvPr/>
        </p:nvGrpSpPr>
        <p:grpSpPr>
          <a:xfrm>
            <a:off x="1149350" y="457201"/>
            <a:ext cx="16002000" cy="1824038"/>
            <a:chOff x="0" y="0"/>
            <a:chExt cx="21336000" cy="2432050"/>
          </a:xfrm>
        </p:grpSpPr>
        <p:sp>
          <p:nvSpPr>
            <p:cNvPr id="11" name="Freeform 11"/>
            <p:cNvSpPr/>
            <p:nvPr/>
          </p:nvSpPr>
          <p:spPr>
            <a:xfrm>
              <a:off x="0" y="0"/>
              <a:ext cx="21336000" cy="2432050"/>
            </a:xfrm>
            <a:custGeom>
              <a:avLst/>
              <a:gdLst/>
              <a:ahLst/>
              <a:cxnLst/>
              <a:rect l="l" t="t" r="r" b="b"/>
              <a:pathLst>
                <a:path w="21336000" h="2432050">
                  <a:moveTo>
                    <a:pt x="0" y="0"/>
                  </a:moveTo>
                  <a:lnTo>
                    <a:pt x="21336000" y="0"/>
                  </a:lnTo>
                  <a:lnTo>
                    <a:pt x="21336000" y="2432050"/>
                  </a:lnTo>
                  <a:lnTo>
                    <a:pt x="0" y="2432050"/>
                  </a:lnTo>
                  <a:close/>
                </a:path>
              </a:pathLst>
            </a:custGeom>
            <a:solidFill>
              <a:srgbClr val="000000">
                <a:alpha val="0"/>
              </a:srgbClr>
            </a:solidFill>
          </p:spPr>
        </p:sp>
        <p:sp>
          <p:nvSpPr>
            <p:cNvPr id="12" name="TextBox 12"/>
            <p:cNvSpPr txBox="1"/>
            <p:nvPr/>
          </p:nvSpPr>
          <p:spPr>
            <a:xfrm>
              <a:off x="0" y="9525"/>
              <a:ext cx="21336000" cy="2422525"/>
            </a:xfrm>
            <a:prstGeom prst="rect">
              <a:avLst/>
            </a:prstGeom>
          </p:spPr>
          <p:txBody>
            <a:bodyPr lIns="0" tIns="0" rIns="0" bIns="0" rtlCol="0" anchor="b"/>
            <a:lstStyle/>
            <a:p>
              <a:pPr algn="l">
                <a:lnSpc>
                  <a:spcPts val="5759"/>
                </a:lnSpc>
              </a:pPr>
              <a:r>
                <a:rPr lang="en-US" sz="4800" b="1">
                  <a:solidFill>
                    <a:srgbClr val="FF0000"/>
                  </a:solidFill>
                  <a:latin typeface="Verdana Pro Bold"/>
                  <a:ea typeface="Verdana Pro Bold"/>
                  <a:cs typeface="Verdana Pro Bold"/>
                  <a:sym typeface="Verdana Pro Bold"/>
                </a:rPr>
                <a:t>List of Modules</a:t>
              </a:r>
            </a:p>
          </p:txBody>
        </p:sp>
      </p:grpSp>
      <p:grpSp>
        <p:nvGrpSpPr>
          <p:cNvPr id="13" name="Group 13"/>
          <p:cNvGrpSpPr/>
          <p:nvPr/>
        </p:nvGrpSpPr>
        <p:grpSpPr>
          <a:xfrm>
            <a:off x="1655678" y="2597945"/>
            <a:ext cx="16009144" cy="8357237"/>
            <a:chOff x="0" y="0"/>
            <a:chExt cx="21345525" cy="11142983"/>
          </a:xfrm>
        </p:grpSpPr>
        <p:sp>
          <p:nvSpPr>
            <p:cNvPr id="14" name="Freeform 14"/>
            <p:cNvSpPr/>
            <p:nvPr/>
          </p:nvSpPr>
          <p:spPr>
            <a:xfrm>
              <a:off x="0" y="0"/>
              <a:ext cx="21345525" cy="11142983"/>
            </a:xfrm>
            <a:custGeom>
              <a:avLst/>
              <a:gdLst/>
              <a:ahLst/>
              <a:cxnLst/>
              <a:rect l="l" t="t" r="r" b="b"/>
              <a:pathLst>
                <a:path w="21345525" h="11142983">
                  <a:moveTo>
                    <a:pt x="0" y="0"/>
                  </a:moveTo>
                  <a:lnTo>
                    <a:pt x="21345525" y="0"/>
                  </a:lnTo>
                  <a:lnTo>
                    <a:pt x="21345525" y="11142983"/>
                  </a:lnTo>
                  <a:lnTo>
                    <a:pt x="0" y="11142983"/>
                  </a:lnTo>
                  <a:close/>
                </a:path>
              </a:pathLst>
            </a:custGeom>
            <a:solidFill>
              <a:srgbClr val="000000">
                <a:alpha val="0"/>
              </a:srgbClr>
            </a:solidFill>
          </p:spPr>
        </p:sp>
        <p:sp>
          <p:nvSpPr>
            <p:cNvPr id="15" name="TextBox 15"/>
            <p:cNvSpPr txBox="1"/>
            <p:nvPr/>
          </p:nvSpPr>
          <p:spPr>
            <a:xfrm>
              <a:off x="0" y="-57150"/>
              <a:ext cx="21345525" cy="11200133"/>
            </a:xfrm>
            <a:prstGeom prst="rect">
              <a:avLst/>
            </a:prstGeom>
          </p:spPr>
          <p:txBody>
            <a:bodyPr lIns="0" tIns="0" rIns="0" bIns="0" rtlCol="0" anchor="t"/>
            <a:lstStyle/>
            <a:p>
              <a:pPr algn="l">
                <a:lnSpc>
                  <a:spcPts val="3480"/>
                </a:lnSpc>
              </a:pPr>
              <a:r>
                <a:rPr lang="en-US" sz="2900" b="1">
                  <a:solidFill>
                    <a:srgbClr val="000000"/>
                  </a:solidFill>
                  <a:latin typeface="Times New Roman Bold"/>
                  <a:ea typeface="Times New Roman Bold"/>
                  <a:cs typeface="Times New Roman Bold"/>
                  <a:sym typeface="Times New Roman Bold"/>
                </a:rPr>
                <a:t>User Interface Module</a:t>
              </a:r>
            </a:p>
            <a:p>
              <a:pPr marL="626120" lvl="1" indent="-313060" algn="l">
                <a:lnSpc>
                  <a:spcPts val="3480"/>
                </a:lnSpc>
                <a:buFont typeface="Arial"/>
                <a:buChar char="•"/>
              </a:pPr>
              <a:r>
                <a:rPr lang="en-US" sz="2900">
                  <a:solidFill>
                    <a:srgbClr val="000000"/>
                  </a:solidFill>
                  <a:latin typeface="Times New Roman"/>
                  <a:ea typeface="Times New Roman"/>
                  <a:cs typeface="Times New Roman"/>
                  <a:sym typeface="Times New Roman"/>
                </a:rPr>
                <a:t>Frontend (React or HTML/CSS)</a:t>
              </a:r>
            </a:p>
            <a:p>
              <a:pPr marL="626120" lvl="1" indent="-313060" algn="l">
                <a:lnSpc>
                  <a:spcPts val="3480"/>
                </a:lnSpc>
                <a:buFont typeface="Arial"/>
                <a:buChar char="•"/>
              </a:pPr>
              <a:r>
                <a:rPr lang="en-US" sz="2900">
                  <a:solidFill>
                    <a:srgbClr val="000000"/>
                  </a:solidFill>
                  <a:latin typeface="Times New Roman"/>
                  <a:ea typeface="Times New Roman"/>
                  <a:cs typeface="Times New Roman"/>
                  <a:sym typeface="Times New Roman"/>
                </a:rPr>
                <a:t>Collects input from users (team names, venue, toss winner, etc.)</a:t>
              </a:r>
            </a:p>
            <a:p>
              <a:pPr algn="l">
                <a:lnSpc>
                  <a:spcPts val="3480"/>
                </a:lnSpc>
              </a:pPr>
              <a:r>
                <a:rPr lang="en-US" sz="2900" b="1">
                  <a:solidFill>
                    <a:srgbClr val="000000"/>
                  </a:solidFill>
                  <a:latin typeface="Times New Roman Bold"/>
                  <a:ea typeface="Times New Roman Bold"/>
                  <a:cs typeface="Times New Roman Bold"/>
                  <a:sym typeface="Times New Roman Bold"/>
                </a:rPr>
                <a:t>Flask Backend Module</a:t>
              </a:r>
            </a:p>
            <a:p>
              <a:pPr marL="626120" lvl="1" indent="-313060" algn="l">
                <a:lnSpc>
                  <a:spcPts val="3480"/>
                </a:lnSpc>
                <a:buFont typeface="Arial"/>
                <a:buChar char="•"/>
              </a:pPr>
              <a:r>
                <a:rPr lang="en-US" sz="2900">
                  <a:solidFill>
                    <a:srgbClr val="000000"/>
                  </a:solidFill>
                  <a:latin typeface="Times New Roman"/>
                  <a:ea typeface="Times New Roman"/>
                  <a:cs typeface="Times New Roman"/>
                  <a:sym typeface="Times New Roman"/>
                </a:rPr>
                <a:t>Handles routing, request processing, and connects frontend to ML model</a:t>
              </a:r>
            </a:p>
            <a:p>
              <a:pPr marL="626120" lvl="1" indent="-313060" algn="l">
                <a:lnSpc>
                  <a:spcPts val="3480"/>
                </a:lnSpc>
                <a:buFont typeface="Arial"/>
                <a:buChar char="•"/>
              </a:pPr>
              <a:r>
                <a:rPr lang="en-US" sz="2900">
                  <a:solidFill>
                    <a:srgbClr val="000000"/>
                  </a:solidFill>
                  <a:latin typeface="Times New Roman"/>
                  <a:ea typeface="Times New Roman"/>
                  <a:cs typeface="Times New Roman"/>
                  <a:sym typeface="Times New Roman"/>
                </a:rPr>
                <a:t>Sends user inputs to the prediction logic</a:t>
              </a:r>
            </a:p>
            <a:p>
              <a:pPr algn="l">
                <a:lnSpc>
                  <a:spcPts val="3480"/>
                </a:lnSpc>
              </a:pPr>
              <a:r>
                <a:rPr lang="en-US" sz="2900" b="1">
                  <a:solidFill>
                    <a:srgbClr val="000000"/>
                  </a:solidFill>
                  <a:latin typeface="Times New Roman Bold"/>
                  <a:ea typeface="Times New Roman Bold"/>
                  <a:cs typeface="Times New Roman Bold"/>
                  <a:sym typeface="Times New Roman Bold"/>
                </a:rPr>
                <a:t>Data Preprocessing Module</a:t>
              </a:r>
            </a:p>
            <a:p>
              <a:pPr marL="626120" lvl="1" indent="-313060" algn="l">
                <a:lnSpc>
                  <a:spcPts val="3480"/>
                </a:lnSpc>
                <a:buFont typeface="Arial"/>
                <a:buChar char="•"/>
              </a:pPr>
              <a:r>
                <a:rPr lang="en-US" sz="2900">
                  <a:solidFill>
                    <a:srgbClr val="000000"/>
                  </a:solidFill>
                  <a:latin typeface="Times New Roman"/>
                  <a:ea typeface="Times New Roman"/>
                  <a:cs typeface="Times New Roman"/>
                  <a:sym typeface="Times New Roman"/>
                </a:rPr>
                <a:t>Encodes categorical features (e.g., team names, venue)</a:t>
              </a:r>
            </a:p>
            <a:p>
              <a:pPr marL="626120" lvl="1" indent="-313060" algn="l">
                <a:lnSpc>
                  <a:spcPts val="3480"/>
                </a:lnSpc>
                <a:buFont typeface="Arial"/>
                <a:buChar char="•"/>
              </a:pPr>
              <a:r>
                <a:rPr lang="en-US" sz="2900">
                  <a:solidFill>
                    <a:srgbClr val="000000"/>
                  </a:solidFill>
                  <a:latin typeface="Times New Roman"/>
                  <a:ea typeface="Times New Roman"/>
                  <a:cs typeface="Times New Roman"/>
                  <a:sym typeface="Times New Roman"/>
                </a:rPr>
                <a:t>Normalizes and transforms data to the format expected by the model</a:t>
              </a:r>
            </a:p>
            <a:p>
              <a:pPr algn="l">
                <a:lnSpc>
                  <a:spcPts val="3480"/>
                </a:lnSpc>
              </a:pPr>
              <a:r>
                <a:rPr lang="en-US" sz="2900" b="1">
                  <a:solidFill>
                    <a:srgbClr val="000000"/>
                  </a:solidFill>
                  <a:latin typeface="Times New Roman Bold"/>
                  <a:ea typeface="Times New Roman Bold"/>
                  <a:cs typeface="Times New Roman Bold"/>
                  <a:sym typeface="Times New Roman Bold"/>
                </a:rPr>
                <a:t>Machine Learning Module</a:t>
              </a:r>
            </a:p>
            <a:p>
              <a:pPr marL="626120" lvl="1" indent="-313060" algn="l">
                <a:lnSpc>
                  <a:spcPts val="3480"/>
                </a:lnSpc>
                <a:buFont typeface="Arial"/>
                <a:buChar char="•"/>
              </a:pPr>
              <a:r>
                <a:rPr lang="en-US" sz="2900">
                  <a:solidFill>
                    <a:srgbClr val="000000"/>
                  </a:solidFill>
                  <a:latin typeface="Times New Roman"/>
                  <a:ea typeface="Times New Roman"/>
                  <a:cs typeface="Times New Roman"/>
                  <a:sym typeface="Times New Roman"/>
                </a:rPr>
                <a:t>Random Forest Classifier trained on historical IPL data</a:t>
              </a:r>
            </a:p>
            <a:p>
              <a:pPr marL="626120" lvl="1" indent="-313060" algn="l">
                <a:lnSpc>
                  <a:spcPts val="3480"/>
                </a:lnSpc>
                <a:buFont typeface="Arial"/>
                <a:buChar char="•"/>
              </a:pPr>
              <a:r>
                <a:rPr lang="en-US" sz="2900">
                  <a:solidFill>
                    <a:srgbClr val="000000"/>
                  </a:solidFill>
                  <a:latin typeface="Times New Roman"/>
                  <a:ea typeface="Times New Roman"/>
                  <a:cs typeface="Times New Roman"/>
                  <a:sym typeface="Times New Roman"/>
                </a:rPr>
                <a:t>Performs the prediction based on processed inputs</a:t>
              </a:r>
            </a:p>
            <a:p>
              <a:pPr algn="l">
                <a:lnSpc>
                  <a:spcPts val="3480"/>
                </a:lnSpc>
              </a:pPr>
              <a:r>
                <a:rPr lang="en-US" sz="2900" b="1">
                  <a:solidFill>
                    <a:srgbClr val="000000"/>
                  </a:solidFill>
                  <a:latin typeface="Times New Roman Bold"/>
                  <a:ea typeface="Times New Roman Bold"/>
                  <a:cs typeface="Times New Roman Bold"/>
                  <a:sym typeface="Times New Roman Bold"/>
                </a:rPr>
                <a:t>Prediction Display Module</a:t>
              </a:r>
            </a:p>
            <a:p>
              <a:pPr marL="626120" lvl="1" indent="-313060" algn="l">
                <a:lnSpc>
                  <a:spcPts val="3480"/>
                </a:lnSpc>
                <a:buFont typeface="Arial"/>
                <a:buChar char="•"/>
              </a:pPr>
              <a:r>
                <a:rPr lang="en-US" sz="2900">
                  <a:solidFill>
                    <a:srgbClr val="000000"/>
                  </a:solidFill>
                  <a:latin typeface="Times New Roman"/>
                  <a:ea typeface="Times New Roman"/>
                  <a:cs typeface="Times New Roman"/>
                  <a:sym typeface="Times New Roman"/>
                </a:rPr>
                <a:t>Receives output from the ML model</a:t>
              </a:r>
            </a:p>
            <a:p>
              <a:pPr marL="626120" lvl="1" indent="-313060" algn="l">
                <a:lnSpc>
                  <a:spcPts val="3480"/>
                </a:lnSpc>
                <a:buFont typeface="Arial"/>
                <a:buChar char="•"/>
              </a:pPr>
              <a:r>
                <a:rPr lang="en-US" sz="2900">
                  <a:solidFill>
                    <a:srgbClr val="000000"/>
                  </a:solidFill>
                  <a:latin typeface="Times New Roman"/>
                  <a:ea typeface="Times New Roman"/>
                  <a:cs typeface="Times New Roman"/>
                  <a:sym typeface="Times New Roman"/>
                </a:rPr>
                <a:t>Displays the predicted winner to the user</a:t>
              </a:r>
            </a:p>
            <a:p>
              <a:pPr algn="l">
                <a:lnSpc>
                  <a:spcPts val="3480"/>
                </a:lnSpc>
              </a:pPr>
              <a:endParaRPr lang="en-US" sz="2900">
                <a:solidFill>
                  <a:srgbClr val="000000"/>
                </a:solidFill>
                <a:latin typeface="Times New Roman"/>
                <a:ea typeface="Times New Roman"/>
                <a:cs typeface="Times New Roman"/>
                <a:sym typeface="Times New Roman"/>
              </a:endParaRPr>
            </a:p>
            <a:p>
              <a:pPr algn="l">
                <a:lnSpc>
                  <a:spcPts val="3480"/>
                </a:lnSpc>
              </a:pPr>
              <a:endParaRPr lang="en-US" sz="2900">
                <a:solidFill>
                  <a:srgbClr val="000000"/>
                </a:solidFill>
                <a:latin typeface="Times New Roman"/>
                <a:ea typeface="Times New Roman"/>
                <a:cs typeface="Times New Roman"/>
                <a:sym typeface="Times New Roman"/>
              </a:endParaRPr>
            </a:p>
            <a:p>
              <a:pPr marL="524836" lvl="1" indent="-262418" algn="l">
                <a:lnSpc>
                  <a:spcPts val="3480"/>
                </a:lnSpc>
              </a:pPr>
              <a:endParaRPr lang="en-US" sz="2900">
                <a:solidFill>
                  <a:srgbClr val="000000"/>
                </a:solidFill>
                <a:latin typeface="Times New Roman"/>
                <a:ea typeface="Times New Roman"/>
                <a:cs typeface="Times New Roman"/>
                <a:sym typeface="Times New Roman"/>
              </a:endParaRPr>
            </a:p>
          </p:txBody>
        </p:sp>
      </p:grpSp>
      <p:grpSp>
        <p:nvGrpSpPr>
          <p:cNvPr id="16" name="Group 16"/>
          <p:cNvGrpSpPr/>
          <p:nvPr/>
        </p:nvGrpSpPr>
        <p:grpSpPr>
          <a:xfrm>
            <a:off x="1219200" y="9367838"/>
            <a:ext cx="3962400" cy="714375"/>
            <a:chOff x="0" y="0"/>
            <a:chExt cx="5283200" cy="952500"/>
          </a:xfrm>
        </p:grpSpPr>
        <p:sp>
          <p:nvSpPr>
            <p:cNvPr id="17" name="Freeform 17"/>
            <p:cNvSpPr/>
            <p:nvPr/>
          </p:nvSpPr>
          <p:spPr>
            <a:xfrm>
              <a:off x="0" y="0"/>
              <a:ext cx="5283200" cy="952500"/>
            </a:xfrm>
            <a:custGeom>
              <a:avLst/>
              <a:gdLst/>
              <a:ahLst/>
              <a:cxnLst/>
              <a:rect l="l" t="t" r="r" b="b"/>
              <a:pathLst>
                <a:path w="5283200" h="952500">
                  <a:moveTo>
                    <a:pt x="0" y="0"/>
                  </a:moveTo>
                  <a:lnTo>
                    <a:pt x="5283200" y="0"/>
                  </a:lnTo>
                  <a:lnTo>
                    <a:pt x="5283200" y="952500"/>
                  </a:lnTo>
                  <a:lnTo>
                    <a:pt x="0" y="952500"/>
                  </a:lnTo>
                  <a:close/>
                </a:path>
              </a:pathLst>
            </a:custGeom>
            <a:solidFill>
              <a:srgbClr val="000000">
                <a:alpha val="0"/>
              </a:srgbClr>
            </a:solidFill>
          </p:spPr>
        </p:sp>
        <p:sp>
          <p:nvSpPr>
            <p:cNvPr id="18" name="TextBox 18"/>
            <p:cNvSpPr txBox="1"/>
            <p:nvPr/>
          </p:nvSpPr>
          <p:spPr>
            <a:xfrm>
              <a:off x="0" y="0"/>
              <a:ext cx="5283200" cy="952500"/>
            </a:xfrm>
            <a:prstGeom prst="rect">
              <a:avLst/>
            </a:prstGeom>
          </p:spPr>
          <p:txBody>
            <a:bodyPr lIns="0" tIns="0" rIns="0" bIns="0" rtlCol="0" anchor="t"/>
            <a:lstStyle/>
            <a:p>
              <a:pPr algn="l">
                <a:lnSpc>
                  <a:spcPts val="2160"/>
                </a:lnSpc>
              </a:pPr>
              <a:r>
                <a:rPr lang="en-US" sz="1800">
                  <a:solidFill>
                    <a:srgbClr val="000000"/>
                  </a:solidFill>
                  <a:latin typeface="Verdana Pro"/>
                  <a:ea typeface="Verdana Pro"/>
                  <a:cs typeface="Verdana Pro"/>
                  <a:sym typeface="Verdana Pro"/>
                </a:rPr>
                <a:t>Second Review</a:t>
              </a:r>
            </a:p>
          </p:txBody>
        </p:sp>
      </p:grpSp>
      <p:grpSp>
        <p:nvGrpSpPr>
          <p:cNvPr id="19" name="Group 19"/>
          <p:cNvGrpSpPr/>
          <p:nvPr/>
        </p:nvGrpSpPr>
        <p:grpSpPr>
          <a:xfrm>
            <a:off x="6248400" y="9367838"/>
            <a:ext cx="5791200" cy="714375"/>
            <a:chOff x="0" y="0"/>
            <a:chExt cx="7721600" cy="952500"/>
          </a:xfrm>
        </p:grpSpPr>
        <p:sp>
          <p:nvSpPr>
            <p:cNvPr id="20" name="Freeform 20"/>
            <p:cNvSpPr/>
            <p:nvPr/>
          </p:nvSpPr>
          <p:spPr>
            <a:xfrm>
              <a:off x="0" y="0"/>
              <a:ext cx="7721600" cy="952500"/>
            </a:xfrm>
            <a:custGeom>
              <a:avLst/>
              <a:gdLst/>
              <a:ahLst/>
              <a:cxnLst/>
              <a:rect l="l" t="t" r="r" b="b"/>
              <a:pathLst>
                <a:path w="7721600" h="952500">
                  <a:moveTo>
                    <a:pt x="0" y="0"/>
                  </a:moveTo>
                  <a:lnTo>
                    <a:pt x="7721600" y="0"/>
                  </a:lnTo>
                  <a:lnTo>
                    <a:pt x="7721600" y="952500"/>
                  </a:lnTo>
                  <a:lnTo>
                    <a:pt x="0" y="952500"/>
                  </a:lnTo>
                  <a:close/>
                </a:path>
              </a:pathLst>
            </a:custGeom>
            <a:solidFill>
              <a:srgbClr val="000000">
                <a:alpha val="0"/>
              </a:srgbClr>
            </a:solidFill>
          </p:spPr>
        </p:sp>
        <p:sp>
          <p:nvSpPr>
            <p:cNvPr id="21" name="TextBox 21"/>
            <p:cNvSpPr txBox="1"/>
            <p:nvPr/>
          </p:nvSpPr>
          <p:spPr>
            <a:xfrm>
              <a:off x="0" y="0"/>
              <a:ext cx="7721600" cy="952500"/>
            </a:xfrm>
            <a:prstGeom prst="rect">
              <a:avLst/>
            </a:prstGeom>
          </p:spPr>
          <p:txBody>
            <a:bodyPr lIns="0" tIns="0" rIns="0" bIns="0" rtlCol="0" anchor="t"/>
            <a:lstStyle/>
            <a:p>
              <a:pPr algn="ctr">
                <a:lnSpc>
                  <a:spcPts val="2160"/>
                </a:lnSpc>
              </a:pPr>
              <a:r>
                <a:rPr lang="en-US" sz="1800">
                  <a:solidFill>
                    <a:srgbClr val="000000"/>
                  </a:solidFill>
                  <a:latin typeface="Verdana Pro"/>
                  <a:ea typeface="Verdana Pro"/>
                  <a:cs typeface="Verdana Pro"/>
                  <a:sym typeface="Verdana Pro"/>
                </a:rPr>
                <a:t>Department of Computer Science and Engineering</a:t>
              </a:r>
            </a:p>
          </p:txBody>
        </p:sp>
      </p:grpSp>
      <p:grpSp>
        <p:nvGrpSpPr>
          <p:cNvPr id="22" name="Group 22"/>
          <p:cNvGrpSpPr/>
          <p:nvPr/>
        </p:nvGrpSpPr>
        <p:grpSpPr>
          <a:xfrm>
            <a:off x="13106400" y="9367838"/>
            <a:ext cx="3962400" cy="714375"/>
            <a:chOff x="0" y="0"/>
            <a:chExt cx="5283200" cy="952500"/>
          </a:xfrm>
        </p:grpSpPr>
        <p:sp>
          <p:nvSpPr>
            <p:cNvPr id="23" name="Freeform 23"/>
            <p:cNvSpPr/>
            <p:nvPr/>
          </p:nvSpPr>
          <p:spPr>
            <a:xfrm>
              <a:off x="0" y="0"/>
              <a:ext cx="5283200" cy="952500"/>
            </a:xfrm>
            <a:custGeom>
              <a:avLst/>
              <a:gdLst/>
              <a:ahLst/>
              <a:cxnLst/>
              <a:rect l="l" t="t" r="r" b="b"/>
              <a:pathLst>
                <a:path w="5283200" h="952500">
                  <a:moveTo>
                    <a:pt x="0" y="0"/>
                  </a:moveTo>
                  <a:lnTo>
                    <a:pt x="5283200" y="0"/>
                  </a:lnTo>
                  <a:lnTo>
                    <a:pt x="5283200" y="952500"/>
                  </a:lnTo>
                  <a:lnTo>
                    <a:pt x="0" y="952500"/>
                  </a:lnTo>
                  <a:close/>
                </a:path>
              </a:pathLst>
            </a:custGeom>
            <a:solidFill>
              <a:srgbClr val="000000">
                <a:alpha val="0"/>
              </a:srgbClr>
            </a:solidFill>
          </p:spPr>
        </p:sp>
        <p:sp>
          <p:nvSpPr>
            <p:cNvPr id="24" name="TextBox 24"/>
            <p:cNvSpPr txBox="1"/>
            <p:nvPr/>
          </p:nvSpPr>
          <p:spPr>
            <a:xfrm>
              <a:off x="0" y="0"/>
              <a:ext cx="5283200" cy="952500"/>
            </a:xfrm>
            <a:prstGeom prst="rect">
              <a:avLst/>
            </a:prstGeom>
          </p:spPr>
          <p:txBody>
            <a:bodyPr lIns="0" tIns="0" rIns="0" bIns="0" rtlCol="0" anchor="t"/>
            <a:lstStyle/>
            <a:p>
              <a:pPr algn="r">
                <a:lnSpc>
                  <a:spcPts val="2160"/>
                </a:lnSpc>
              </a:pPr>
              <a:r>
                <a:rPr lang="en-US" sz="1800">
                  <a:solidFill>
                    <a:srgbClr val="000000"/>
                  </a:solidFill>
                  <a:latin typeface="Verdana Pro"/>
                  <a:ea typeface="Verdana Pro"/>
                  <a:cs typeface="Verdana Pro"/>
                  <a:sym typeface="Verdana Pro"/>
                </a:rPr>
                <a:t>8</a:t>
              </a: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a:stretch>
          </a:blipFill>
        </p:spPr>
      </p:sp>
      <p:grpSp>
        <p:nvGrpSpPr>
          <p:cNvPr id="3" name="Group 3"/>
          <p:cNvGrpSpPr/>
          <p:nvPr/>
        </p:nvGrpSpPr>
        <p:grpSpPr>
          <a:xfrm>
            <a:off x="1212056" y="2343152"/>
            <a:ext cx="15930564" cy="178593"/>
            <a:chOff x="0" y="0"/>
            <a:chExt cx="21240752" cy="238124"/>
          </a:xfrm>
        </p:grpSpPr>
        <p:sp>
          <p:nvSpPr>
            <p:cNvPr id="4" name="Freeform 4"/>
            <p:cNvSpPr/>
            <p:nvPr/>
          </p:nvSpPr>
          <p:spPr>
            <a:xfrm>
              <a:off x="9525" y="9525"/>
              <a:ext cx="12414758" cy="219075"/>
            </a:xfrm>
            <a:custGeom>
              <a:avLst/>
              <a:gdLst/>
              <a:ahLst/>
              <a:cxnLst/>
              <a:rect l="l" t="t" r="r" b="b"/>
              <a:pathLst>
                <a:path w="12414758" h="219075">
                  <a:moveTo>
                    <a:pt x="0" y="0"/>
                  </a:moveTo>
                  <a:lnTo>
                    <a:pt x="12414758" y="0"/>
                  </a:lnTo>
                  <a:lnTo>
                    <a:pt x="12414758" y="219075"/>
                  </a:lnTo>
                  <a:lnTo>
                    <a:pt x="0" y="219075"/>
                  </a:lnTo>
                  <a:lnTo>
                    <a:pt x="0" y="0"/>
                  </a:lnTo>
                  <a:close/>
                </a:path>
              </a:pathLst>
            </a:custGeom>
            <a:solidFill>
              <a:srgbClr val="CC0000"/>
            </a:solidFill>
          </p:spPr>
        </p:sp>
        <p:sp>
          <p:nvSpPr>
            <p:cNvPr id="5" name="Freeform 5"/>
            <p:cNvSpPr/>
            <p:nvPr/>
          </p:nvSpPr>
          <p:spPr>
            <a:xfrm>
              <a:off x="9525" y="9525"/>
              <a:ext cx="21221700" cy="0"/>
            </a:xfrm>
            <a:custGeom>
              <a:avLst/>
              <a:gdLst/>
              <a:ahLst/>
              <a:cxnLst/>
              <a:rect l="l" t="t" r="r" b="b"/>
              <a:pathLst>
                <a:path w="21221700">
                  <a:moveTo>
                    <a:pt x="0" y="0"/>
                  </a:moveTo>
                  <a:lnTo>
                    <a:pt x="21221700" y="0"/>
                  </a:lnTo>
                </a:path>
              </a:pathLst>
            </a:custGeom>
            <a:solidFill>
              <a:srgbClr val="CC0000"/>
            </a:solidFill>
          </p:spPr>
        </p:sp>
        <p:sp>
          <p:nvSpPr>
            <p:cNvPr id="6" name="Freeform 6"/>
            <p:cNvSpPr/>
            <p:nvPr/>
          </p:nvSpPr>
          <p:spPr>
            <a:xfrm>
              <a:off x="0" y="0"/>
              <a:ext cx="12433808" cy="238125"/>
            </a:xfrm>
            <a:custGeom>
              <a:avLst/>
              <a:gdLst/>
              <a:ahLst/>
              <a:cxnLst/>
              <a:rect l="l" t="t" r="r" b="b"/>
              <a:pathLst>
                <a:path w="12433808" h="238125">
                  <a:moveTo>
                    <a:pt x="9525" y="0"/>
                  </a:moveTo>
                  <a:lnTo>
                    <a:pt x="12424283" y="0"/>
                  </a:lnTo>
                  <a:cubicBezTo>
                    <a:pt x="12429489" y="0"/>
                    <a:pt x="12433808" y="4318"/>
                    <a:pt x="12433808" y="9525"/>
                  </a:cubicBezTo>
                  <a:lnTo>
                    <a:pt x="12433808" y="228600"/>
                  </a:lnTo>
                  <a:cubicBezTo>
                    <a:pt x="12433808" y="233807"/>
                    <a:pt x="12429489" y="238125"/>
                    <a:pt x="12424283" y="238125"/>
                  </a:cubicBezTo>
                  <a:lnTo>
                    <a:pt x="9525" y="238125"/>
                  </a:lnTo>
                  <a:cubicBezTo>
                    <a:pt x="4318" y="238125"/>
                    <a:pt x="0" y="233807"/>
                    <a:pt x="0" y="228600"/>
                  </a:cubicBezTo>
                  <a:lnTo>
                    <a:pt x="0" y="9525"/>
                  </a:lnTo>
                  <a:cubicBezTo>
                    <a:pt x="0" y="4318"/>
                    <a:pt x="4318" y="0"/>
                    <a:pt x="9525" y="0"/>
                  </a:cubicBezTo>
                  <a:moveTo>
                    <a:pt x="9525" y="19050"/>
                  </a:moveTo>
                  <a:lnTo>
                    <a:pt x="9525" y="9525"/>
                  </a:lnTo>
                  <a:lnTo>
                    <a:pt x="19050" y="9525"/>
                  </a:lnTo>
                  <a:lnTo>
                    <a:pt x="19050" y="228600"/>
                  </a:lnTo>
                  <a:lnTo>
                    <a:pt x="9525" y="228600"/>
                  </a:lnTo>
                  <a:lnTo>
                    <a:pt x="9525" y="219075"/>
                  </a:lnTo>
                  <a:lnTo>
                    <a:pt x="12424283" y="219075"/>
                  </a:lnTo>
                  <a:lnTo>
                    <a:pt x="12424283" y="228600"/>
                  </a:lnTo>
                  <a:lnTo>
                    <a:pt x="12414758" y="228600"/>
                  </a:lnTo>
                  <a:lnTo>
                    <a:pt x="12414758" y="9525"/>
                  </a:lnTo>
                  <a:lnTo>
                    <a:pt x="12424283" y="9525"/>
                  </a:lnTo>
                  <a:lnTo>
                    <a:pt x="12424283" y="19050"/>
                  </a:lnTo>
                  <a:lnTo>
                    <a:pt x="9525" y="19050"/>
                  </a:lnTo>
                  <a:close/>
                </a:path>
              </a:pathLst>
            </a:custGeom>
            <a:solidFill>
              <a:srgbClr val="CC0000"/>
            </a:solidFill>
          </p:spPr>
        </p:sp>
        <p:sp>
          <p:nvSpPr>
            <p:cNvPr id="7" name="Freeform 7"/>
            <p:cNvSpPr/>
            <p:nvPr/>
          </p:nvSpPr>
          <p:spPr>
            <a:xfrm>
              <a:off x="9525" y="0"/>
              <a:ext cx="21221700" cy="19050"/>
            </a:xfrm>
            <a:custGeom>
              <a:avLst/>
              <a:gdLst/>
              <a:ahLst/>
              <a:cxnLst/>
              <a:rect l="l" t="t" r="r" b="b"/>
              <a:pathLst>
                <a:path w="21221700" h="19050">
                  <a:moveTo>
                    <a:pt x="0" y="0"/>
                  </a:moveTo>
                  <a:lnTo>
                    <a:pt x="21221700" y="0"/>
                  </a:lnTo>
                  <a:lnTo>
                    <a:pt x="21221700" y="19050"/>
                  </a:lnTo>
                  <a:lnTo>
                    <a:pt x="0" y="19050"/>
                  </a:lnTo>
                  <a:close/>
                </a:path>
              </a:pathLst>
            </a:custGeom>
            <a:solidFill>
              <a:srgbClr val="CC0000"/>
            </a:solidFill>
          </p:spPr>
        </p:sp>
      </p:grpSp>
      <p:grpSp>
        <p:nvGrpSpPr>
          <p:cNvPr id="8" name="Group 8"/>
          <p:cNvGrpSpPr/>
          <p:nvPr/>
        </p:nvGrpSpPr>
        <p:grpSpPr>
          <a:xfrm>
            <a:off x="1216819" y="9255919"/>
            <a:ext cx="15854362" cy="4762"/>
            <a:chOff x="0" y="0"/>
            <a:chExt cx="21139150" cy="6350"/>
          </a:xfrm>
        </p:grpSpPr>
        <p:sp>
          <p:nvSpPr>
            <p:cNvPr id="9" name="Freeform 9"/>
            <p:cNvSpPr/>
            <p:nvPr/>
          </p:nvSpPr>
          <p:spPr>
            <a:xfrm>
              <a:off x="3175" y="0"/>
              <a:ext cx="21132800" cy="6350"/>
            </a:xfrm>
            <a:custGeom>
              <a:avLst/>
              <a:gdLst/>
              <a:ahLst/>
              <a:cxnLst/>
              <a:rect l="l" t="t" r="r" b="b"/>
              <a:pathLst>
                <a:path w="21132800" h="6350">
                  <a:moveTo>
                    <a:pt x="0" y="0"/>
                  </a:moveTo>
                  <a:lnTo>
                    <a:pt x="21132800" y="0"/>
                  </a:lnTo>
                  <a:lnTo>
                    <a:pt x="21132800" y="6350"/>
                  </a:lnTo>
                  <a:lnTo>
                    <a:pt x="0" y="6350"/>
                  </a:lnTo>
                  <a:close/>
                </a:path>
              </a:pathLst>
            </a:custGeom>
            <a:solidFill>
              <a:srgbClr val="CC0000"/>
            </a:solidFill>
          </p:spPr>
        </p:sp>
      </p:grpSp>
      <p:grpSp>
        <p:nvGrpSpPr>
          <p:cNvPr id="10" name="Group 10"/>
          <p:cNvGrpSpPr/>
          <p:nvPr/>
        </p:nvGrpSpPr>
        <p:grpSpPr>
          <a:xfrm>
            <a:off x="1149350" y="457201"/>
            <a:ext cx="16002000" cy="1824038"/>
            <a:chOff x="0" y="0"/>
            <a:chExt cx="21336000" cy="2432050"/>
          </a:xfrm>
        </p:grpSpPr>
        <p:sp>
          <p:nvSpPr>
            <p:cNvPr id="11" name="Freeform 11"/>
            <p:cNvSpPr/>
            <p:nvPr/>
          </p:nvSpPr>
          <p:spPr>
            <a:xfrm>
              <a:off x="0" y="0"/>
              <a:ext cx="21336000" cy="2432050"/>
            </a:xfrm>
            <a:custGeom>
              <a:avLst/>
              <a:gdLst/>
              <a:ahLst/>
              <a:cxnLst/>
              <a:rect l="l" t="t" r="r" b="b"/>
              <a:pathLst>
                <a:path w="21336000" h="2432050">
                  <a:moveTo>
                    <a:pt x="0" y="0"/>
                  </a:moveTo>
                  <a:lnTo>
                    <a:pt x="21336000" y="0"/>
                  </a:lnTo>
                  <a:lnTo>
                    <a:pt x="21336000" y="2432050"/>
                  </a:lnTo>
                  <a:lnTo>
                    <a:pt x="0" y="2432050"/>
                  </a:lnTo>
                  <a:close/>
                </a:path>
              </a:pathLst>
            </a:custGeom>
            <a:solidFill>
              <a:srgbClr val="000000">
                <a:alpha val="0"/>
              </a:srgbClr>
            </a:solidFill>
          </p:spPr>
        </p:sp>
        <p:sp>
          <p:nvSpPr>
            <p:cNvPr id="12" name="TextBox 12"/>
            <p:cNvSpPr txBox="1"/>
            <p:nvPr/>
          </p:nvSpPr>
          <p:spPr>
            <a:xfrm>
              <a:off x="0" y="9525"/>
              <a:ext cx="21336000" cy="2422525"/>
            </a:xfrm>
            <a:prstGeom prst="rect">
              <a:avLst/>
            </a:prstGeom>
          </p:spPr>
          <p:txBody>
            <a:bodyPr lIns="0" tIns="0" rIns="0" bIns="0" rtlCol="0" anchor="b"/>
            <a:lstStyle/>
            <a:p>
              <a:pPr algn="l">
                <a:lnSpc>
                  <a:spcPts val="5759"/>
                </a:lnSpc>
              </a:pPr>
              <a:r>
                <a:rPr lang="en-US" sz="4800" b="1">
                  <a:solidFill>
                    <a:srgbClr val="FF0000"/>
                  </a:solidFill>
                  <a:latin typeface="Verdana Pro Bold"/>
                  <a:ea typeface="Verdana Pro Bold"/>
                  <a:cs typeface="Verdana Pro Bold"/>
                  <a:sym typeface="Verdana Pro Bold"/>
                </a:rPr>
                <a:t>Functional Description for each modules with Activity Diagram</a:t>
              </a:r>
            </a:p>
          </p:txBody>
        </p:sp>
      </p:grpSp>
      <p:grpSp>
        <p:nvGrpSpPr>
          <p:cNvPr id="13" name="Group 13"/>
          <p:cNvGrpSpPr/>
          <p:nvPr/>
        </p:nvGrpSpPr>
        <p:grpSpPr>
          <a:xfrm>
            <a:off x="12471746" y="8355933"/>
            <a:ext cx="3767561" cy="1799972"/>
            <a:chOff x="0" y="0"/>
            <a:chExt cx="18209582" cy="8699725"/>
          </a:xfrm>
        </p:grpSpPr>
        <p:sp>
          <p:nvSpPr>
            <p:cNvPr id="14" name="Freeform 14"/>
            <p:cNvSpPr/>
            <p:nvPr/>
          </p:nvSpPr>
          <p:spPr>
            <a:xfrm>
              <a:off x="0" y="0"/>
              <a:ext cx="18209583" cy="8699725"/>
            </a:xfrm>
            <a:custGeom>
              <a:avLst/>
              <a:gdLst/>
              <a:ahLst/>
              <a:cxnLst/>
              <a:rect l="l" t="t" r="r" b="b"/>
              <a:pathLst>
                <a:path w="18209583" h="8699725">
                  <a:moveTo>
                    <a:pt x="0" y="0"/>
                  </a:moveTo>
                  <a:lnTo>
                    <a:pt x="18209583" y="0"/>
                  </a:lnTo>
                  <a:lnTo>
                    <a:pt x="18209583" y="8699725"/>
                  </a:lnTo>
                  <a:lnTo>
                    <a:pt x="0" y="8699725"/>
                  </a:lnTo>
                  <a:close/>
                </a:path>
              </a:pathLst>
            </a:custGeom>
            <a:solidFill>
              <a:srgbClr val="000000">
                <a:alpha val="0"/>
              </a:srgbClr>
            </a:solidFill>
          </p:spPr>
        </p:sp>
        <p:sp>
          <p:nvSpPr>
            <p:cNvPr id="15" name="TextBox 15"/>
            <p:cNvSpPr txBox="1"/>
            <p:nvPr/>
          </p:nvSpPr>
          <p:spPr>
            <a:xfrm>
              <a:off x="0" y="-66675"/>
              <a:ext cx="18209582" cy="8766400"/>
            </a:xfrm>
            <a:prstGeom prst="rect">
              <a:avLst/>
            </a:prstGeom>
          </p:spPr>
          <p:txBody>
            <a:bodyPr lIns="0" tIns="0" rIns="0" bIns="0" rtlCol="0" anchor="t"/>
            <a:lstStyle/>
            <a:p>
              <a:pPr algn="l">
                <a:lnSpc>
                  <a:spcPts val="3600"/>
                </a:lnSpc>
              </a:pPr>
              <a:r>
                <a:rPr lang="en-US" sz="3000">
                  <a:solidFill>
                    <a:srgbClr val="000000"/>
                  </a:solidFill>
                  <a:latin typeface="Times New Roman"/>
                  <a:ea typeface="Times New Roman"/>
                  <a:cs typeface="Times New Roman"/>
                  <a:sym typeface="Times New Roman"/>
                </a:rPr>
                <a:t>Activity Diagram</a:t>
              </a:r>
            </a:p>
            <a:p>
              <a:pPr marL="452448" lvl="1" indent="-226224" algn="l">
                <a:lnSpc>
                  <a:spcPts val="3000"/>
                </a:lnSpc>
              </a:pPr>
              <a:endParaRPr lang="en-US" sz="3000">
                <a:solidFill>
                  <a:srgbClr val="000000"/>
                </a:solidFill>
                <a:latin typeface="Times New Roman"/>
                <a:ea typeface="Times New Roman"/>
                <a:cs typeface="Times New Roman"/>
                <a:sym typeface="Times New Roman"/>
              </a:endParaRPr>
            </a:p>
            <a:p>
              <a:pPr marL="542933" lvl="1" indent="-271467" algn="l">
                <a:lnSpc>
                  <a:spcPts val="3600"/>
                </a:lnSpc>
              </a:pPr>
              <a:endParaRPr lang="en-US" sz="3000">
                <a:solidFill>
                  <a:srgbClr val="000000"/>
                </a:solidFill>
                <a:latin typeface="Times New Roman"/>
                <a:ea typeface="Times New Roman"/>
                <a:cs typeface="Times New Roman"/>
                <a:sym typeface="Times New Roman"/>
              </a:endParaRPr>
            </a:p>
          </p:txBody>
        </p:sp>
      </p:grpSp>
      <p:grpSp>
        <p:nvGrpSpPr>
          <p:cNvPr id="16" name="Group 16"/>
          <p:cNvGrpSpPr/>
          <p:nvPr/>
        </p:nvGrpSpPr>
        <p:grpSpPr>
          <a:xfrm>
            <a:off x="1219200" y="9367838"/>
            <a:ext cx="3962400" cy="714375"/>
            <a:chOff x="0" y="0"/>
            <a:chExt cx="5283200" cy="952500"/>
          </a:xfrm>
        </p:grpSpPr>
        <p:sp>
          <p:nvSpPr>
            <p:cNvPr id="17" name="Freeform 17"/>
            <p:cNvSpPr/>
            <p:nvPr/>
          </p:nvSpPr>
          <p:spPr>
            <a:xfrm>
              <a:off x="0" y="0"/>
              <a:ext cx="5283200" cy="952500"/>
            </a:xfrm>
            <a:custGeom>
              <a:avLst/>
              <a:gdLst/>
              <a:ahLst/>
              <a:cxnLst/>
              <a:rect l="l" t="t" r="r" b="b"/>
              <a:pathLst>
                <a:path w="5283200" h="952500">
                  <a:moveTo>
                    <a:pt x="0" y="0"/>
                  </a:moveTo>
                  <a:lnTo>
                    <a:pt x="5283200" y="0"/>
                  </a:lnTo>
                  <a:lnTo>
                    <a:pt x="5283200" y="952500"/>
                  </a:lnTo>
                  <a:lnTo>
                    <a:pt x="0" y="952500"/>
                  </a:lnTo>
                  <a:close/>
                </a:path>
              </a:pathLst>
            </a:custGeom>
            <a:solidFill>
              <a:srgbClr val="000000">
                <a:alpha val="0"/>
              </a:srgbClr>
            </a:solidFill>
          </p:spPr>
        </p:sp>
        <p:sp>
          <p:nvSpPr>
            <p:cNvPr id="18" name="TextBox 18"/>
            <p:cNvSpPr txBox="1"/>
            <p:nvPr/>
          </p:nvSpPr>
          <p:spPr>
            <a:xfrm>
              <a:off x="0" y="0"/>
              <a:ext cx="5283200" cy="952500"/>
            </a:xfrm>
            <a:prstGeom prst="rect">
              <a:avLst/>
            </a:prstGeom>
          </p:spPr>
          <p:txBody>
            <a:bodyPr lIns="0" tIns="0" rIns="0" bIns="0" rtlCol="0" anchor="t"/>
            <a:lstStyle/>
            <a:p>
              <a:pPr algn="l">
                <a:lnSpc>
                  <a:spcPts val="2160"/>
                </a:lnSpc>
              </a:pPr>
              <a:r>
                <a:rPr lang="en-US" sz="1800">
                  <a:solidFill>
                    <a:srgbClr val="000000"/>
                  </a:solidFill>
                  <a:latin typeface="Verdana Pro"/>
                  <a:ea typeface="Verdana Pro"/>
                  <a:cs typeface="Verdana Pro"/>
                  <a:sym typeface="Verdana Pro"/>
                </a:rPr>
                <a:t>Second Review</a:t>
              </a:r>
            </a:p>
          </p:txBody>
        </p:sp>
      </p:grpSp>
      <p:grpSp>
        <p:nvGrpSpPr>
          <p:cNvPr id="19" name="Group 19"/>
          <p:cNvGrpSpPr/>
          <p:nvPr/>
        </p:nvGrpSpPr>
        <p:grpSpPr>
          <a:xfrm>
            <a:off x="6248400" y="9367838"/>
            <a:ext cx="5791200" cy="714375"/>
            <a:chOff x="0" y="0"/>
            <a:chExt cx="7721600" cy="952500"/>
          </a:xfrm>
        </p:grpSpPr>
        <p:sp>
          <p:nvSpPr>
            <p:cNvPr id="20" name="Freeform 20"/>
            <p:cNvSpPr/>
            <p:nvPr/>
          </p:nvSpPr>
          <p:spPr>
            <a:xfrm>
              <a:off x="0" y="0"/>
              <a:ext cx="7721600" cy="952500"/>
            </a:xfrm>
            <a:custGeom>
              <a:avLst/>
              <a:gdLst/>
              <a:ahLst/>
              <a:cxnLst/>
              <a:rect l="l" t="t" r="r" b="b"/>
              <a:pathLst>
                <a:path w="7721600" h="952500">
                  <a:moveTo>
                    <a:pt x="0" y="0"/>
                  </a:moveTo>
                  <a:lnTo>
                    <a:pt x="7721600" y="0"/>
                  </a:lnTo>
                  <a:lnTo>
                    <a:pt x="7721600" y="952500"/>
                  </a:lnTo>
                  <a:lnTo>
                    <a:pt x="0" y="952500"/>
                  </a:lnTo>
                  <a:close/>
                </a:path>
              </a:pathLst>
            </a:custGeom>
            <a:solidFill>
              <a:srgbClr val="000000">
                <a:alpha val="0"/>
              </a:srgbClr>
            </a:solidFill>
          </p:spPr>
        </p:sp>
        <p:sp>
          <p:nvSpPr>
            <p:cNvPr id="21" name="TextBox 21"/>
            <p:cNvSpPr txBox="1"/>
            <p:nvPr/>
          </p:nvSpPr>
          <p:spPr>
            <a:xfrm>
              <a:off x="0" y="0"/>
              <a:ext cx="7721600" cy="952500"/>
            </a:xfrm>
            <a:prstGeom prst="rect">
              <a:avLst/>
            </a:prstGeom>
          </p:spPr>
          <p:txBody>
            <a:bodyPr lIns="0" tIns="0" rIns="0" bIns="0" rtlCol="0" anchor="t"/>
            <a:lstStyle/>
            <a:p>
              <a:pPr algn="ctr">
                <a:lnSpc>
                  <a:spcPts val="2160"/>
                </a:lnSpc>
              </a:pPr>
              <a:r>
                <a:rPr lang="en-US" sz="1800">
                  <a:solidFill>
                    <a:srgbClr val="000000"/>
                  </a:solidFill>
                  <a:latin typeface="Verdana Pro"/>
                  <a:ea typeface="Verdana Pro"/>
                  <a:cs typeface="Verdana Pro"/>
                  <a:sym typeface="Verdana Pro"/>
                </a:rPr>
                <a:t>Department of Computer Science and Engineering</a:t>
              </a:r>
            </a:p>
          </p:txBody>
        </p:sp>
      </p:grpSp>
      <p:grpSp>
        <p:nvGrpSpPr>
          <p:cNvPr id="22" name="Group 22"/>
          <p:cNvGrpSpPr/>
          <p:nvPr/>
        </p:nvGrpSpPr>
        <p:grpSpPr>
          <a:xfrm>
            <a:off x="13106400" y="9367838"/>
            <a:ext cx="3962400" cy="714375"/>
            <a:chOff x="0" y="0"/>
            <a:chExt cx="5283200" cy="952500"/>
          </a:xfrm>
        </p:grpSpPr>
        <p:sp>
          <p:nvSpPr>
            <p:cNvPr id="23" name="Freeform 23"/>
            <p:cNvSpPr/>
            <p:nvPr/>
          </p:nvSpPr>
          <p:spPr>
            <a:xfrm>
              <a:off x="0" y="0"/>
              <a:ext cx="5283200" cy="952500"/>
            </a:xfrm>
            <a:custGeom>
              <a:avLst/>
              <a:gdLst/>
              <a:ahLst/>
              <a:cxnLst/>
              <a:rect l="l" t="t" r="r" b="b"/>
              <a:pathLst>
                <a:path w="5283200" h="952500">
                  <a:moveTo>
                    <a:pt x="0" y="0"/>
                  </a:moveTo>
                  <a:lnTo>
                    <a:pt x="5283200" y="0"/>
                  </a:lnTo>
                  <a:lnTo>
                    <a:pt x="5283200" y="952500"/>
                  </a:lnTo>
                  <a:lnTo>
                    <a:pt x="0" y="952500"/>
                  </a:lnTo>
                  <a:close/>
                </a:path>
              </a:pathLst>
            </a:custGeom>
            <a:solidFill>
              <a:srgbClr val="000000">
                <a:alpha val="0"/>
              </a:srgbClr>
            </a:solidFill>
          </p:spPr>
        </p:sp>
        <p:sp>
          <p:nvSpPr>
            <p:cNvPr id="24" name="TextBox 24"/>
            <p:cNvSpPr txBox="1"/>
            <p:nvPr/>
          </p:nvSpPr>
          <p:spPr>
            <a:xfrm>
              <a:off x="0" y="0"/>
              <a:ext cx="5283200" cy="952500"/>
            </a:xfrm>
            <a:prstGeom prst="rect">
              <a:avLst/>
            </a:prstGeom>
          </p:spPr>
          <p:txBody>
            <a:bodyPr lIns="0" tIns="0" rIns="0" bIns="0" rtlCol="0" anchor="t"/>
            <a:lstStyle/>
            <a:p>
              <a:pPr algn="r">
                <a:lnSpc>
                  <a:spcPts val="2160"/>
                </a:lnSpc>
              </a:pPr>
              <a:r>
                <a:rPr lang="en-US" sz="1800">
                  <a:solidFill>
                    <a:srgbClr val="000000"/>
                  </a:solidFill>
                  <a:latin typeface="Verdana Pro"/>
                  <a:ea typeface="Verdana Pro"/>
                  <a:cs typeface="Verdana Pro"/>
                  <a:sym typeface="Verdana Pro"/>
                </a:rPr>
                <a:t>9</a:t>
              </a:r>
            </a:p>
          </p:txBody>
        </p:sp>
      </p:grpSp>
      <p:sp>
        <p:nvSpPr>
          <p:cNvPr id="25" name="Freeform 25"/>
          <p:cNvSpPr/>
          <p:nvPr/>
        </p:nvSpPr>
        <p:spPr>
          <a:xfrm>
            <a:off x="12039600" y="2747149"/>
            <a:ext cx="4631853" cy="5383379"/>
          </a:xfrm>
          <a:custGeom>
            <a:avLst/>
            <a:gdLst/>
            <a:ahLst/>
            <a:cxnLst/>
            <a:rect l="l" t="t" r="r" b="b"/>
            <a:pathLst>
              <a:path w="4631853" h="5383379">
                <a:moveTo>
                  <a:pt x="0" y="0"/>
                </a:moveTo>
                <a:lnTo>
                  <a:pt x="4631853" y="0"/>
                </a:lnTo>
                <a:lnTo>
                  <a:pt x="4631853" y="5383380"/>
                </a:lnTo>
                <a:lnTo>
                  <a:pt x="0" y="5383380"/>
                </a:lnTo>
                <a:lnTo>
                  <a:pt x="0" y="0"/>
                </a:lnTo>
                <a:close/>
              </a:path>
            </a:pathLst>
          </a:custGeom>
          <a:blipFill>
            <a:blip r:embed="rId3"/>
            <a:stretch>
              <a:fillRect/>
            </a:stretch>
          </a:blipFill>
        </p:spPr>
      </p:sp>
      <p:grpSp>
        <p:nvGrpSpPr>
          <p:cNvPr id="26" name="Group 26"/>
          <p:cNvGrpSpPr/>
          <p:nvPr/>
        </p:nvGrpSpPr>
        <p:grpSpPr>
          <a:xfrm>
            <a:off x="1392928" y="3366373"/>
            <a:ext cx="10067744" cy="5156837"/>
            <a:chOff x="0" y="0"/>
            <a:chExt cx="48659975" cy="24924309"/>
          </a:xfrm>
        </p:grpSpPr>
        <p:sp>
          <p:nvSpPr>
            <p:cNvPr id="27" name="Freeform 27"/>
            <p:cNvSpPr/>
            <p:nvPr/>
          </p:nvSpPr>
          <p:spPr>
            <a:xfrm>
              <a:off x="0" y="0"/>
              <a:ext cx="48659976" cy="24924310"/>
            </a:xfrm>
            <a:custGeom>
              <a:avLst/>
              <a:gdLst/>
              <a:ahLst/>
              <a:cxnLst/>
              <a:rect l="l" t="t" r="r" b="b"/>
              <a:pathLst>
                <a:path w="48659976" h="24924310">
                  <a:moveTo>
                    <a:pt x="0" y="0"/>
                  </a:moveTo>
                  <a:lnTo>
                    <a:pt x="48659976" y="0"/>
                  </a:lnTo>
                  <a:lnTo>
                    <a:pt x="48659976" y="24924310"/>
                  </a:lnTo>
                  <a:lnTo>
                    <a:pt x="0" y="24924310"/>
                  </a:lnTo>
                  <a:close/>
                </a:path>
              </a:pathLst>
            </a:custGeom>
            <a:solidFill>
              <a:srgbClr val="000000">
                <a:alpha val="0"/>
              </a:srgbClr>
            </a:solidFill>
          </p:spPr>
        </p:sp>
        <p:sp>
          <p:nvSpPr>
            <p:cNvPr id="28" name="TextBox 28"/>
            <p:cNvSpPr txBox="1"/>
            <p:nvPr/>
          </p:nvSpPr>
          <p:spPr>
            <a:xfrm>
              <a:off x="0" y="-66675"/>
              <a:ext cx="48659975" cy="24990984"/>
            </a:xfrm>
            <a:prstGeom prst="rect">
              <a:avLst/>
            </a:prstGeom>
          </p:spPr>
          <p:txBody>
            <a:bodyPr lIns="0" tIns="0" rIns="0" bIns="0" rtlCol="0" anchor="t"/>
            <a:lstStyle/>
            <a:p>
              <a:pPr marL="647710" lvl="1" indent="-323855" algn="l">
                <a:lnSpc>
                  <a:spcPts val="3600"/>
                </a:lnSpc>
                <a:buFont typeface="Arial"/>
                <a:buChar char="•"/>
              </a:pPr>
              <a:r>
                <a:rPr lang="en-US" sz="3000" b="1">
                  <a:solidFill>
                    <a:srgbClr val="000000"/>
                  </a:solidFill>
                  <a:latin typeface="Times New Roman Bold"/>
                  <a:ea typeface="Times New Roman Bold"/>
                  <a:cs typeface="Times New Roman Bold"/>
                  <a:sym typeface="Times New Roman Bold"/>
                </a:rPr>
                <a:t>User Interface Module </a:t>
              </a:r>
              <a:r>
                <a:rPr lang="en-US" sz="3000">
                  <a:solidFill>
                    <a:srgbClr val="000000"/>
                  </a:solidFill>
                  <a:latin typeface="Times New Roman"/>
                  <a:ea typeface="Times New Roman"/>
                  <a:cs typeface="Times New Roman"/>
                  <a:sym typeface="Times New Roman"/>
                </a:rPr>
                <a:t>– Collects match details from the user through a simple web form.</a:t>
              </a:r>
            </a:p>
            <a:p>
              <a:pPr marL="647710" lvl="1" indent="-323855" algn="l">
                <a:lnSpc>
                  <a:spcPts val="3600"/>
                </a:lnSpc>
                <a:buFont typeface="Arial"/>
                <a:buChar char="•"/>
              </a:pPr>
              <a:r>
                <a:rPr lang="en-US" sz="3000" b="1">
                  <a:solidFill>
                    <a:srgbClr val="000000"/>
                  </a:solidFill>
                  <a:latin typeface="Times New Roman Bold"/>
                  <a:ea typeface="Times New Roman Bold"/>
                  <a:cs typeface="Times New Roman Bold"/>
                  <a:sym typeface="Times New Roman Bold"/>
                </a:rPr>
                <a:t>Flask Backend Module</a:t>
              </a:r>
              <a:r>
                <a:rPr lang="en-US" sz="3000">
                  <a:solidFill>
                    <a:srgbClr val="000000"/>
                  </a:solidFill>
                  <a:latin typeface="Times New Roman"/>
                  <a:ea typeface="Times New Roman"/>
                  <a:cs typeface="Times New Roman"/>
                  <a:sym typeface="Times New Roman"/>
                </a:rPr>
                <a:t> – Receives user input and routes it to the preprocessing and model components.</a:t>
              </a:r>
            </a:p>
            <a:p>
              <a:pPr marL="647710" lvl="1" indent="-323855" algn="l">
                <a:lnSpc>
                  <a:spcPts val="3600"/>
                </a:lnSpc>
                <a:buFont typeface="Arial"/>
                <a:buChar char="•"/>
              </a:pPr>
              <a:r>
                <a:rPr lang="en-US" sz="3000" b="1">
                  <a:solidFill>
                    <a:srgbClr val="000000"/>
                  </a:solidFill>
                  <a:latin typeface="Times New Roman Bold"/>
                  <a:ea typeface="Times New Roman Bold"/>
                  <a:cs typeface="Times New Roman Bold"/>
                  <a:sym typeface="Times New Roman Bold"/>
                </a:rPr>
                <a:t>Preprocessing Module</a:t>
              </a:r>
              <a:r>
                <a:rPr lang="en-US" sz="3000">
                  <a:solidFill>
                    <a:srgbClr val="000000"/>
                  </a:solidFill>
                  <a:latin typeface="Times New Roman"/>
                  <a:ea typeface="Times New Roman"/>
                  <a:cs typeface="Times New Roman"/>
                  <a:sym typeface="Times New Roman"/>
                </a:rPr>
                <a:t> – Converts and formats the input data into a machine-readable form.</a:t>
              </a:r>
            </a:p>
            <a:p>
              <a:pPr marL="647710" lvl="1" indent="-323855" algn="l">
                <a:lnSpc>
                  <a:spcPts val="3600"/>
                </a:lnSpc>
                <a:buFont typeface="Arial"/>
                <a:buChar char="•"/>
              </a:pPr>
              <a:r>
                <a:rPr lang="en-US" sz="3000" b="1">
                  <a:solidFill>
                    <a:srgbClr val="000000"/>
                  </a:solidFill>
                  <a:latin typeface="Times New Roman Bold"/>
                  <a:ea typeface="Times New Roman Bold"/>
                  <a:cs typeface="Times New Roman Bold"/>
                  <a:sym typeface="Times New Roman Bold"/>
                </a:rPr>
                <a:t>Machine Learning Module</a:t>
              </a:r>
              <a:r>
                <a:rPr lang="en-US" sz="3000">
                  <a:solidFill>
                    <a:srgbClr val="000000"/>
                  </a:solidFill>
                  <a:latin typeface="Times New Roman"/>
                  <a:ea typeface="Times New Roman"/>
                  <a:cs typeface="Times New Roman"/>
                  <a:sym typeface="Times New Roman"/>
                </a:rPr>
                <a:t> – Uses a trained Random Forest model to predict the winning team.</a:t>
              </a:r>
            </a:p>
            <a:p>
              <a:pPr marL="647710" lvl="1" indent="-323855" algn="l">
                <a:lnSpc>
                  <a:spcPts val="3600"/>
                </a:lnSpc>
                <a:buFont typeface="Arial"/>
                <a:buChar char="•"/>
              </a:pPr>
              <a:r>
                <a:rPr lang="en-US" sz="3000" b="1">
                  <a:solidFill>
                    <a:srgbClr val="000000"/>
                  </a:solidFill>
                  <a:latin typeface="Times New Roman Bold"/>
                  <a:ea typeface="Times New Roman Bold"/>
                  <a:cs typeface="Times New Roman Bold"/>
                  <a:sym typeface="Times New Roman Bold"/>
                </a:rPr>
                <a:t>Prediction Output Module </a:t>
              </a:r>
              <a:r>
                <a:rPr lang="en-US" sz="3000">
                  <a:solidFill>
                    <a:srgbClr val="000000"/>
                  </a:solidFill>
                  <a:latin typeface="Times New Roman"/>
                  <a:ea typeface="Times New Roman"/>
                  <a:cs typeface="Times New Roman"/>
                  <a:sym typeface="Times New Roman"/>
                </a:rPr>
                <a:t>– Sends the predicted result back to the frontend for user display.</a:t>
              </a:r>
            </a:p>
            <a:p>
              <a:pPr algn="l">
                <a:lnSpc>
                  <a:spcPts val="3600"/>
                </a:lnSpc>
              </a:pPr>
              <a:endParaRPr lang="en-US" sz="3000">
                <a:solidFill>
                  <a:srgbClr val="000000"/>
                </a:solidFill>
                <a:latin typeface="Times New Roman"/>
                <a:ea typeface="Times New Roman"/>
                <a:cs typeface="Times New Roman"/>
                <a:sym typeface="Times New Roman"/>
              </a:endParaR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1132</Words>
  <Application>Microsoft Office PowerPoint</Application>
  <PresentationFormat>Custom</PresentationFormat>
  <Paragraphs>142</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Times New Roman Bold</vt:lpstr>
      <vt:lpstr>Times New Roman</vt:lpstr>
      <vt:lpstr>Arial</vt:lpstr>
      <vt:lpstr>Verdana Pro Bold</vt:lpstr>
      <vt:lpstr>Calibri</vt:lpstr>
      <vt:lpstr>Verdana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IPL MATCH WINNER PREDICTION</dc:title>
  <dc:creator>RUTHWIK V</dc:creator>
  <cp:lastModifiedBy>VCVNS RUTU</cp:lastModifiedBy>
  <cp:revision>2</cp:revision>
  <dcterms:created xsi:type="dcterms:W3CDTF">2006-08-16T00:00:00Z</dcterms:created>
  <dcterms:modified xsi:type="dcterms:W3CDTF">2025-05-08T19:54:30Z</dcterms:modified>
  <dc:identifier>DAGm3WA6XAM</dc:identifier>
</cp:coreProperties>
</file>