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3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tikachavan14/AICTE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Rutika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Raju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Chavan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Rutika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Raju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Chavan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Parvatibai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Genba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Moze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Pune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Maharashtra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9057"/>
            <a:ext cx="11029615" cy="33201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alisto MT" pitchFamily="18" charset="0"/>
              </a:rPr>
              <a:t>The </a:t>
            </a:r>
            <a:r>
              <a:rPr lang="en-US" b="1" dirty="0" smtClean="0">
                <a:latin typeface="Calisto MT" pitchFamily="18" charset="0"/>
              </a:rPr>
              <a:t>Secure Data Hiding in Images Using </a:t>
            </a:r>
            <a:r>
              <a:rPr lang="en-US" b="1" dirty="0" err="1" smtClean="0">
                <a:latin typeface="Calisto MT" pitchFamily="18" charset="0"/>
              </a:rPr>
              <a:t>Steganography</a:t>
            </a:r>
            <a:r>
              <a:rPr lang="en-US" dirty="0" smtClean="0">
                <a:latin typeface="Calisto MT" pitchFamily="18" charset="0"/>
              </a:rPr>
              <a:t> project provides a strong foundation for future developments in the fields of </a:t>
            </a:r>
            <a:r>
              <a:rPr lang="en-US" b="1" dirty="0" smtClean="0">
                <a:latin typeface="Calisto MT" pitchFamily="18" charset="0"/>
              </a:rPr>
              <a:t>cyber security</a:t>
            </a:r>
            <a:r>
              <a:rPr lang="en-US" dirty="0" smtClean="0">
                <a:latin typeface="Calisto MT" pitchFamily="18" charset="0"/>
              </a:rPr>
              <a:t> </a:t>
            </a:r>
            <a:r>
              <a:rPr lang="en-US" dirty="0" smtClean="0">
                <a:latin typeface="Calisto MT" pitchFamily="18" charset="0"/>
              </a:rPr>
              <a:t>and </a:t>
            </a:r>
            <a:r>
              <a:rPr lang="en-US" b="1" dirty="0" smtClean="0">
                <a:latin typeface="Calisto MT" pitchFamily="18" charset="0"/>
              </a:rPr>
              <a:t>digital forensics</a:t>
            </a:r>
            <a:r>
              <a:rPr lang="en-US" dirty="0" smtClean="0">
                <a:latin typeface="Calisto MT" pitchFamily="18" charset="0"/>
              </a:rPr>
              <a:t>. As technology advances, the potential applications for this project are vast, and there are numerous opportunities to enhance and extend the existing solution. Below are some key areas for the </a:t>
            </a:r>
            <a:r>
              <a:rPr lang="en-US" b="1" dirty="0" smtClean="0">
                <a:latin typeface="Calisto MT" pitchFamily="18" charset="0"/>
              </a:rPr>
              <a:t>future scope</a:t>
            </a:r>
            <a:r>
              <a:rPr lang="en-US" dirty="0" smtClean="0">
                <a:latin typeface="Calisto MT" pitchFamily="18" charset="0"/>
              </a:rPr>
              <a:t> of this </a:t>
            </a:r>
            <a:r>
              <a:rPr lang="en-US" dirty="0" smtClean="0">
                <a:latin typeface="Calisto MT" pitchFamily="18" charset="0"/>
              </a:rPr>
              <a:t>project:</a:t>
            </a:r>
          </a:p>
          <a:p>
            <a:r>
              <a:rPr lang="en-US" b="1" dirty="0" smtClean="0">
                <a:latin typeface="Calisto MT" pitchFamily="18" charset="0"/>
              </a:rPr>
              <a:t>1</a:t>
            </a:r>
            <a:r>
              <a:rPr lang="en-US" b="1" dirty="0" smtClean="0">
                <a:latin typeface="Calisto MT" pitchFamily="18" charset="0"/>
              </a:rPr>
              <a:t>. Integration with Artificial Intelligence (AI) for Dynamic Data </a:t>
            </a:r>
            <a:r>
              <a:rPr lang="en-US" b="1" dirty="0" smtClean="0">
                <a:latin typeface="Calisto MT" pitchFamily="18" charset="0"/>
              </a:rPr>
              <a:t>Hiding</a:t>
            </a:r>
          </a:p>
          <a:p>
            <a:r>
              <a:rPr lang="en-US" b="1" dirty="0" smtClean="0">
                <a:latin typeface="Calisto MT" pitchFamily="18" charset="0"/>
              </a:rPr>
              <a:t>2. Multimedia </a:t>
            </a:r>
            <a:r>
              <a:rPr lang="en-US" b="1" dirty="0" err="1" smtClean="0">
                <a:latin typeface="Calisto MT" pitchFamily="18" charset="0"/>
              </a:rPr>
              <a:t>Steganography</a:t>
            </a:r>
            <a:r>
              <a:rPr lang="en-US" b="1" dirty="0" smtClean="0">
                <a:latin typeface="Calisto MT" pitchFamily="18" charset="0"/>
              </a:rPr>
              <a:t> (Beyond Images</a:t>
            </a:r>
            <a:r>
              <a:rPr lang="en-US" b="1" dirty="0" smtClean="0">
                <a:latin typeface="Calisto MT" pitchFamily="18" charset="0"/>
              </a:rPr>
              <a:t>)</a:t>
            </a:r>
          </a:p>
          <a:p>
            <a:r>
              <a:rPr lang="en-US" b="1" dirty="0" smtClean="0">
                <a:latin typeface="Calisto MT" pitchFamily="18" charset="0"/>
              </a:rPr>
              <a:t>3. Enhanced Security with Quantum </a:t>
            </a:r>
            <a:r>
              <a:rPr lang="en-US" b="1" dirty="0" smtClean="0">
                <a:latin typeface="Calisto MT" pitchFamily="18" charset="0"/>
              </a:rPr>
              <a:t>Cryptography</a:t>
            </a:r>
          </a:p>
          <a:p>
            <a:r>
              <a:rPr lang="en-US" b="1" dirty="0" smtClean="0">
                <a:latin typeface="Calisto MT" pitchFamily="18" charset="0"/>
              </a:rPr>
              <a:t>4. Cloud-Based Secure Data </a:t>
            </a:r>
            <a:r>
              <a:rPr lang="en-US" b="1" dirty="0" smtClean="0">
                <a:latin typeface="Calisto MT" pitchFamily="18" charset="0"/>
              </a:rPr>
              <a:t>Hiding</a:t>
            </a:r>
          </a:p>
          <a:p>
            <a:r>
              <a:rPr lang="en-US" b="1" dirty="0" smtClean="0">
                <a:latin typeface="Calisto MT" pitchFamily="18" charset="0"/>
              </a:rPr>
              <a:t>5. </a:t>
            </a:r>
            <a:r>
              <a:rPr lang="en-US" b="1" dirty="0" smtClean="0">
                <a:latin typeface="Calisto MT" pitchFamily="18" charset="0"/>
              </a:rPr>
              <a:t>Cross-Platform </a:t>
            </a:r>
            <a:r>
              <a:rPr lang="en-US" b="1" dirty="0" err="1" smtClean="0">
                <a:latin typeface="Calisto MT" pitchFamily="18" charset="0"/>
              </a:rPr>
              <a:t>Steganographic</a:t>
            </a:r>
            <a:r>
              <a:rPr lang="en-US" b="1" dirty="0" smtClean="0">
                <a:latin typeface="Calisto MT" pitchFamily="18" charset="0"/>
              </a:rPr>
              <a:t> Tools for End-to-End Encryption</a:t>
            </a:r>
            <a:endParaRPr lang="en-US" b="1" dirty="0" smtClean="0">
              <a:latin typeface="Calisto MT" pitchFamily="18" charset="0"/>
            </a:endParaRPr>
          </a:p>
          <a:p>
            <a:endParaRPr lang="en-US" dirty="0" smtClean="0">
              <a:latin typeface="Bell MT" pitchFamily="18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Calisto MT" pitchFamily="18" charset="0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Calisto MT" pitchFamily="18" charset="0"/>
                <a:ea typeface="+mn-lt"/>
                <a:cs typeface="Arial"/>
              </a:rPr>
              <a:t>Technology used</a:t>
            </a:r>
            <a:endParaRPr lang="en-US" dirty="0">
              <a:latin typeface="Calisto MT" pitchFamily="18" charset="0"/>
              <a:cs typeface="Arial"/>
            </a:endParaRPr>
          </a:p>
          <a:p>
            <a:pPr marL="305435" indent="-305435"/>
            <a:r>
              <a:rPr lang="en-US" sz="2000" b="1" dirty="0">
                <a:latin typeface="Calisto MT" pitchFamily="18" charset="0"/>
                <a:ea typeface="+mn-lt"/>
                <a:cs typeface="+mn-lt"/>
              </a:rPr>
              <a:t>Wow factor </a:t>
            </a:r>
            <a:endParaRPr lang="en-US" sz="2000" dirty="0">
              <a:latin typeface="Calisto MT" pitchFamily="18" charset="0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Calisto MT" pitchFamily="18" charset="0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Calisto MT" pitchFamily="18" charset="0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Calisto MT" pitchFamily="18" charset="0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Calisto MT" pitchFamily="18" charset="0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Calisto MT" pitchFamily="18" charset="0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338943"/>
            <a:ext cx="11029615" cy="49312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alisto MT" pitchFamily="18" charset="0"/>
              </a:rPr>
              <a:t>               In </a:t>
            </a:r>
            <a:r>
              <a:rPr lang="en-US" sz="3200" dirty="0" smtClean="0">
                <a:latin typeface="Calisto MT" pitchFamily="18" charset="0"/>
              </a:rPr>
              <a:t>the digital age, securing sensitive data has become a critical concern, especially with the increasing instances of cyber-attacks and data breaches. Traditional encryption techniques often expose the presence of the protected data, making it vulnerable to interception by unauthorized parties. </a:t>
            </a:r>
            <a:r>
              <a:rPr lang="en-US" sz="3200" dirty="0" err="1" smtClean="0">
                <a:latin typeface="Calisto MT" pitchFamily="18" charset="0"/>
              </a:rPr>
              <a:t>Steganography</a:t>
            </a:r>
            <a:r>
              <a:rPr lang="en-US" sz="3200" dirty="0" smtClean="0">
                <a:latin typeface="Calisto MT" pitchFamily="18" charset="0"/>
              </a:rPr>
              <a:t>, the art of concealing data within another medium, offers a promising solution by embedding secret information within seemingly innocuous files like images, audio, or </a:t>
            </a:r>
            <a:r>
              <a:rPr lang="en-US" sz="3200" dirty="0" smtClean="0">
                <a:latin typeface="Calisto MT" pitchFamily="18" charset="0"/>
              </a:rPr>
              <a:t>video.</a:t>
            </a:r>
          </a:p>
          <a:p>
            <a:pPr marL="0" indent="0">
              <a:buNone/>
            </a:pPr>
            <a:r>
              <a:rPr lang="en-US" sz="3200" dirty="0" smtClean="0">
                <a:latin typeface="Calisto MT" pitchFamily="18" charset="0"/>
              </a:rPr>
              <a:t>* </a:t>
            </a:r>
            <a:r>
              <a:rPr lang="en-US" sz="2800" dirty="0" smtClean="0">
                <a:latin typeface="Calisto MT" pitchFamily="18" charset="0"/>
              </a:rPr>
              <a:t>The </a:t>
            </a:r>
            <a:r>
              <a:rPr lang="en-US" sz="2800" b="1" dirty="0" smtClean="0">
                <a:latin typeface="Calisto MT" pitchFamily="18" charset="0"/>
              </a:rPr>
              <a:t>goal of this project</a:t>
            </a:r>
            <a:r>
              <a:rPr lang="en-US" sz="2800" dirty="0" smtClean="0">
                <a:latin typeface="Calisto MT" pitchFamily="18" charset="0"/>
              </a:rPr>
              <a:t> is to design and implement a secure data hiding mechanism in digital images using </a:t>
            </a:r>
            <a:r>
              <a:rPr lang="en-US" sz="2800" dirty="0" err="1" smtClean="0">
                <a:latin typeface="Calisto MT" pitchFamily="18" charset="0"/>
              </a:rPr>
              <a:t>steganography</a:t>
            </a:r>
            <a:r>
              <a:rPr lang="en-US" sz="2800" dirty="0" smtClean="0">
                <a:latin typeface="Calisto MT" pitchFamily="18" charset="0"/>
              </a:rPr>
              <a:t>, which fulfills the following criteria:</a:t>
            </a:r>
          </a:p>
          <a:p>
            <a:r>
              <a:rPr lang="en-US" sz="2800" b="1" dirty="0" smtClean="0">
                <a:latin typeface="Calisto MT" pitchFamily="18" charset="0"/>
              </a:rPr>
              <a:t>Security</a:t>
            </a:r>
            <a:r>
              <a:rPr lang="en-US" sz="2800" dirty="0" smtClean="0">
                <a:latin typeface="Calisto MT" pitchFamily="18" charset="0"/>
              </a:rPr>
              <a:t>: Ensure that the hidden data is encrypted and resistant to unauthorized extraction.</a:t>
            </a:r>
          </a:p>
          <a:p>
            <a:r>
              <a:rPr lang="en-US" sz="2800" b="1" dirty="0" smtClean="0">
                <a:latin typeface="Calisto MT" pitchFamily="18" charset="0"/>
              </a:rPr>
              <a:t>Stealth</a:t>
            </a:r>
            <a:r>
              <a:rPr lang="en-US" sz="2800" dirty="0" smtClean="0">
                <a:latin typeface="Calisto MT" pitchFamily="18" charset="0"/>
              </a:rPr>
              <a:t>: The hidden data should not noticeably distort the host image, making it undetectable to human perception and </a:t>
            </a:r>
            <a:r>
              <a:rPr lang="en-US" sz="2800" dirty="0" err="1" smtClean="0">
                <a:latin typeface="Calisto MT" pitchFamily="18" charset="0"/>
              </a:rPr>
              <a:t>steganalysis</a:t>
            </a:r>
            <a:r>
              <a:rPr lang="en-US" sz="2800" dirty="0" smtClean="0">
                <a:latin typeface="Calisto MT" pitchFamily="18" charset="0"/>
              </a:rPr>
              <a:t> tools.</a:t>
            </a:r>
          </a:p>
          <a:p>
            <a:r>
              <a:rPr lang="en-US" sz="2800" b="1" dirty="0" smtClean="0">
                <a:latin typeface="Calisto MT" pitchFamily="18" charset="0"/>
              </a:rPr>
              <a:t>Robustness</a:t>
            </a:r>
            <a:r>
              <a:rPr lang="en-US" sz="2800" dirty="0" smtClean="0">
                <a:latin typeface="Calisto MT" pitchFamily="18" charset="0"/>
              </a:rPr>
              <a:t>: The </a:t>
            </a:r>
            <a:r>
              <a:rPr lang="en-US" sz="2800" dirty="0" err="1" smtClean="0">
                <a:latin typeface="Calisto MT" pitchFamily="18" charset="0"/>
              </a:rPr>
              <a:t>steganographic</a:t>
            </a:r>
            <a:r>
              <a:rPr lang="en-US" sz="2800" dirty="0" smtClean="0">
                <a:latin typeface="Calisto MT" pitchFamily="18" charset="0"/>
              </a:rPr>
              <a:t> method should be resilient to common image manipulations, such as resizing, compression, or cropping.</a:t>
            </a:r>
          </a:p>
          <a:p>
            <a:r>
              <a:rPr lang="en-US" sz="2800" b="1" dirty="0" smtClean="0">
                <a:latin typeface="Calisto MT" pitchFamily="18" charset="0"/>
              </a:rPr>
              <a:t>Efficiency</a:t>
            </a:r>
            <a:r>
              <a:rPr lang="en-US" sz="2800" dirty="0" smtClean="0">
                <a:latin typeface="Calisto MT" pitchFamily="18" charset="0"/>
              </a:rPr>
              <a:t>: The method should not introduce significant computational overhead or excessive storage requirements.</a:t>
            </a:r>
          </a:p>
          <a:p>
            <a:pPr marL="0" indent="0">
              <a:buNone/>
            </a:pPr>
            <a:endParaRPr lang="en-US" sz="3200" dirty="0" smtClean="0">
              <a:latin typeface="Bell MT" pitchFamily="18" charset="0"/>
            </a:endParaRPr>
          </a:p>
          <a:p>
            <a:pPr marL="0" indent="0">
              <a:buNone/>
            </a:pPr>
            <a:endParaRPr lang="en-IN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34885"/>
            <a:ext cx="11613485" cy="48659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 smtClean="0">
                <a:latin typeface="Calisto MT" pitchFamily="18" charset="0"/>
              </a:rPr>
              <a:t> </a:t>
            </a:r>
            <a:r>
              <a:rPr lang="en-IN" b="1" dirty="0" smtClean="0">
                <a:latin typeface="Calisto MT" pitchFamily="18" charset="0"/>
              </a:rPr>
              <a:t>* Libraries   </a:t>
            </a:r>
            <a:r>
              <a:rPr lang="en-IN" dirty="0" smtClean="0">
                <a:latin typeface="Calisto MT" pitchFamily="18" charset="0"/>
              </a:rPr>
              <a:t>- </a:t>
            </a:r>
          </a:p>
          <a:p>
            <a:pPr marL="0" indent="0">
              <a:buNone/>
            </a:pPr>
            <a:r>
              <a:rPr lang="en-IN" dirty="0" smtClean="0">
                <a:latin typeface="Calisto MT" pitchFamily="18" charset="0"/>
              </a:rPr>
              <a:t> </a:t>
            </a:r>
            <a:r>
              <a:rPr lang="en-IN" dirty="0" smtClean="0">
                <a:latin typeface="Calisto MT" pitchFamily="18" charset="0"/>
              </a:rPr>
              <a:t>      1) cv2 library</a:t>
            </a:r>
          </a:p>
          <a:p>
            <a:pPr marL="0" indent="0">
              <a:buNone/>
            </a:pPr>
            <a:r>
              <a:rPr lang="en-IN" dirty="0" smtClean="0">
                <a:latin typeface="Calisto MT" pitchFamily="18" charset="0"/>
              </a:rPr>
              <a:t> </a:t>
            </a:r>
            <a:r>
              <a:rPr lang="en-IN" dirty="0" smtClean="0">
                <a:latin typeface="Calisto MT" pitchFamily="18" charset="0"/>
              </a:rPr>
              <a:t>      2) string </a:t>
            </a:r>
          </a:p>
          <a:p>
            <a:pPr marL="0" indent="0">
              <a:buNone/>
            </a:pPr>
            <a:endParaRPr lang="en-IN" dirty="0" smtClean="0">
              <a:latin typeface="Calisto MT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Calisto MT" pitchFamily="18" charset="0"/>
              </a:rPr>
              <a:t> </a:t>
            </a:r>
            <a:r>
              <a:rPr lang="en-IN" b="1" dirty="0" smtClean="0">
                <a:latin typeface="Calisto MT" pitchFamily="18" charset="0"/>
              </a:rPr>
              <a:t>* </a:t>
            </a:r>
            <a:r>
              <a:rPr lang="en-IN" b="1" dirty="0" smtClean="0">
                <a:latin typeface="Calisto MT" pitchFamily="18" charset="0"/>
              </a:rPr>
              <a:t>P</a:t>
            </a:r>
            <a:r>
              <a:rPr lang="en-IN" b="1" dirty="0" smtClean="0">
                <a:latin typeface="Calisto MT" pitchFamily="18" charset="0"/>
              </a:rPr>
              <a:t>latforms  </a:t>
            </a:r>
            <a:r>
              <a:rPr lang="en-IN" dirty="0" smtClean="0">
                <a:latin typeface="Calisto MT" pitchFamily="18" charset="0"/>
              </a:rPr>
              <a:t>- </a:t>
            </a:r>
          </a:p>
          <a:p>
            <a:pPr marL="0" indent="0">
              <a:buNone/>
            </a:pPr>
            <a:r>
              <a:rPr lang="en-IN" dirty="0" smtClean="0">
                <a:latin typeface="Calisto MT" pitchFamily="18" charset="0"/>
              </a:rPr>
              <a:t> </a:t>
            </a:r>
            <a:r>
              <a:rPr lang="en-IN" dirty="0" smtClean="0">
                <a:latin typeface="Calisto MT" pitchFamily="18" charset="0"/>
              </a:rPr>
              <a:t>       1)Windows OS</a:t>
            </a:r>
          </a:p>
          <a:p>
            <a:pPr marL="0" indent="0">
              <a:buNone/>
            </a:pPr>
            <a:r>
              <a:rPr lang="en-IN" dirty="0" smtClean="0">
                <a:latin typeface="Calisto MT" pitchFamily="18" charset="0"/>
              </a:rPr>
              <a:t> </a:t>
            </a:r>
            <a:r>
              <a:rPr lang="en-IN" dirty="0" smtClean="0">
                <a:latin typeface="Calisto MT" pitchFamily="18" charset="0"/>
              </a:rPr>
              <a:t>       2) Python IDLE</a:t>
            </a:r>
          </a:p>
          <a:p>
            <a:pPr marL="0" indent="0">
              <a:buNone/>
            </a:pPr>
            <a:endParaRPr lang="en-IN" dirty="0" smtClean="0">
              <a:latin typeface="Calisto MT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Calisto MT" pitchFamily="18" charset="0"/>
              </a:rPr>
              <a:t>*Hardware /Software Requirements  - </a:t>
            </a:r>
          </a:p>
          <a:p>
            <a:pPr marL="0" indent="0">
              <a:buNone/>
            </a:pPr>
            <a:r>
              <a:rPr lang="en-IN" b="1" dirty="0" smtClean="0">
                <a:latin typeface="Calisto MT" pitchFamily="18" charset="0"/>
              </a:rPr>
              <a:t> </a:t>
            </a:r>
            <a:r>
              <a:rPr lang="en-IN" b="1" dirty="0" smtClean="0">
                <a:latin typeface="Calisto MT" pitchFamily="18" charset="0"/>
              </a:rPr>
              <a:t>         </a:t>
            </a:r>
            <a:r>
              <a:rPr lang="en-IN" dirty="0" smtClean="0">
                <a:latin typeface="Calisto MT" pitchFamily="18" charset="0"/>
              </a:rPr>
              <a:t>1)</a:t>
            </a:r>
            <a:r>
              <a:rPr lang="en-IN" b="1" dirty="0" smtClean="0">
                <a:latin typeface="Calisto MT" pitchFamily="18" charset="0"/>
              </a:rPr>
              <a:t> </a:t>
            </a:r>
            <a:r>
              <a:rPr lang="en-IN" dirty="0" smtClean="0">
                <a:latin typeface="Calisto MT" pitchFamily="18" charset="0"/>
              </a:rPr>
              <a:t>4 GB RAM </a:t>
            </a:r>
          </a:p>
          <a:p>
            <a:pPr marL="0" indent="0">
              <a:buNone/>
            </a:pPr>
            <a:r>
              <a:rPr lang="en-IN" dirty="0" smtClean="0">
                <a:latin typeface="Calisto MT" pitchFamily="18" charset="0"/>
              </a:rPr>
              <a:t> </a:t>
            </a:r>
            <a:r>
              <a:rPr lang="en-IN" dirty="0" smtClean="0">
                <a:latin typeface="Calisto MT" pitchFamily="18" charset="0"/>
              </a:rPr>
              <a:t>         2) WINDOWS OS 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Font typeface="Arial" charset="0"/>
              <a:buChar char="•"/>
            </a:pPr>
            <a:r>
              <a:rPr lang="en-IN" b="1" dirty="0" smtClean="0"/>
              <a:t> </a:t>
            </a:r>
            <a:r>
              <a:rPr lang="en-IN" b="1" dirty="0" smtClean="0"/>
              <a:t>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2227"/>
            <a:ext cx="11029615" cy="449580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b="1" dirty="0" smtClean="0">
                <a:latin typeface="Calisto MT" pitchFamily="18" charset="0"/>
              </a:rPr>
              <a:t>Advanced Encryption Integration – </a:t>
            </a:r>
            <a:r>
              <a:rPr lang="en-US" sz="1800" dirty="0" smtClean="0">
                <a:latin typeface="Calisto MT" pitchFamily="18" charset="0"/>
              </a:rPr>
              <a:t>Incorporating state-of-the-art encryption algorithms (like AES or RSA) to protect the hidden data before embedding it in the image adds a layer of security. Even if an attacker detects that data is hidden within the image, they won't be able to decrypt it without the correct keys.</a:t>
            </a:r>
          </a:p>
          <a:p>
            <a:pPr marL="342900" indent="-342900">
              <a:buAutoNum type="arabicPeriod"/>
            </a:pPr>
            <a:r>
              <a:rPr lang="en-US" sz="1800" b="1" dirty="0" smtClean="0">
                <a:latin typeface="Calisto MT" pitchFamily="18" charset="0"/>
              </a:rPr>
              <a:t>Imperceptible </a:t>
            </a:r>
            <a:r>
              <a:rPr lang="en-US" sz="1800" b="1" dirty="0" smtClean="0">
                <a:latin typeface="Calisto MT" pitchFamily="18" charset="0"/>
              </a:rPr>
              <a:t>Data </a:t>
            </a:r>
            <a:r>
              <a:rPr lang="en-US" sz="1800" b="1" dirty="0" smtClean="0">
                <a:latin typeface="Calisto MT" pitchFamily="18" charset="0"/>
              </a:rPr>
              <a:t>Embedding - </a:t>
            </a:r>
            <a:r>
              <a:rPr lang="en-US" sz="1800" dirty="0" smtClean="0">
                <a:latin typeface="Calisto MT" pitchFamily="18" charset="0"/>
              </a:rPr>
              <a:t>Achieving high-quality images with minimal distortion, even after embedding large amounts of data, using advanced techniques such as </a:t>
            </a:r>
            <a:r>
              <a:rPr lang="en-US" sz="1800" b="1" dirty="0" smtClean="0">
                <a:latin typeface="Calisto MT" pitchFamily="18" charset="0"/>
              </a:rPr>
              <a:t>Least Significant Bit (LSB) with Error-Correcting Codes</a:t>
            </a:r>
            <a:r>
              <a:rPr lang="en-US" sz="1800" dirty="0" smtClean="0">
                <a:latin typeface="Calisto MT" pitchFamily="18" charset="0"/>
              </a:rPr>
              <a:t> or </a:t>
            </a:r>
            <a:r>
              <a:rPr lang="en-US" sz="1800" b="1" dirty="0" smtClean="0">
                <a:latin typeface="Calisto MT" pitchFamily="18" charset="0"/>
              </a:rPr>
              <a:t>Discrete Cosine Transform (DCT)</a:t>
            </a:r>
            <a:r>
              <a:rPr lang="en-US" sz="1800" dirty="0" smtClean="0">
                <a:latin typeface="Calisto MT" pitchFamily="18" charset="0"/>
              </a:rPr>
              <a:t> to improve invisibility</a:t>
            </a:r>
            <a:r>
              <a:rPr lang="en-US" sz="1800" dirty="0" smtClean="0">
                <a:latin typeface="Calisto MT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b="1" dirty="0" smtClean="0">
                <a:latin typeface="Calisto MT" pitchFamily="18" charset="0"/>
              </a:rPr>
              <a:t>User-Friendly Interface for Data Hiding and Extraction </a:t>
            </a:r>
            <a:r>
              <a:rPr lang="en-US" sz="1800" dirty="0" smtClean="0">
                <a:latin typeface="Calisto MT" pitchFamily="18" charset="0"/>
              </a:rPr>
              <a:t>- Creating an intuitive graphical user interface (GUI) for users to easily embed or extract hidden data from images without needing technical expertise</a:t>
            </a:r>
            <a:r>
              <a:rPr lang="en-US" sz="1800" dirty="0" smtClean="0">
                <a:latin typeface="Calisto MT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800" b="1" dirty="0" smtClean="0">
                <a:latin typeface="Calisto MT" pitchFamily="18" charset="0"/>
              </a:rPr>
              <a:t>Cross-Platform Compatibility </a:t>
            </a:r>
            <a:r>
              <a:rPr lang="en-US" sz="1800" dirty="0" smtClean="0">
                <a:latin typeface="Calisto MT" pitchFamily="18" charset="0"/>
              </a:rPr>
              <a:t>- Developing your </a:t>
            </a:r>
            <a:r>
              <a:rPr lang="en-US" sz="1800" dirty="0" err="1" smtClean="0">
                <a:latin typeface="Calisto MT" pitchFamily="18" charset="0"/>
              </a:rPr>
              <a:t>steganography</a:t>
            </a:r>
            <a:r>
              <a:rPr lang="en-US" sz="1800" dirty="0" smtClean="0">
                <a:latin typeface="Calisto MT" pitchFamily="18" charset="0"/>
              </a:rPr>
              <a:t> tool to work seamlessly across multiple platforms (Windows, Linux, Mac, Android, etc.), so users can securely hide and retrieve data no matter the device or operating system they are using.</a:t>
            </a:r>
            <a:endParaRPr lang="en-US" sz="1800" dirty="0" smtClean="0">
              <a:latin typeface="Calisto MT" pitchFamily="18" charset="0"/>
            </a:endParaRPr>
          </a:p>
          <a:p>
            <a:pPr marL="342900" indent="-342900">
              <a:buAutoNum type="arabicPeriod"/>
            </a:pPr>
            <a:endParaRPr lang="en-US" sz="1800" b="1" dirty="0" smtClean="0"/>
          </a:p>
          <a:p>
            <a:pPr marL="342900" indent="-342900">
              <a:buAutoNum type="arabicPeriod"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0"/>
            <a:ext cx="11029615" cy="4375149"/>
          </a:xfrm>
        </p:spPr>
        <p:txBody>
          <a:bodyPr/>
          <a:lstStyle/>
          <a:p>
            <a:r>
              <a:rPr lang="en-US" dirty="0" smtClean="0">
                <a:latin typeface="Calisto MT" pitchFamily="18" charset="0"/>
              </a:rPr>
              <a:t>The </a:t>
            </a:r>
            <a:r>
              <a:rPr lang="en-US" b="1" dirty="0" smtClean="0">
                <a:latin typeface="Calisto MT" pitchFamily="18" charset="0"/>
              </a:rPr>
              <a:t>end users</a:t>
            </a:r>
            <a:r>
              <a:rPr lang="en-US" dirty="0" smtClean="0">
                <a:latin typeface="Calisto MT" pitchFamily="18" charset="0"/>
              </a:rPr>
              <a:t> for the </a:t>
            </a:r>
            <a:r>
              <a:rPr lang="en-US" b="1" dirty="0" smtClean="0">
                <a:latin typeface="Calisto MT" pitchFamily="18" charset="0"/>
              </a:rPr>
              <a:t>Secure Data Hiding in Images Using </a:t>
            </a:r>
            <a:r>
              <a:rPr lang="en-US" b="1" dirty="0" err="1" smtClean="0">
                <a:latin typeface="Calisto MT" pitchFamily="18" charset="0"/>
              </a:rPr>
              <a:t>Steganography</a:t>
            </a:r>
            <a:r>
              <a:rPr lang="en-US" dirty="0" smtClean="0">
                <a:latin typeface="Calisto MT" pitchFamily="18" charset="0"/>
              </a:rPr>
              <a:t> project would be individuals or organizations who need to securely transmit or store confidential information, with a focus on maintaining privacy and preventing detection by unauthorized parties. </a:t>
            </a:r>
            <a:endParaRPr lang="en-US" dirty="0" smtClean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Below </a:t>
            </a:r>
            <a:r>
              <a:rPr lang="en-US" dirty="0" smtClean="0">
                <a:latin typeface="Calisto MT" pitchFamily="18" charset="0"/>
              </a:rPr>
              <a:t>are some potential end users for the project</a:t>
            </a:r>
            <a:r>
              <a:rPr lang="en-US" dirty="0" smtClean="0">
                <a:latin typeface="Calisto MT" pitchFamily="18" charset="0"/>
              </a:rPr>
              <a:t>:</a:t>
            </a:r>
          </a:p>
          <a:p>
            <a:r>
              <a:rPr lang="en-US" b="1" dirty="0" smtClean="0">
                <a:latin typeface="Calisto MT" pitchFamily="18" charset="0"/>
              </a:rPr>
              <a:t>1. Government Agencies and </a:t>
            </a:r>
            <a:r>
              <a:rPr lang="en-US" b="1" dirty="0" smtClean="0">
                <a:latin typeface="Calisto MT" pitchFamily="18" charset="0"/>
              </a:rPr>
              <a:t>Military</a:t>
            </a:r>
          </a:p>
          <a:p>
            <a:r>
              <a:rPr lang="en-US" b="1" dirty="0" smtClean="0">
                <a:latin typeface="Calisto MT" pitchFamily="18" charset="0"/>
              </a:rPr>
              <a:t>2. Corporations and Enterprises (especially in sectors like finance, healthcare, and legal</a:t>
            </a:r>
            <a:r>
              <a:rPr lang="en-US" b="1" dirty="0" smtClean="0">
                <a:latin typeface="Calisto MT" pitchFamily="18" charset="0"/>
              </a:rPr>
              <a:t>)</a:t>
            </a:r>
          </a:p>
          <a:p>
            <a:r>
              <a:rPr lang="en-US" b="1" dirty="0" smtClean="0">
                <a:latin typeface="Calisto MT" pitchFamily="18" charset="0"/>
              </a:rPr>
              <a:t>3.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en-US" b="1" dirty="0" smtClean="0">
                <a:latin typeface="Calisto MT" pitchFamily="18" charset="0"/>
              </a:rPr>
              <a:t>Cyber security </a:t>
            </a:r>
            <a:r>
              <a:rPr lang="en-US" b="1" dirty="0" smtClean="0">
                <a:latin typeface="Calisto MT" pitchFamily="18" charset="0"/>
              </a:rPr>
              <a:t>Experts and </a:t>
            </a:r>
            <a:r>
              <a:rPr lang="en-US" b="1" dirty="0" smtClean="0">
                <a:latin typeface="Calisto MT" pitchFamily="18" charset="0"/>
              </a:rPr>
              <a:t>Researchers</a:t>
            </a:r>
          </a:p>
          <a:p>
            <a:r>
              <a:rPr lang="en-US" b="1" dirty="0" smtClean="0">
                <a:latin typeface="Calisto MT" pitchFamily="18" charset="0"/>
              </a:rPr>
              <a:t>4. </a:t>
            </a:r>
            <a:r>
              <a:rPr lang="en-US" b="1" dirty="0" smtClean="0">
                <a:latin typeface="Calisto MT" pitchFamily="18" charset="0"/>
              </a:rPr>
              <a:t>Cloud Service </a:t>
            </a:r>
            <a:r>
              <a:rPr lang="en-US" b="1" dirty="0" smtClean="0">
                <a:latin typeface="Calisto MT" pitchFamily="18" charset="0"/>
              </a:rPr>
              <a:t>Providers</a:t>
            </a:r>
          </a:p>
          <a:p>
            <a:r>
              <a:rPr lang="en-US" b="1" dirty="0" smtClean="0">
                <a:latin typeface="Calisto MT" pitchFamily="18" charset="0"/>
              </a:rPr>
              <a:t>5. Educational </a:t>
            </a:r>
            <a:r>
              <a:rPr lang="en-US" b="1" dirty="0" smtClean="0">
                <a:latin typeface="Calisto MT" pitchFamily="18" charset="0"/>
              </a:rPr>
              <a:t>Institutions and Students (in </a:t>
            </a:r>
            <a:r>
              <a:rPr lang="en-US" b="1" dirty="0" smtClean="0">
                <a:latin typeface="Calisto MT" pitchFamily="18" charset="0"/>
              </a:rPr>
              <a:t>cyber security </a:t>
            </a:r>
            <a:r>
              <a:rPr lang="en-US" b="1" dirty="0" smtClean="0">
                <a:latin typeface="Calisto MT" pitchFamily="18" charset="0"/>
              </a:rPr>
              <a:t>and cryptography programs)</a:t>
            </a:r>
            <a:endParaRPr lang="en-US" b="1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315" y="1284514"/>
            <a:ext cx="11397342" cy="48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sto MT" pitchFamily="18" charset="0"/>
              </a:rPr>
              <a:t>The </a:t>
            </a:r>
            <a:r>
              <a:rPr lang="en-US" b="1" dirty="0" smtClean="0">
                <a:latin typeface="Calisto MT" pitchFamily="18" charset="0"/>
              </a:rPr>
              <a:t>Secure Data Hiding in Images Using </a:t>
            </a:r>
            <a:r>
              <a:rPr lang="en-US" b="1" dirty="0" err="1" smtClean="0">
                <a:latin typeface="Calisto MT" pitchFamily="18" charset="0"/>
              </a:rPr>
              <a:t>Steganography</a:t>
            </a:r>
            <a:r>
              <a:rPr lang="en-US" dirty="0" smtClean="0">
                <a:latin typeface="Calisto MT" pitchFamily="18" charset="0"/>
              </a:rPr>
              <a:t> project presents an innovative solution to the ever-growing need for secure data transmission in a world increasingly vulnerable to cyber threats. By embedding sensitive data within seemingly innocuous digital images, </a:t>
            </a:r>
            <a:r>
              <a:rPr lang="en-US" dirty="0" err="1" smtClean="0">
                <a:latin typeface="Calisto MT" pitchFamily="18" charset="0"/>
              </a:rPr>
              <a:t>steganography</a:t>
            </a:r>
            <a:r>
              <a:rPr lang="en-US" dirty="0" smtClean="0">
                <a:latin typeface="Calisto MT" pitchFamily="18" charset="0"/>
              </a:rPr>
              <a:t> provides a unique way to ensure both the confidentiality and integrity of information while preventing unauthorized access or detection.</a:t>
            </a:r>
          </a:p>
          <a:p>
            <a:r>
              <a:rPr lang="en-US" dirty="0" smtClean="0">
                <a:latin typeface="Calisto MT" pitchFamily="18" charset="0"/>
              </a:rPr>
              <a:t>This project successfully demonstrates how </a:t>
            </a:r>
            <a:r>
              <a:rPr lang="en-US" b="1" dirty="0" smtClean="0">
                <a:latin typeface="Calisto MT" pitchFamily="18" charset="0"/>
              </a:rPr>
              <a:t>advanced encryption algorithms</a:t>
            </a:r>
            <a:r>
              <a:rPr lang="en-US" dirty="0" smtClean="0">
                <a:latin typeface="Calisto MT" pitchFamily="18" charset="0"/>
              </a:rPr>
              <a:t>, </a:t>
            </a:r>
            <a:r>
              <a:rPr lang="en-US" b="1" dirty="0" smtClean="0">
                <a:latin typeface="Calisto MT" pitchFamily="18" charset="0"/>
              </a:rPr>
              <a:t>imperceptible data embedding techniques</a:t>
            </a:r>
            <a:r>
              <a:rPr lang="en-US" dirty="0" smtClean="0">
                <a:latin typeface="Calisto MT" pitchFamily="18" charset="0"/>
              </a:rPr>
              <a:t>, and </a:t>
            </a:r>
            <a:r>
              <a:rPr lang="en-US" b="1" dirty="0" smtClean="0">
                <a:latin typeface="Calisto MT" pitchFamily="18" charset="0"/>
              </a:rPr>
              <a:t>robustness against image manipulations</a:t>
            </a:r>
            <a:r>
              <a:rPr lang="en-US" dirty="0" smtClean="0">
                <a:latin typeface="Calisto MT" pitchFamily="18" charset="0"/>
              </a:rPr>
              <a:t> can be combined to create a secure and effective method of hiding data within images. It showcases how </a:t>
            </a:r>
            <a:r>
              <a:rPr lang="en-US" b="1" dirty="0" smtClean="0">
                <a:latin typeface="Calisto MT" pitchFamily="18" charset="0"/>
              </a:rPr>
              <a:t>security</a:t>
            </a:r>
            <a:r>
              <a:rPr lang="en-US" dirty="0" smtClean="0">
                <a:latin typeface="Calisto MT" pitchFamily="18" charset="0"/>
              </a:rPr>
              <a:t> can be enhanced through multi-layered encryption, ensuring that even if the hidden data is detected, it remains unreadable without the appropriate decryption keys.</a:t>
            </a:r>
            <a:endParaRPr lang="en-US" dirty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hlinkClick r:id="rId2"/>
              </a:rPr>
              <a:t>https://github.com/rutikachavan14/AICTE_Project.git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97</TotalTime>
  <Words>789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35</cp:revision>
  <dcterms:created xsi:type="dcterms:W3CDTF">2021-05-26T16:50:10Z</dcterms:created>
  <dcterms:modified xsi:type="dcterms:W3CDTF">2025-02-10T04:02:50Z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