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60" r:id="rId3"/>
    <p:sldId id="259" r:id="rId4"/>
    <p:sldId id="258" r:id="rId5"/>
    <p:sldId id="263" r:id="rId6"/>
    <p:sldId id="261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A9F24-8EFF-4AC4-AF44-564A616958F6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402EBB-D310-4089-BD2B-7FB1DC6D68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A9F24-8EFF-4AC4-AF44-564A616958F6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402EBB-D310-4089-BD2B-7FB1DC6D68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A9F24-8EFF-4AC4-AF44-564A616958F6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402EBB-D310-4089-BD2B-7FB1DC6D68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A9F24-8EFF-4AC4-AF44-564A616958F6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402EBB-D310-4089-BD2B-7FB1DC6D68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A9F24-8EFF-4AC4-AF44-564A616958F6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402EBB-D310-4089-BD2B-7FB1DC6D68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A9F24-8EFF-4AC4-AF44-564A616958F6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402EBB-D310-4089-BD2B-7FB1DC6D68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A9F24-8EFF-4AC4-AF44-564A616958F6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402EBB-D310-4089-BD2B-7FB1DC6D68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A9F24-8EFF-4AC4-AF44-564A616958F6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402EBB-D310-4089-BD2B-7FB1DC6D68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A9F24-8EFF-4AC4-AF44-564A616958F6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402EBB-D310-4089-BD2B-7FB1DC6D68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A9F24-8EFF-4AC4-AF44-564A616958F6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402EBB-D310-4089-BD2B-7FB1DC6D68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9A9F24-8EFF-4AC4-AF44-564A616958F6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402EBB-D310-4089-BD2B-7FB1DC6D68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09A9F24-8EFF-4AC4-AF44-564A616958F6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1402EBB-D310-4089-BD2B-7FB1DC6D68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gaoo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gaoo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gaoo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274320"/>
            <a:ext cx="8628888" cy="5669280"/>
          </a:xfrm>
        </p:spPr>
        <p:txBody>
          <a:bodyPr>
            <a:normAutofit/>
          </a:bodyPr>
          <a:lstStyle/>
          <a:p>
            <a:r>
              <a:rPr lang="en-US" sz="9600" b="1" i="1" dirty="0" smtClean="0">
                <a:latin typeface="Arial Black" pitchFamily="34" charset="0"/>
              </a:rPr>
              <a:t> </a:t>
            </a:r>
            <a:r>
              <a:rPr lang="en-US" sz="9600" b="1" i="1" u="sng" dirty="0" smtClean="0">
                <a:solidFill>
                  <a:schemeClr val="accent3">
                    <a:lumMod val="50000"/>
                  </a:schemeClr>
                </a:solidFill>
                <a:latin typeface="Arial Black" pitchFamily="34" charset="0"/>
              </a:rPr>
              <a:t>WELCOME</a:t>
            </a:r>
            <a:endParaRPr lang="en-US" sz="9600" b="1" i="1" u="sng" dirty="0">
              <a:solidFill>
                <a:schemeClr val="accent3">
                  <a:lumMod val="50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600" y="1447800"/>
            <a:ext cx="7943088" cy="4419600"/>
          </a:xfrm>
        </p:spPr>
        <p:txBody>
          <a:bodyPr>
            <a:normAutofit/>
          </a:bodyPr>
          <a:lstStyle/>
          <a:p>
            <a:r>
              <a:rPr lang="en-US" sz="9600" b="1" i="1" u="sng" dirty="0" smtClean="0">
                <a:solidFill>
                  <a:srgbClr val="7030A0"/>
                </a:solidFill>
                <a:latin typeface="Britannic Bold" pitchFamily="34" charset="0"/>
              </a:rPr>
              <a:t>Thank You…</a:t>
            </a:r>
            <a:endParaRPr lang="en-US" sz="9600" b="1" i="1" u="sng" dirty="0">
              <a:solidFill>
                <a:srgbClr val="7030A0"/>
              </a:solidFill>
              <a:latin typeface="Britannic Bold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6800" y="0"/>
            <a:ext cx="7772400" cy="3962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Black" pitchFamily="34" charset="0"/>
              </a:rPr>
              <a:t>Project Name: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Web-Based Automation Testing Software.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</a:br>
            <a:r>
              <a:rPr lang="en-US" dirty="0" smtClean="0">
                <a:solidFill>
                  <a:srgbClr val="C00000"/>
                </a:solidFill>
                <a:latin typeface="Arial Narrow" pitchFamily="34" charset="0"/>
                <a:hlinkClick r:id="rId2"/>
              </a:rPr>
              <a:t>https://www.Ugaoo.com</a:t>
            </a:r>
            <a:r>
              <a:rPr lang="en-US" dirty="0" smtClean="0">
                <a:solidFill>
                  <a:srgbClr val="C00000"/>
                </a:solidFill>
                <a:latin typeface="Arial Narrow" pitchFamily="34" charset="0"/>
              </a:rPr>
              <a:t/>
            </a:r>
            <a:br>
              <a:rPr lang="en-US" dirty="0" smtClean="0">
                <a:solidFill>
                  <a:srgbClr val="C00000"/>
                </a:solidFill>
                <a:latin typeface="Arial Narrow" pitchFamily="34" charset="0"/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/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</a:br>
            <a:endParaRPr lang="en-US" dirty="0">
              <a:latin typeface="Arial Black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429000" y="5181600"/>
            <a:ext cx="5486400" cy="144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Presented By :- </a:t>
            </a:r>
            <a:r>
              <a:rPr lang="en-US" dirty="0" err="1" smtClean="0"/>
              <a:t>Rutika</a:t>
            </a:r>
            <a:r>
              <a:rPr lang="en-US" dirty="0" smtClean="0"/>
              <a:t> </a:t>
            </a:r>
            <a:r>
              <a:rPr lang="en-US" dirty="0" err="1" smtClean="0"/>
              <a:t>Raju</a:t>
            </a:r>
            <a:r>
              <a:rPr lang="en-US" dirty="0" smtClean="0"/>
              <a:t> </a:t>
            </a:r>
            <a:r>
              <a:rPr lang="en-US" dirty="0" err="1" smtClean="0"/>
              <a:t>Chavan</a:t>
            </a:r>
            <a:endParaRPr lang="en-US" dirty="0" smtClean="0"/>
          </a:p>
          <a:p>
            <a:r>
              <a:rPr lang="en-US" dirty="0" smtClean="0"/>
              <a:t>Course Name :- Software Testing</a:t>
            </a:r>
          </a:p>
          <a:p>
            <a:r>
              <a:rPr lang="en-US" dirty="0" smtClean="0"/>
              <a:t>Training :- </a:t>
            </a:r>
            <a:r>
              <a:rPr lang="en-US" dirty="0" err="1" smtClean="0"/>
              <a:t>Edubridge</a:t>
            </a:r>
            <a:r>
              <a:rPr lang="en-US" dirty="0" smtClean="0"/>
              <a:t> India Learning Private Limited.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*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Bodoni MT Black" pitchFamily="18" charset="0"/>
              </a:rPr>
              <a:t>INTRODUCTION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5105400"/>
          </a:xfrm>
        </p:spPr>
        <p:txBody>
          <a:bodyPr>
            <a:normAutofit fontScale="77500" lnSpcReduction="20000"/>
          </a:bodyPr>
          <a:lstStyle/>
          <a:p>
            <a:r>
              <a:rPr lang="en-US" sz="3800" dirty="0" smtClean="0">
                <a:latin typeface="Franklin Gothic Book" pitchFamily="34" charset="0"/>
              </a:rPr>
              <a:t>  </a:t>
            </a:r>
            <a:r>
              <a:rPr lang="en-US" sz="3800" dirty="0" smtClean="0">
                <a:latin typeface="Franklin Gothic Book" pitchFamily="34" charset="0"/>
              </a:rPr>
              <a:t>I </a:t>
            </a:r>
            <a:r>
              <a:rPr lang="en-US" sz="3800" dirty="0" smtClean="0">
                <a:latin typeface="Franklin Gothic Book" pitchFamily="34" charset="0"/>
              </a:rPr>
              <a:t>Choose  </a:t>
            </a:r>
            <a:r>
              <a:rPr lang="en-US" sz="3800" dirty="0" smtClean="0">
                <a:latin typeface="Franklin Gothic Book" pitchFamily="34" charset="0"/>
              </a:rPr>
              <a:t>the Plants Website i.e. </a:t>
            </a:r>
            <a:r>
              <a:rPr lang="en-US" sz="3800" dirty="0" smtClean="0">
                <a:latin typeface="Arial Rounded MT Bold" pitchFamily="34" charset="0"/>
                <a:hlinkClick r:id="rId2"/>
              </a:rPr>
              <a:t>www.Ugaoo.com</a:t>
            </a:r>
            <a:r>
              <a:rPr lang="en-US" sz="3800" dirty="0" smtClean="0">
                <a:latin typeface="Arial Rounded MT Bold" pitchFamily="34" charset="0"/>
              </a:rPr>
              <a:t> </a:t>
            </a:r>
            <a:r>
              <a:rPr lang="en-US" sz="3800" dirty="0" smtClean="0">
                <a:latin typeface="Franklin Gothic Book" pitchFamily="34" charset="0"/>
              </a:rPr>
              <a:t>for Testing .</a:t>
            </a:r>
          </a:p>
          <a:p>
            <a:r>
              <a:rPr lang="en-US" sz="3800" dirty="0" smtClean="0">
                <a:latin typeface="Franklin Gothic Book" pitchFamily="34" charset="0"/>
              </a:rPr>
              <a:t>  </a:t>
            </a:r>
            <a:r>
              <a:rPr lang="en-US" sz="3800" dirty="0" smtClean="0">
                <a:latin typeface="Franklin Gothic Book" pitchFamily="34" charset="0"/>
              </a:rPr>
              <a:t>It is Real World Application and Organic </a:t>
            </a:r>
            <a:r>
              <a:rPr lang="en-US" sz="3800" dirty="0" smtClean="0">
                <a:latin typeface="Franklin Gothic Book" pitchFamily="34" charset="0"/>
              </a:rPr>
              <a:t>     website </a:t>
            </a:r>
            <a:r>
              <a:rPr lang="en-US" sz="3800" dirty="0" smtClean="0">
                <a:latin typeface="Franklin Gothic Book" pitchFamily="34" charset="0"/>
              </a:rPr>
              <a:t>That we use decorate our </a:t>
            </a:r>
            <a:r>
              <a:rPr lang="en-US" sz="3800" dirty="0" err="1" smtClean="0">
                <a:latin typeface="Franklin Gothic Book" pitchFamily="34" charset="0"/>
              </a:rPr>
              <a:t>h</a:t>
            </a:r>
            <a:r>
              <a:rPr lang="en-US" sz="3800" dirty="0" err="1" smtClean="0">
                <a:latin typeface="Franklin Gothic Book" pitchFamily="34" charset="0"/>
              </a:rPr>
              <a:t>ouses,gardens</a:t>
            </a:r>
            <a:r>
              <a:rPr lang="en-US" sz="3800" dirty="0" smtClean="0">
                <a:latin typeface="Franklin Gothic Book" pitchFamily="34" charset="0"/>
              </a:rPr>
              <a:t> </a:t>
            </a:r>
            <a:r>
              <a:rPr lang="en-US" sz="3800" dirty="0" smtClean="0">
                <a:latin typeface="Franklin Gothic Book" pitchFamily="34" charset="0"/>
              </a:rPr>
              <a:t>etc.</a:t>
            </a:r>
          </a:p>
          <a:p>
            <a:r>
              <a:rPr lang="en-US" sz="3800" dirty="0" smtClean="0">
                <a:latin typeface="Franklin Gothic Book" pitchFamily="34" charset="0"/>
              </a:rPr>
              <a:t>  </a:t>
            </a:r>
            <a:r>
              <a:rPr lang="en-US" sz="3800" dirty="0" err="1" smtClean="0">
                <a:latin typeface="Franklin Gothic Book" pitchFamily="34" charset="0"/>
              </a:rPr>
              <a:t>Ugaoo</a:t>
            </a:r>
            <a:r>
              <a:rPr lang="en-US" sz="3800" dirty="0" smtClean="0">
                <a:latin typeface="Franklin Gothic Book" pitchFamily="34" charset="0"/>
              </a:rPr>
              <a:t> is the Best Online Garden Store in India.</a:t>
            </a:r>
          </a:p>
          <a:p>
            <a:r>
              <a:rPr lang="en-US" sz="3800" dirty="0" smtClean="0">
                <a:latin typeface="Franklin Gothic Book" pitchFamily="34" charset="0"/>
              </a:rPr>
              <a:t> get the wide variety of Indoor </a:t>
            </a:r>
            <a:r>
              <a:rPr lang="en-US" sz="3800" dirty="0" err="1" smtClean="0">
                <a:latin typeface="Franklin Gothic Book" pitchFamily="34" charset="0"/>
              </a:rPr>
              <a:t>plants,seeds,Pots</a:t>
            </a:r>
            <a:r>
              <a:rPr lang="en-US" sz="3800" dirty="0" smtClean="0">
                <a:latin typeface="Franklin Gothic Book" pitchFamily="34" charset="0"/>
              </a:rPr>
              <a:t> </a:t>
            </a:r>
            <a:r>
              <a:rPr lang="en-US" sz="3800" dirty="0" smtClean="0">
                <a:latin typeface="Franklin Gothic Book" pitchFamily="34" charset="0"/>
              </a:rPr>
              <a:t>and Planters Garden accessories from the best.</a:t>
            </a:r>
          </a:p>
          <a:p>
            <a:r>
              <a:rPr lang="en-US" sz="3800" dirty="0" smtClean="0">
                <a:latin typeface="Franklin Gothic Book" pitchFamily="34" charset="0"/>
              </a:rPr>
              <a:t>  </a:t>
            </a:r>
            <a:r>
              <a:rPr lang="en-US" sz="3800" dirty="0" smtClean="0">
                <a:latin typeface="Franklin Gothic Book" pitchFamily="34" charset="0"/>
              </a:rPr>
              <a:t>I Choose the Website Because Plants are the addition to our Homes and life for both their Physical and Psychological benefits.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8839200" cy="838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Black" pitchFamily="34" charset="0"/>
              </a:rPr>
              <a:t>Why Use Automation Testing?</a:t>
            </a:r>
            <a:endParaRPr lang="en-US" dirty="0">
              <a:solidFill>
                <a:schemeClr val="accent1"/>
              </a:solidFill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990600"/>
            <a:ext cx="7848600" cy="58674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Constantia" pitchFamily="18" charset="0"/>
              </a:rPr>
              <a:t>* Automation Testing done with the help of Web-based   Application Software Tools.</a:t>
            </a:r>
          </a:p>
          <a:p>
            <a:pPr>
              <a:buFont typeface="Arial" charset="0"/>
              <a:buChar char="•"/>
            </a:pPr>
            <a:endParaRPr lang="en-US" sz="2800" dirty="0" smtClean="0">
              <a:latin typeface="Constantia" pitchFamily="18" charset="0"/>
            </a:endParaRPr>
          </a:p>
          <a:p>
            <a:r>
              <a:rPr lang="en-US" sz="2800" dirty="0" smtClean="0">
                <a:latin typeface="Constantia" pitchFamily="18" charset="0"/>
              </a:rPr>
              <a:t>* Tests can run automatically whenever  the Source-code  changes are checked in and notify the team or the developer if they  fail.</a:t>
            </a:r>
          </a:p>
          <a:p>
            <a:pPr>
              <a:buFont typeface="Arial" charset="0"/>
              <a:buChar char="•"/>
            </a:pPr>
            <a:endParaRPr lang="en-US" sz="2800" dirty="0" smtClean="0">
              <a:latin typeface="Constantia" pitchFamily="18" charset="0"/>
            </a:endParaRPr>
          </a:p>
          <a:p>
            <a:pPr marL="541782" indent="-514350"/>
            <a:r>
              <a:rPr lang="en-US" sz="2800" dirty="0" smtClean="0">
                <a:latin typeface="Constantia" pitchFamily="18" charset="0"/>
              </a:rPr>
              <a:t>* It  is Dealing  with Large and Complex </a:t>
            </a:r>
            <a:r>
              <a:rPr lang="en-US" sz="2800" dirty="0" smtClean="0">
                <a:latin typeface="Constantia" pitchFamily="18" charset="0"/>
              </a:rPr>
              <a:t>Data </a:t>
            </a:r>
            <a:r>
              <a:rPr lang="en-US" sz="2800" dirty="0" smtClean="0">
                <a:latin typeface="Constantia" pitchFamily="18" charset="0"/>
              </a:rPr>
              <a:t>with Short Period of Time.</a:t>
            </a:r>
          </a:p>
          <a:p>
            <a:pPr marL="541782" indent="-514350"/>
            <a:r>
              <a:rPr lang="en-US" sz="2800" dirty="0" smtClean="0">
                <a:latin typeface="Constantia" pitchFamily="18" charset="0"/>
              </a:rPr>
              <a:t>* Automation Testing Save </a:t>
            </a:r>
            <a:r>
              <a:rPr lang="en-US" sz="2800" dirty="0" err="1" smtClean="0">
                <a:latin typeface="Constantia" pitchFamily="18" charset="0"/>
              </a:rPr>
              <a:t>Time,Money,Resources</a:t>
            </a:r>
            <a:r>
              <a:rPr lang="en-US" sz="2800" dirty="0" smtClean="0">
                <a:latin typeface="Constantia" pitchFamily="18" charset="0"/>
              </a:rPr>
              <a:t> as well as reduces the Expenses</a:t>
            </a:r>
            <a:r>
              <a:rPr lang="en-US" sz="3200" dirty="0" smtClean="0">
                <a:latin typeface="Constantia" pitchFamily="18" charset="0"/>
              </a:rPr>
              <a:t>.</a:t>
            </a:r>
            <a:endParaRPr lang="en-US" sz="3200" dirty="0" smtClean="0">
              <a:latin typeface="Constantia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06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Britannic Bold" pitchFamily="34" charset="0"/>
              </a:rPr>
              <a:t>• TOOLS And TECHNOLOGIES •</a:t>
            </a:r>
            <a:endParaRPr lang="en-US" dirty="0">
              <a:solidFill>
                <a:srgbClr val="7030A0"/>
              </a:solidFill>
              <a:latin typeface="Britann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7790688" cy="4953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* Organic Plants Website (</a:t>
            </a:r>
            <a:r>
              <a:rPr lang="en-US" dirty="0" smtClean="0">
                <a:hlinkClick r:id="rId2"/>
              </a:rPr>
              <a:t>www.Ugaoo.com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smtClean="0"/>
              <a:t>* Selenium </a:t>
            </a:r>
            <a:r>
              <a:rPr lang="en-US" dirty="0" err="1" smtClean="0"/>
              <a:t>WebDriver</a:t>
            </a:r>
            <a:r>
              <a:rPr lang="en-US" dirty="0" smtClean="0"/>
              <a:t> Framework.</a:t>
            </a:r>
          </a:p>
          <a:p>
            <a:pPr>
              <a:buNone/>
            </a:pPr>
            <a:r>
              <a:rPr lang="en-US" dirty="0" smtClean="0"/>
              <a:t>* Eclipse IDE</a:t>
            </a:r>
          </a:p>
          <a:p>
            <a:pPr>
              <a:buNone/>
            </a:pPr>
            <a:r>
              <a:rPr lang="en-US" dirty="0" smtClean="0"/>
              <a:t>* JAR Files</a:t>
            </a:r>
          </a:p>
          <a:p>
            <a:pPr>
              <a:buNone/>
            </a:pPr>
            <a:r>
              <a:rPr lang="en-US" dirty="0" smtClean="0"/>
              <a:t>* JDK</a:t>
            </a:r>
          </a:p>
          <a:p>
            <a:pPr>
              <a:buNone/>
            </a:pPr>
            <a:r>
              <a:rPr lang="en-US" dirty="0" smtClean="0"/>
              <a:t>* Chrome Driver </a:t>
            </a:r>
          </a:p>
          <a:p>
            <a:pPr>
              <a:buNone/>
            </a:pPr>
            <a:r>
              <a:rPr lang="en-US" dirty="0" smtClean="0"/>
              <a:t>* Chrome Browser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90688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</a:rPr>
              <a:t>*Testing Framework*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8153400" cy="5791200"/>
          </a:xfrm>
        </p:spPr>
        <p:txBody>
          <a:bodyPr>
            <a:normAutofit lnSpcReduction="10000"/>
          </a:bodyPr>
          <a:lstStyle/>
          <a:p>
            <a:r>
              <a:rPr lang="en-US" b="1" i="1" u="sng" dirty="0" smtClean="0">
                <a:solidFill>
                  <a:srgbClr val="002060"/>
                </a:solidFill>
              </a:rPr>
              <a:t>Selenium </a:t>
            </a:r>
            <a:r>
              <a:rPr lang="en-US" b="1" i="1" u="sng" dirty="0" err="1" smtClean="0">
                <a:solidFill>
                  <a:srgbClr val="002060"/>
                </a:solidFill>
              </a:rPr>
              <a:t>WebDriver</a:t>
            </a:r>
            <a:r>
              <a:rPr lang="en-US" b="1" i="1" u="sng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is a free, open-source, portable Software Testing Framework for Testing Web Applications.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It Provides a Common Application Programming Interface(API) for Browser Automation.</a:t>
            </a:r>
          </a:p>
          <a:p>
            <a:r>
              <a:rPr lang="en-US" b="1" u="sng" dirty="0" smtClean="0">
                <a:solidFill>
                  <a:srgbClr val="002060"/>
                </a:solidFill>
              </a:rPr>
              <a:t>Key Features: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1) It Supports Many Programming Languages like C, C++, Java, Python and so on.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2) It Supports Headless Browsers such as </a:t>
            </a:r>
            <a:r>
              <a:rPr lang="en-US" sz="2400" dirty="0" err="1" smtClean="0">
                <a:solidFill>
                  <a:srgbClr val="002060"/>
                </a:solidFill>
              </a:rPr>
              <a:t>HTMLUnit</a:t>
            </a:r>
            <a:r>
              <a:rPr lang="en-US" sz="2400" dirty="0" smtClean="0">
                <a:solidFill>
                  <a:srgbClr val="002060"/>
                </a:solidFill>
              </a:rPr>
              <a:t>  and </a:t>
            </a:r>
            <a:r>
              <a:rPr lang="en-US" sz="2400" dirty="0" err="1" smtClean="0">
                <a:solidFill>
                  <a:srgbClr val="002060"/>
                </a:solidFill>
              </a:rPr>
              <a:t>PhantomJS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3) </a:t>
            </a:r>
            <a:r>
              <a:rPr lang="en-US" sz="2400" dirty="0" err="1" smtClean="0">
                <a:solidFill>
                  <a:srgbClr val="002060"/>
                </a:solidFill>
              </a:rPr>
              <a:t>WebDriver</a:t>
            </a:r>
            <a:r>
              <a:rPr lang="en-US" sz="2400" dirty="0" smtClean="0">
                <a:solidFill>
                  <a:srgbClr val="002060"/>
                </a:solidFill>
              </a:rPr>
              <a:t> Passes the Commands to the Web Browsers.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4) It Supports All Common Web Browsers. 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7409688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Franklin Gothic Demi" pitchFamily="34" charset="0"/>
              </a:rPr>
              <a:t>          ∞ LOCATORS ∞ </a:t>
            </a:r>
            <a:endParaRPr lang="en-US" dirty="0">
              <a:latin typeface="Franklin Gothic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7866888" cy="5410200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Web-Driver gives us to Find Element Methods  to Locate Element On the Web-Page.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Locating Elements in Web-Driver Done by Using the </a:t>
            </a:r>
            <a:r>
              <a:rPr lang="en-US" i="1" u="sng" dirty="0" err="1" smtClean="0"/>
              <a:t>findElement</a:t>
            </a:r>
            <a:r>
              <a:rPr lang="en-US" i="1" u="sng" dirty="0" smtClean="0"/>
              <a:t>(</a:t>
            </a:r>
            <a:r>
              <a:rPr lang="en-US" i="1" u="sng" dirty="0" err="1" smtClean="0"/>
              <a:t>By.locator</a:t>
            </a:r>
            <a:r>
              <a:rPr lang="en-US" i="1" u="sng" dirty="0" smtClean="0"/>
              <a:t>(“”)).</a:t>
            </a:r>
          </a:p>
          <a:p>
            <a:pPr>
              <a:buFont typeface="Arial" charset="0"/>
              <a:buChar char="•"/>
            </a:pPr>
            <a:r>
              <a:rPr lang="en-US" i="1" u="sng" dirty="0" smtClean="0"/>
              <a:t>Locators :-</a:t>
            </a:r>
          </a:p>
          <a:p>
            <a:pPr>
              <a:buFont typeface="Arial" charset="0"/>
              <a:buChar char="•"/>
            </a:pPr>
            <a:r>
              <a:rPr lang="en-US" i="1" u="sng" dirty="0" smtClean="0"/>
              <a:t>1) By ID</a:t>
            </a:r>
          </a:p>
          <a:p>
            <a:pPr>
              <a:buFont typeface="Arial" charset="0"/>
              <a:buChar char="•"/>
            </a:pPr>
            <a:r>
              <a:rPr lang="en-US" i="1" u="sng" dirty="0" smtClean="0"/>
              <a:t>2)</a:t>
            </a:r>
            <a:r>
              <a:rPr lang="en-US" i="1" u="sng" dirty="0" err="1" smtClean="0"/>
              <a:t>ByName</a:t>
            </a:r>
            <a:endParaRPr lang="en-US" i="1" u="sng" dirty="0" smtClean="0"/>
          </a:p>
          <a:p>
            <a:pPr>
              <a:buFont typeface="Arial" charset="0"/>
              <a:buChar char="•"/>
            </a:pPr>
            <a:r>
              <a:rPr lang="en-US" i="1" u="sng" dirty="0" smtClean="0"/>
              <a:t>3)</a:t>
            </a:r>
            <a:r>
              <a:rPr lang="en-US" i="1" u="sng" dirty="0" err="1" smtClean="0"/>
              <a:t>ByclassName</a:t>
            </a:r>
            <a:endParaRPr lang="en-US" i="1" u="sng" dirty="0" smtClean="0"/>
          </a:p>
          <a:p>
            <a:pPr>
              <a:buFont typeface="Arial" charset="0"/>
              <a:buChar char="•"/>
            </a:pPr>
            <a:r>
              <a:rPr lang="en-US" i="1" u="sng" dirty="0" smtClean="0"/>
              <a:t>4)</a:t>
            </a:r>
            <a:r>
              <a:rPr lang="en-US" i="1" u="sng" dirty="0" err="1" smtClean="0"/>
              <a:t>ByTagName</a:t>
            </a:r>
            <a:endParaRPr lang="en-US" i="1" u="sng" dirty="0" smtClean="0"/>
          </a:p>
          <a:p>
            <a:pPr>
              <a:buFont typeface="Arial" charset="0"/>
              <a:buChar char="•"/>
            </a:pPr>
            <a:r>
              <a:rPr lang="en-US" i="1" u="sng" dirty="0" smtClean="0"/>
              <a:t>5)By </a:t>
            </a:r>
            <a:r>
              <a:rPr lang="en-US" i="1" u="sng" dirty="0" err="1" smtClean="0"/>
              <a:t>xpath</a:t>
            </a:r>
            <a:endParaRPr lang="en-US" i="1" u="sng" dirty="0" smtClean="0"/>
          </a:p>
          <a:p>
            <a:pPr>
              <a:buFont typeface="Arial" charset="0"/>
              <a:buChar char="•"/>
            </a:pPr>
            <a:r>
              <a:rPr lang="en-US" i="1" u="sng" dirty="0" smtClean="0"/>
              <a:t>6)</a:t>
            </a:r>
            <a:r>
              <a:rPr lang="en-US" i="1" u="sng" dirty="0" err="1" smtClean="0"/>
              <a:t>ByLinkText</a:t>
            </a:r>
            <a:r>
              <a:rPr lang="en-US" i="1" u="sng" dirty="0" smtClean="0"/>
              <a:t> and </a:t>
            </a:r>
            <a:r>
              <a:rPr lang="en-US" i="1" u="sng" dirty="0" err="1" smtClean="0"/>
              <a:t>PartialLinkText</a:t>
            </a:r>
            <a:r>
              <a:rPr lang="en-US" i="1" u="sng" dirty="0" smtClean="0"/>
              <a:t> </a:t>
            </a:r>
            <a:endParaRPr lang="en-US" i="1" u="sn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dirty="0" smtClean="0">
                <a:latin typeface="Arial Rounded MT Bold" pitchFamily="34" charset="0"/>
              </a:rPr>
              <a:t>      ◊ METHODS ◊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5400"/>
            <a:ext cx="7866888" cy="5562600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Methods that I Using in the Project :-</a:t>
            </a:r>
          </a:p>
          <a:p>
            <a:pPr marL="596646" indent="-514350">
              <a:buAutoNum type="arabicPeriod"/>
            </a:pPr>
            <a:r>
              <a:rPr lang="en-US" dirty="0" err="1" smtClean="0"/>
              <a:t>d</a:t>
            </a:r>
            <a:r>
              <a:rPr lang="en-US" dirty="0" err="1" smtClean="0"/>
              <a:t>river.get</a:t>
            </a:r>
            <a:r>
              <a:rPr lang="en-US" dirty="0" smtClean="0"/>
              <a:t>();</a:t>
            </a:r>
          </a:p>
          <a:p>
            <a:pPr marL="596646" indent="-514350">
              <a:buAutoNum type="arabicPeriod"/>
            </a:pPr>
            <a:r>
              <a:rPr lang="en-US" dirty="0" err="1" smtClean="0"/>
              <a:t>d</a:t>
            </a:r>
            <a:r>
              <a:rPr lang="en-US" dirty="0" err="1" smtClean="0"/>
              <a:t>river.getTitle</a:t>
            </a:r>
            <a:r>
              <a:rPr lang="en-US" dirty="0" smtClean="0"/>
              <a:t>();</a:t>
            </a:r>
          </a:p>
          <a:p>
            <a:pPr marL="596646" indent="-514350">
              <a:buAutoNum type="arabicPeriod"/>
            </a:pPr>
            <a:r>
              <a:rPr lang="en-US" dirty="0" err="1" smtClean="0"/>
              <a:t>d</a:t>
            </a:r>
            <a:r>
              <a:rPr lang="en-US" dirty="0" err="1" smtClean="0"/>
              <a:t>river.getPageSource</a:t>
            </a:r>
            <a:r>
              <a:rPr lang="en-US" dirty="0" smtClean="0"/>
              <a:t>();</a:t>
            </a:r>
          </a:p>
          <a:p>
            <a:pPr marL="596646" indent="-514350">
              <a:buAutoNum type="arabicPeriod"/>
            </a:pPr>
            <a:r>
              <a:rPr lang="en-US" dirty="0" err="1" smtClean="0"/>
              <a:t>driver.getCurrentUrl</a:t>
            </a:r>
            <a:r>
              <a:rPr lang="en-US" dirty="0" smtClean="0"/>
              <a:t>();</a:t>
            </a:r>
          </a:p>
          <a:p>
            <a:pPr marL="596646" indent="-514350">
              <a:buAutoNum type="arabicPeriod"/>
            </a:pPr>
            <a:r>
              <a:rPr lang="en-US" dirty="0" err="1" smtClean="0"/>
              <a:t>d</a:t>
            </a:r>
            <a:r>
              <a:rPr lang="en-US" dirty="0" err="1" smtClean="0"/>
              <a:t>river.findElement</a:t>
            </a:r>
            <a:r>
              <a:rPr lang="en-US" dirty="0" smtClean="0"/>
              <a:t>();</a:t>
            </a:r>
          </a:p>
          <a:p>
            <a:pPr marL="596646" indent="-514350">
              <a:buAutoNum type="arabicPeriod"/>
            </a:pPr>
            <a:r>
              <a:rPr lang="en-US" dirty="0" err="1" smtClean="0"/>
              <a:t>d</a:t>
            </a:r>
            <a:r>
              <a:rPr lang="en-US" dirty="0" err="1" smtClean="0"/>
              <a:t>river.close</a:t>
            </a:r>
            <a:r>
              <a:rPr lang="en-US" dirty="0" smtClean="0"/>
              <a:t>();</a:t>
            </a:r>
          </a:p>
          <a:p>
            <a:pPr marL="596646" indent="-514350">
              <a:buAutoNum type="arabicPeriod"/>
            </a:pPr>
            <a:r>
              <a:rPr lang="en-US" dirty="0" err="1" smtClean="0"/>
              <a:t>d</a:t>
            </a:r>
            <a:r>
              <a:rPr lang="en-US" dirty="0" err="1" smtClean="0"/>
              <a:t>river.quit</a:t>
            </a:r>
            <a:r>
              <a:rPr lang="en-US" dirty="0" smtClean="0"/>
              <a:t>();</a:t>
            </a:r>
          </a:p>
          <a:p>
            <a:pPr marL="596646" indent="-514350">
              <a:buAutoNum type="arabicPeriod"/>
            </a:pPr>
            <a:r>
              <a:rPr lang="en-US" dirty="0" err="1" smtClean="0"/>
              <a:t>d</a:t>
            </a:r>
            <a:r>
              <a:rPr lang="en-US" dirty="0" err="1" smtClean="0"/>
              <a:t>river.isDisplayed</a:t>
            </a:r>
            <a:r>
              <a:rPr lang="en-US" dirty="0" smtClean="0"/>
              <a:t>();</a:t>
            </a:r>
          </a:p>
          <a:p>
            <a:pPr marL="596646" indent="-514350">
              <a:buAutoNum type="arabicPeriod"/>
            </a:pPr>
            <a:r>
              <a:rPr lang="en-US" dirty="0" err="1" smtClean="0"/>
              <a:t>d</a:t>
            </a:r>
            <a:r>
              <a:rPr lang="en-US" dirty="0" err="1" smtClean="0"/>
              <a:t>river.navigate</a:t>
            </a:r>
            <a:r>
              <a:rPr lang="en-US" dirty="0" smtClean="0"/>
              <a:t>().forward();</a:t>
            </a:r>
          </a:p>
          <a:p>
            <a:pPr marL="596646" indent="-514350">
              <a:buFont typeface="Wingdings 2"/>
              <a:buAutoNum type="arabicPeriod"/>
            </a:pPr>
            <a:r>
              <a:rPr lang="en-US" dirty="0" err="1" smtClean="0"/>
              <a:t>driver.navigate</a:t>
            </a:r>
            <a:r>
              <a:rPr lang="en-US" dirty="0" smtClean="0"/>
              <a:t>().back();   etc.</a:t>
            </a:r>
            <a:endParaRPr lang="en-US" dirty="0" smtClean="0"/>
          </a:p>
          <a:p>
            <a:pPr marL="596646" indent="-514350">
              <a:buAutoNum type="arabicPeriod"/>
            </a:pPr>
            <a:endParaRPr lang="en-US" dirty="0" smtClean="0"/>
          </a:p>
          <a:p>
            <a:pPr marL="596646" indent="-514350">
              <a:buAutoNum type="arabicPeriod"/>
            </a:pPr>
            <a:endParaRPr lang="en-US" dirty="0" smtClean="0"/>
          </a:p>
          <a:p>
            <a:pPr marL="596646" indent="-514350">
              <a:buAutoNum type="arabicPeriod"/>
            </a:pPr>
            <a:endParaRPr lang="en-US" dirty="0" smtClean="0"/>
          </a:p>
          <a:p>
            <a:pPr marL="596646" indent="-514350">
              <a:buAutoNum type="arabicPeriod"/>
            </a:pPr>
            <a:endParaRPr lang="en-US" dirty="0" smtClean="0"/>
          </a:p>
          <a:p>
            <a:pPr marL="596646" indent="-514350">
              <a:buAutoNum type="arabicPeriod"/>
            </a:pPr>
            <a:endParaRPr lang="en-US" dirty="0" smtClean="0"/>
          </a:p>
          <a:p>
            <a:pPr marL="596646" indent="-51435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866888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ahnschrift SemiBold" pitchFamily="34" charset="0"/>
              </a:rPr>
              <a:t>*Finding Elements Using </a:t>
            </a:r>
            <a:r>
              <a:rPr lang="en-US" b="1" u="sng" dirty="0" err="1" smtClean="0">
                <a:latin typeface="Bahnschrift SemiBold" pitchFamily="34" charset="0"/>
              </a:rPr>
              <a:t>x</a:t>
            </a:r>
            <a:r>
              <a:rPr lang="en-US" b="1" u="sng" dirty="0" err="1" smtClean="0">
                <a:latin typeface="Bahnschrift SemiBold" pitchFamily="34" charset="0"/>
              </a:rPr>
              <a:t>path</a:t>
            </a:r>
            <a:r>
              <a:rPr lang="en-US" dirty="0" smtClean="0">
                <a:latin typeface="Bahnschrift SemiBold" pitchFamily="34" charset="0"/>
              </a:rPr>
              <a:t>*</a:t>
            </a:r>
            <a:endParaRPr lang="en-US" dirty="0">
              <a:latin typeface="Bahnschrift Semi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247888" cy="55626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dirty="0" err="1" smtClean="0"/>
              <a:t>Xpath</a:t>
            </a:r>
            <a:r>
              <a:rPr lang="en-US" dirty="0" smtClean="0"/>
              <a:t> Means Extended path and It is a Locator to find an Element using </a:t>
            </a:r>
            <a:r>
              <a:rPr lang="en-US" dirty="0" err="1" smtClean="0"/>
              <a:t>xpath</a:t>
            </a:r>
            <a:r>
              <a:rPr lang="en-US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Two Types of </a:t>
            </a:r>
            <a:r>
              <a:rPr lang="en-US" dirty="0" err="1" smtClean="0"/>
              <a:t>Xpath</a:t>
            </a:r>
            <a:r>
              <a:rPr lang="en-US" dirty="0" smtClean="0"/>
              <a:t>:-</a:t>
            </a:r>
          </a:p>
          <a:p>
            <a:pPr marL="596646" indent="-51435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1)Relative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Xpath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: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tantia" pitchFamily="18" charset="0"/>
              </a:rPr>
              <a:t>The Relative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tantia" pitchFamily="18" charset="0"/>
              </a:rPr>
              <a:t>Xpath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tantia" pitchFamily="18" charset="0"/>
              </a:rPr>
              <a:t> Starts by referring to the Element that we want to identify and not from the root node.</a:t>
            </a:r>
          </a:p>
          <a:p>
            <a:pPr marL="596646" indent="-514350">
              <a:buNone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tantia" pitchFamily="18" charset="0"/>
              </a:rPr>
              <a:t>     It has // Symbol and Directly Targets the Element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tantia" pitchFamily="18" charset="0"/>
              </a:rPr>
              <a:t>.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Arial Rounded MT Bold" pitchFamily="34" charset="0"/>
            </a:endParaRPr>
          </a:p>
          <a:p>
            <a:pPr marL="596646" indent="-51435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2)Absolute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Xpath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: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tantia" pitchFamily="18" charset="0"/>
              </a:rPr>
              <a:t>The Absolute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tantia" pitchFamily="18" charset="0"/>
              </a:rPr>
              <a:t>Xpath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tantia" pitchFamily="18" charset="0"/>
              </a:rPr>
              <a:t> Starts by referring to the Element that we want to identify and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tantia" pitchFamily="18" charset="0"/>
              </a:rPr>
              <a:t>It Travel 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tantia" pitchFamily="18" charset="0"/>
              </a:rPr>
              <a:t>from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tantia" pitchFamily="18" charset="0"/>
              </a:rPr>
              <a:t>the hole code and find root of the Element.</a:t>
            </a:r>
          </a:p>
          <a:p>
            <a:pPr marL="596646" indent="-514350">
              <a:buAutoNum type="arabicParenR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tantia" pitchFamily="18" charset="0"/>
              </a:rPr>
              <a:t>Absolute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tantia" pitchFamily="18" charset="0"/>
              </a:rPr>
              <a:t>Xpath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tantia" pitchFamily="18" charset="0"/>
              </a:rPr>
              <a:t>  has Single / Symbol.</a:t>
            </a:r>
            <a:endParaRPr lang="en-U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202</TotalTime>
  <Words>480</Words>
  <Application>Microsoft Office PowerPoint</Application>
  <PresentationFormat>On-screen Show (4:3)</PresentationFormat>
  <Paragraphs>68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 WELCOME</vt:lpstr>
      <vt:lpstr>Project Name: Web-Based Automation Testing Software. https://www.Ugaoo.com  </vt:lpstr>
      <vt:lpstr>* INTRODUCTION *</vt:lpstr>
      <vt:lpstr>Why Use Automation Testing?</vt:lpstr>
      <vt:lpstr>• TOOLS And TECHNOLOGIES •</vt:lpstr>
      <vt:lpstr>*Testing Framework*</vt:lpstr>
      <vt:lpstr>          ∞ LOCATORS ∞ </vt:lpstr>
      <vt:lpstr>       ◊ METHODS ◊</vt:lpstr>
      <vt:lpstr>*Finding Elements Using xpath*</vt:lpstr>
      <vt:lpstr>Thank You…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WELCOME</dc:title>
  <dc:creator>admin</dc:creator>
  <cp:lastModifiedBy>admin</cp:lastModifiedBy>
  <cp:revision>21</cp:revision>
  <dcterms:created xsi:type="dcterms:W3CDTF">2023-02-14T06:41:12Z</dcterms:created>
  <dcterms:modified xsi:type="dcterms:W3CDTF">2023-02-15T09:37:48Z</dcterms:modified>
</cp:coreProperties>
</file>