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7" r:id="rId3"/>
    <p:sldId id="265" r:id="rId4"/>
    <p:sldId id="266"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products/category/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4E3F-B3EE-FF09-653E-54B2EBD4674C}"/>
              </a:ext>
            </a:extLst>
          </p:cNvPr>
          <p:cNvSpPr>
            <a:spLocks noGrp="1"/>
          </p:cNvSpPr>
          <p:nvPr>
            <p:ph type="title"/>
          </p:nvPr>
        </p:nvSpPr>
        <p:spPr/>
        <p:txBody>
          <a:bodyPr/>
          <a:lstStyle/>
          <a:p>
            <a:r>
              <a:rPr lang="en-IN" dirty="0"/>
              <a:t>IT Infra for Public sector</a:t>
            </a:r>
          </a:p>
        </p:txBody>
      </p:sp>
      <p:sp>
        <p:nvSpPr>
          <p:cNvPr id="3" name="Subtitle 2">
            <a:extLst>
              <a:ext uri="{FF2B5EF4-FFF2-40B4-BE49-F238E27FC236}">
                <a16:creationId xmlns:a16="http://schemas.microsoft.com/office/drawing/2014/main" id="{9261B9D7-BB16-ACD2-7915-DF097E8AEB64}"/>
              </a:ext>
            </a:extLst>
          </p:cNvPr>
          <p:cNvSpPr>
            <a:spLocks noGrp="1"/>
          </p:cNvSpPr>
          <p:nvPr>
            <p:ph type="subTitle" idx="1"/>
          </p:nvPr>
        </p:nvSpPr>
        <p:spPr/>
        <p:txBody>
          <a:bodyPr/>
          <a:lstStyle/>
          <a:p>
            <a:r>
              <a:rPr lang="en-IN" dirty="0"/>
              <a:t>Government Infrastructure changes to maintain the security and reduce energy by using legacy data centre </a:t>
            </a:r>
          </a:p>
        </p:txBody>
      </p:sp>
    </p:spTree>
    <p:extLst>
      <p:ext uri="{BB962C8B-B14F-4D97-AF65-F5344CB8AC3E}">
        <p14:creationId xmlns:p14="http://schemas.microsoft.com/office/powerpoint/2010/main" val="309917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30" y="2914651"/>
            <a:ext cx="554678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a:t>
            </a:r>
          </a:p>
          <a:p>
            <a:r>
              <a:rPr lang="en-US" dirty="0" err="1"/>
              <a:t>GirlHackToFuture</a:t>
            </a:r>
            <a:endParaRPr lang="en-US" dirty="0"/>
          </a:p>
          <a:p>
            <a:r>
              <a:rPr lang="en-US" dirty="0"/>
              <a:t>Your team bio :</a:t>
            </a:r>
          </a:p>
          <a:p>
            <a:r>
              <a:rPr lang="en-US" dirty="0"/>
              <a:t>Develop an IT infrastructure that is sustainable while still meeting the performance and reliability.</a:t>
            </a:r>
          </a:p>
          <a:p>
            <a:r>
              <a:rPr lang="en-US" dirty="0"/>
              <a:t>Date :23/4/2023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494629" y="1151299"/>
            <a:ext cx="8238600" cy="35929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222222"/>
                </a:solidFill>
                <a:highlight>
                  <a:srgbClr val="FFFFFF"/>
                </a:highlight>
                <a:latin typeface="Lato"/>
                <a:ea typeface="Lato"/>
                <a:cs typeface="Lato"/>
                <a:sym typeface="Lato"/>
              </a:rPr>
              <a:t>The government IT infrastructure is responsible for managing vast amounts of data and supporting critical operations across multiple agencies. However, the energy consumption and carbon footprint of this infrastructure can have a significant environmental impact.</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222222"/>
                </a:solidFill>
                <a:highlight>
                  <a:srgbClr val="FFFFFF"/>
                </a:highlight>
                <a:latin typeface="Lato"/>
                <a:ea typeface="Lato"/>
                <a:cs typeface="Lato"/>
                <a:sym typeface="Lato"/>
              </a:rPr>
              <a:t>The challenge is to develop an IT infrastructure that is sustainable and energy-efficient, while still meeting the performance and reliability requirements of government operations. This may include using renewable energy sources, optimizing data center operations, and implementing energy-efficient hardware and software.</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222222"/>
                </a:solidFill>
                <a:highlight>
                  <a:srgbClr val="FFFFFF"/>
                </a:highlight>
                <a:latin typeface="Lato"/>
                <a:ea typeface="Lato"/>
                <a:cs typeface="Lato"/>
                <a:sym typeface="Lato"/>
              </a:rPr>
              <a:t>The solution </a:t>
            </a:r>
            <a:r>
              <a:rPr lang="en-US" sz="1100" dirty="0">
                <a:solidFill>
                  <a:srgbClr val="222222"/>
                </a:solidFill>
                <a:highlight>
                  <a:srgbClr val="FFFFFF"/>
                </a:highlight>
                <a:latin typeface="Lato"/>
                <a:ea typeface="Lato"/>
                <a:cs typeface="Lato"/>
                <a:sym typeface="Lato"/>
              </a:rPr>
              <a:t>is to</a:t>
            </a:r>
            <a:r>
              <a:rPr lang="en-US" sz="1100" b="0" i="0" u="none" strike="noStrike" cap="none" dirty="0">
                <a:solidFill>
                  <a:srgbClr val="222222"/>
                </a:solidFill>
                <a:highlight>
                  <a:srgbClr val="FFFFFF"/>
                </a:highlight>
                <a:latin typeface="Lato"/>
                <a:ea typeface="Lato"/>
                <a:cs typeface="Lato"/>
                <a:sym typeface="Lato"/>
              </a:rPr>
              <a:t> design to minimize energy consumption and carbon emissions, while still providing high availability and disaster recovery capabilities. It should also be scalable and adaptable to changing requirements and evolving technologies.</a:t>
            </a:r>
          </a:p>
          <a:p>
            <a:pPr marL="0" marR="0" lvl="0" indent="0" algn="l" rtl="0">
              <a:lnSpc>
                <a:spcPct val="100000"/>
              </a:lnSpc>
              <a:spcBef>
                <a:spcPts val="0"/>
              </a:spcBef>
              <a:spcAft>
                <a:spcPts val="0"/>
              </a:spcAft>
              <a:buClr>
                <a:srgbClr val="000000"/>
              </a:buClr>
              <a:buSzPts val="1400"/>
              <a:buFont typeface="Arial"/>
              <a:buNone/>
            </a:pPr>
            <a:r>
              <a:rPr lang="en-US" sz="1100" dirty="0">
                <a:solidFill>
                  <a:srgbClr val="222222"/>
                </a:solidFill>
                <a:highlight>
                  <a:srgbClr val="FFFFFF"/>
                </a:highlight>
                <a:latin typeface="Lato"/>
                <a:ea typeface="Lato"/>
                <a:cs typeface="Lato"/>
                <a:sym typeface="Lato"/>
              </a:rPr>
              <a:t>Our team</a:t>
            </a:r>
            <a:r>
              <a:rPr lang="en-US" sz="1100" b="0" i="0" u="none" strike="noStrike" cap="none" dirty="0">
                <a:solidFill>
                  <a:srgbClr val="222222"/>
                </a:solidFill>
                <a:highlight>
                  <a:srgbClr val="FFFFFF"/>
                </a:highlight>
                <a:latin typeface="Lato"/>
                <a:ea typeface="Lato"/>
                <a:cs typeface="Lato"/>
                <a:sym typeface="Lato"/>
              </a:rPr>
              <a:t> consider the entire lifecycle of the IT infrastructure, including design, construction, operation, and decommissioning. </a:t>
            </a:r>
            <a:r>
              <a:rPr lang="en-US" sz="1100" dirty="0">
                <a:solidFill>
                  <a:srgbClr val="222222"/>
                </a:solidFill>
                <a:highlight>
                  <a:srgbClr val="FFFFFF"/>
                </a:highlight>
                <a:latin typeface="Lato"/>
                <a:ea typeface="Lato"/>
                <a:cs typeface="Lato"/>
                <a:sym typeface="Lato"/>
              </a:rPr>
              <a:t>And </a:t>
            </a:r>
            <a:r>
              <a:rPr lang="en-US" sz="1100" b="0" i="0" u="none" strike="noStrike" cap="none" dirty="0">
                <a:solidFill>
                  <a:srgbClr val="222222"/>
                </a:solidFill>
                <a:highlight>
                  <a:srgbClr val="FFFFFF"/>
                </a:highlight>
                <a:latin typeface="Lato"/>
                <a:ea typeface="Lato"/>
                <a:cs typeface="Lato"/>
                <a:sym typeface="Lato"/>
              </a:rPr>
              <a:t>also consider the impact on the local environment and communities, and seek to minimize any negative effects.</a:t>
            </a:r>
            <a:endParaRPr lang="en" sz="11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100" b="0" i="0" u="none" strike="noStrike" cap="none" dirty="0">
                <a:solidFill>
                  <a:srgbClr val="222222"/>
                </a:solidFill>
                <a:highlight>
                  <a:srgbClr val="FFFFFF"/>
                </a:highlight>
                <a:latin typeface="Lato"/>
                <a:ea typeface="Lato"/>
                <a:cs typeface="Lato"/>
                <a:sym typeface="Lato"/>
              </a:rPr>
              <a:t>Most of the public sector devices used by government officials are not maintained properly with the latest updates and the use of MECM .</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Azure Intune provides enhanced security features that are designed to protect sensitive data and reduce the risk of data breaches. These features help to ensure that only authorized users can access corporate resources, and that devices are compliant with organizational security policies.</a:t>
            </a: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Lato"/>
                <a:ea typeface="Lato"/>
                <a:cs typeface="Lato"/>
                <a:sym typeface="Lato"/>
              </a:rPr>
              <a:t>Azure Intune offers many advantages over traditional MECM infrastructure management, including cloud-based management, cross-platform support, simplified deployment, enhanced security features, and cost-effectiveness.</a:t>
            </a:r>
            <a:endParaRPr sz="11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As this was the issue long pending in the users(citizens as well as the employees) were facing issue regarding the applications that are used by the citizens are slow as they are not scalable and with the use of the datacentres widely spread in the country it can be also used for reliability and protecting </a:t>
            </a:r>
            <a:r>
              <a:rPr lang="en-IN" sz="1200" dirty="0">
                <a:latin typeface="Lato"/>
                <a:ea typeface="Lato"/>
                <a:cs typeface="Lato"/>
                <a:sym typeface="Lato"/>
              </a:rPr>
              <a:t>user data in case of any </a:t>
            </a:r>
            <a:r>
              <a:rPr lang="en-IN" sz="1200" dirty="0" err="1">
                <a:latin typeface="Lato"/>
                <a:ea typeface="Lato"/>
                <a:cs typeface="Lato"/>
                <a:sym typeface="Lato"/>
              </a:rPr>
              <a:t>disater</a:t>
            </a:r>
            <a:r>
              <a:rPr lang="en-IN" sz="1200" dirty="0">
                <a:latin typeface="Lato"/>
                <a:ea typeface="Lato"/>
                <a:cs typeface="Lato"/>
                <a:sym typeface="Lato"/>
              </a:rPr>
              <a:t> in any region data centre .The data is safe in another region .</a:t>
            </a:r>
            <a:r>
              <a:rPr lang="en-IN" sz="1200" b="0" i="0" u="none" strike="noStrike" cap="none" dirty="0">
                <a:solidFill>
                  <a:srgbClr val="000000"/>
                </a:solidFill>
                <a:latin typeface="Lato"/>
                <a:ea typeface="Lato"/>
                <a:cs typeface="Lato"/>
                <a:sym typeface="Lato"/>
              </a:rPr>
              <a:t>The scala</a:t>
            </a:r>
            <a:r>
              <a:rPr lang="en-IN" sz="1200" dirty="0">
                <a:latin typeface="Lato"/>
                <a:ea typeface="Lato"/>
                <a:cs typeface="Lato"/>
                <a:sym typeface="Lato"/>
              </a:rPr>
              <a:t>bility, security and data- centre use is done efficiently saving the loss of energy in the infrastructure management.</a:t>
            </a:r>
            <a:r>
              <a:rPr lang="en-IN" sz="1200" b="0" i="0" u="none" strike="noStrike" cap="none" dirty="0">
                <a:solidFill>
                  <a:srgbClr val="000000"/>
                </a:solidFill>
                <a:latin typeface="Lato"/>
                <a:ea typeface="Lato"/>
                <a:cs typeface="Lato"/>
                <a:sym typeface="Lato"/>
              </a:rPr>
              <a:t> </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1227500"/>
            <a:ext cx="8238600" cy="3414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spcBef>
                <a:spcPts val="1000"/>
              </a:spcBef>
              <a:spcAft>
                <a:spcPts val="1000"/>
              </a:spcAft>
              <a:buClr>
                <a:srgbClr val="000000"/>
              </a:buClr>
              <a:buSzPts val="1400"/>
              <a:buFont typeface="Arial"/>
              <a:buNone/>
            </a:pPr>
            <a:r>
              <a:rPr lang="en" sz="1100" dirty="0">
                <a:solidFill>
                  <a:srgbClr val="222222"/>
                </a:solidFill>
                <a:highlight>
                  <a:srgbClr val="FFFFFF"/>
                </a:highlight>
                <a:latin typeface="Lato"/>
                <a:ea typeface="Lato"/>
                <a:cs typeface="Lato"/>
                <a:sym typeface="Lato"/>
              </a:rPr>
              <a:t>The use of separate datacenters t</a:t>
            </a:r>
            <a:r>
              <a:rPr lang="en-IN" sz="1100" dirty="0">
                <a:solidFill>
                  <a:srgbClr val="222222"/>
                </a:solidFill>
                <a:highlight>
                  <a:srgbClr val="FFFFFF"/>
                </a:highlight>
                <a:latin typeface="Lato"/>
                <a:ea typeface="Lato"/>
                <a:cs typeface="Lato"/>
                <a:sym typeface="Lato"/>
              </a:rPr>
              <a:t>ha</a:t>
            </a:r>
            <a:r>
              <a:rPr lang="en" sz="1100" dirty="0">
                <a:solidFill>
                  <a:srgbClr val="222222"/>
                </a:solidFill>
                <a:highlight>
                  <a:srgbClr val="FFFFFF"/>
                </a:highlight>
                <a:latin typeface="Lato"/>
                <a:ea typeface="Lato"/>
                <a:cs typeface="Lato"/>
                <a:sym typeface="Lato"/>
              </a:rPr>
              <a:t>t are not maintaines in a sutainable way to reduce the impact on the nature.</a:t>
            </a:r>
          </a:p>
          <a:p>
            <a:pPr marL="0" marR="0" lvl="0" indent="0" algn="l" rtl="0">
              <a:spcBef>
                <a:spcPts val="1000"/>
              </a:spcBef>
              <a:spcAft>
                <a:spcPts val="1000"/>
              </a:spcAft>
              <a:buClr>
                <a:srgbClr val="000000"/>
              </a:buClr>
              <a:buSzPts val="1400"/>
              <a:buFont typeface="Arial"/>
              <a:buNone/>
            </a:pPr>
            <a:r>
              <a:rPr lang="en-US" sz="1100" b="0" i="0" dirty="0">
                <a:solidFill>
                  <a:srgbClr val="374151"/>
                </a:solidFill>
                <a:effectLst/>
                <a:latin typeface="Söhne"/>
              </a:rPr>
              <a:t>Energy-efficient data centers: Azure is committed to reducing its carbon footprint and operates some of the most energy-efficient data centers in the world. By using renewable energy sources and optimizing its infrastructure, Azure aims to minimize its environmental impact</a:t>
            </a:r>
          </a:p>
          <a:p>
            <a:pPr marL="0" marR="0" lvl="0" indent="0" algn="l" rtl="0">
              <a:lnSpc>
                <a:spcPct val="115000"/>
              </a:lnSpc>
              <a:spcBef>
                <a:spcPts val="1000"/>
              </a:spcBef>
              <a:spcAft>
                <a:spcPts val="1000"/>
              </a:spcAft>
              <a:buClr>
                <a:srgbClr val="000000"/>
              </a:buClr>
              <a:buSzPts val="1400"/>
              <a:buFont typeface="Arial"/>
              <a:buNone/>
            </a:pPr>
            <a:r>
              <a:rPr lang="en-US" sz="1100" dirty="0">
                <a:solidFill>
                  <a:srgbClr val="374151"/>
                </a:solidFill>
                <a:highlight>
                  <a:srgbClr val="FFFFFF"/>
                </a:highlight>
                <a:latin typeface="Söhne"/>
                <a:ea typeface="Lato"/>
                <a:cs typeface="Lato"/>
                <a:sym typeface="Lato"/>
              </a:rPr>
              <a:t>There is are many advantages of the use of Intune over the MECM used model to tackle the security and scalability and repetitive process to automation.</a:t>
            </a:r>
          </a:p>
          <a:p>
            <a:pPr marL="0" marR="0" lvl="0" indent="0" algn="l" rtl="0">
              <a:lnSpc>
                <a:spcPct val="115000"/>
              </a:lnSpc>
              <a:spcBef>
                <a:spcPts val="1000"/>
              </a:spcBef>
              <a:spcAft>
                <a:spcPts val="1000"/>
              </a:spcAft>
              <a:buClr>
                <a:srgbClr val="000000"/>
              </a:buClr>
              <a:buSzPts val="1400"/>
              <a:buFont typeface="Arial"/>
              <a:buNone/>
            </a:pPr>
            <a:r>
              <a:rPr lang="en-US" sz="1100" dirty="0">
                <a:solidFill>
                  <a:srgbClr val="374151"/>
                </a:solidFill>
                <a:highlight>
                  <a:srgbClr val="FFFFFF"/>
                </a:highlight>
                <a:latin typeface="Söhne"/>
                <a:ea typeface="Lato"/>
                <a:cs typeface="Lato"/>
                <a:sym typeface="Lato"/>
              </a:rPr>
              <a:t>Even if there is a cloud service providers they are yet to share all the device models to support the infrastructure.eg- AWS doesn’t support the compliance for Mobile devices.</a:t>
            </a:r>
          </a:p>
          <a:p>
            <a:pPr marL="0" marR="0" lvl="0" indent="0" algn="l" rtl="0">
              <a:lnSpc>
                <a:spcPct val="115000"/>
              </a:lnSpc>
              <a:spcBef>
                <a:spcPts val="1000"/>
              </a:spcBef>
              <a:spcAft>
                <a:spcPts val="1000"/>
              </a:spcAft>
              <a:buClr>
                <a:srgbClr val="000000"/>
              </a:buClr>
              <a:buSzPts val="1400"/>
              <a:buFont typeface="Arial"/>
              <a:buNone/>
            </a:pPr>
            <a:r>
              <a:rPr lang="en-US" sz="1100" b="0" i="0" dirty="0">
                <a:solidFill>
                  <a:srgbClr val="374151"/>
                </a:solidFill>
                <a:effectLst/>
                <a:latin typeface="Söhne"/>
              </a:rPr>
              <a:t>Azure has a stronger focus on hybrid cloud deployments and provides more seamless integration with on-premises infrastructure.</a:t>
            </a:r>
          </a:p>
          <a:p>
            <a:pPr marL="0" marR="0" lvl="0" indent="0" algn="l" rtl="0">
              <a:lnSpc>
                <a:spcPct val="115000"/>
              </a:lnSpc>
              <a:spcBef>
                <a:spcPts val="1000"/>
              </a:spcBef>
              <a:spcAft>
                <a:spcPts val="1000"/>
              </a:spcAft>
              <a:buClr>
                <a:srgbClr val="000000"/>
              </a:buClr>
              <a:buSzPts val="1400"/>
              <a:buFont typeface="Arial"/>
              <a:buNone/>
            </a:pPr>
            <a:r>
              <a:rPr lang="en-US" sz="1100" dirty="0">
                <a:solidFill>
                  <a:srgbClr val="222222"/>
                </a:solidFill>
                <a:highlight>
                  <a:srgbClr val="FFFFFF"/>
                </a:highlight>
                <a:latin typeface="Lato"/>
                <a:ea typeface="Lato"/>
                <a:cs typeface="Lato"/>
                <a:sym typeface="Lato"/>
              </a:rPr>
              <a:t>Azure also provides more seamless scaling for Windows-based applications, while AWS has more options for scaling Linux-based applications.</a:t>
            </a:r>
          </a:p>
          <a:p>
            <a:pPr marL="0" marR="0" lvl="0" indent="0" algn="l" rtl="0">
              <a:lnSpc>
                <a:spcPct val="115000"/>
              </a:lnSpc>
              <a:spcBef>
                <a:spcPts val="1000"/>
              </a:spcBef>
              <a:spcAft>
                <a:spcPts val="1000"/>
              </a:spcAft>
              <a:buClr>
                <a:srgbClr val="000000"/>
              </a:buClr>
              <a:buSzPts val="1400"/>
              <a:buFont typeface="Arial"/>
              <a:buNone/>
            </a:pPr>
            <a:endParaRPr lang="en" sz="1100"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Rectangle 1">
            <a:extLst>
              <a:ext uri="{FF2B5EF4-FFF2-40B4-BE49-F238E27FC236}">
                <a16:creationId xmlns:a16="http://schemas.microsoft.com/office/drawing/2014/main" id="{BB1DA847-C978-082A-EEAF-E8725A543E73}"/>
              </a:ext>
            </a:extLst>
          </p:cNvPr>
          <p:cNvSpPr>
            <a:spLocks noChangeArrowheads="1"/>
          </p:cNvSpPr>
          <p:nvPr/>
        </p:nvSpPr>
        <p:spPr bwMode="auto">
          <a:xfrm>
            <a:off x="0" y="0"/>
            <a:ext cx="310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Söhne"/>
              </a:rPr>
              <a:t>Its focus on hybrid cloud deployments and seamless integration with on-premises infrastructure are particular strengths, as are its identity and access management capabilities.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AD,Intune Supcription for testing ,Database Azure Cosmos DB supcription.</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0880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r>
              <a:rPr lang="en-IN" sz="1200" b="0" i="0" u="none" strike="noStrike" cap="none" dirty="0">
                <a:solidFill>
                  <a:srgbClr val="000000"/>
                </a:solidFill>
                <a:latin typeface="Lato"/>
                <a:ea typeface="Lato"/>
                <a:cs typeface="Lato"/>
                <a:sym typeface="Lato"/>
              </a:rPr>
              <a:t>The use of resource management is already </a:t>
            </a:r>
            <a:r>
              <a:rPr lang="en-IN" sz="1200" dirty="0">
                <a:latin typeface="Lato"/>
                <a:ea typeface="Lato"/>
                <a:cs typeface="Lato"/>
                <a:sym typeface="Lato"/>
              </a:rPr>
              <a:t>used by many private sector companies to manage company applications and monitor the database and workplace devices .</a:t>
            </a:r>
          </a:p>
          <a:p>
            <a:pPr marL="0" marR="0" lvl="0" indent="0" algn="l" rtl="0">
              <a:lnSpc>
                <a:spcPct val="100000"/>
              </a:lnSpc>
              <a:spcBef>
                <a:spcPts val="0"/>
              </a:spcBef>
              <a:spcAft>
                <a:spcPts val="0"/>
              </a:spcAft>
              <a:buClr>
                <a:srgbClr val="000000"/>
              </a:buClr>
              <a:buSzPts val="1400"/>
              <a:buFont typeface="Arial"/>
              <a:buNone/>
            </a:pPr>
            <a:r>
              <a:rPr lang="en-IN" sz="1200" b="0" i="0" u="none" strike="noStrike" cap="none" dirty="0">
                <a:solidFill>
                  <a:srgbClr val="000000"/>
                </a:solidFill>
                <a:latin typeface="Lato"/>
                <a:ea typeface="Lato"/>
                <a:cs typeface="Lato"/>
                <a:sym typeface="Lato"/>
              </a:rPr>
              <a:t>The workplace ,network, security, application packaging team manages the company applications data and security measures.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Cross-platform support: Azure Intune supports a wide range of device types and platforms, including Windows, iOS, macOS, and Android. This enables organizations to manage a diverse range of devices using a single management console.</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Simplified deployment: Azure Intune simplifies the deployment of applications and updates by using a streamlined, automated process. This reduces the workload on IT staff and ensures that devices are up-to-date and secure.</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Security: Azure Intune provides enhanced security features such as device compliance policies, conditional access, and remote wipe capabilities. These features help to protect sensitive data and ensure that only authorized users can access corporate resources.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Cost-effectiveness: Azure Intune is a subscription-based service that provides a flexible, pay-as-you-go pricing model. This makes it more cost-effective than traditional MECM infrastructure management, which requires significant upfront investment in hardware and software licenses.</a:t>
            </a: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hlinkClick r:id="rId3"/>
              </a:rPr>
              <a:t>https://azure.microsoft.com/en-us/products/category/databases</a:t>
            </a:r>
            <a:endParaRPr lang="en-US" sz="1200" dirty="0">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https://learn.microsoft.com/en-us/mem/intune/fundamentals/microsoft-intune-service-description</a:t>
            </a:r>
          </a:p>
          <a:p>
            <a:pPr marL="0" marR="0" lvl="0" indent="0" algn="l" rtl="0">
              <a:lnSpc>
                <a:spcPct val="100000"/>
              </a:lnSpc>
              <a:spcBef>
                <a:spcPts val="0"/>
              </a:spcBef>
              <a:spcAft>
                <a:spcPts val="0"/>
              </a:spcAft>
              <a:buClr>
                <a:srgbClr val="000000"/>
              </a:buClr>
              <a:buSzPts val="14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5329" y="1151299"/>
            <a:ext cx="8238600" cy="35929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1)The solution user by government currectly is mecm and it is too slow as it requires maintainace and uisng patching to the latest updates is a repetative process where as using the Intune it can be automated.</a:t>
            </a:r>
            <a:br>
              <a:rPr lang="en" dirty="0">
                <a:solidFill>
                  <a:srgbClr val="222222"/>
                </a:solidFill>
                <a:highlight>
                  <a:srgbClr val="FFFFFF"/>
                </a:highlight>
                <a:latin typeface="Lato"/>
                <a:ea typeface="Lato"/>
                <a:cs typeface="Lato"/>
                <a:sym typeface="Lato"/>
              </a:rPr>
            </a:br>
            <a:r>
              <a:rPr lang="en" dirty="0">
                <a:solidFill>
                  <a:srgbClr val="222222"/>
                </a:solidFill>
                <a:highlight>
                  <a:srgbClr val="FFFFFF"/>
                </a:highlight>
                <a:latin typeface="Lato"/>
                <a:ea typeface="Lato"/>
                <a:cs typeface="Lato"/>
                <a:sym typeface="Lato"/>
              </a:rPr>
              <a:t>However if the government uses azure endpoint then the tasks will get automated and the deployment, maintainace and security can be done at the same time with less amount of work and intrupption to the government employees.</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2)With use of the dedicated recource like data structure(data base system) there can be a visual representation of t</a:t>
            </a:r>
            <a:r>
              <a:rPr lang="en-IN" dirty="0">
                <a:solidFill>
                  <a:srgbClr val="222222"/>
                </a:solidFill>
                <a:highlight>
                  <a:srgbClr val="FFFFFF"/>
                </a:highlight>
                <a:latin typeface="Lato"/>
                <a:ea typeface="Lato"/>
                <a:cs typeface="Lato"/>
                <a:sym typeface="Lato"/>
              </a:rPr>
              <a:t>he</a:t>
            </a:r>
            <a:r>
              <a:rPr lang="en" dirty="0">
                <a:solidFill>
                  <a:srgbClr val="222222"/>
                </a:solidFill>
                <a:highlight>
                  <a:srgbClr val="FFFFFF"/>
                </a:highlight>
                <a:latin typeface="Lato"/>
                <a:ea typeface="Lato"/>
                <a:cs typeface="Lato"/>
                <a:sym typeface="Lato"/>
              </a:rPr>
              <a:t> data that is stores and it can be a pay as we go service to reduce the cost and infrastucture impact on the enviornment.</a:t>
            </a:r>
          </a:p>
          <a:p>
            <a:pPr>
              <a:buSzPts val="1400"/>
            </a:pPr>
            <a:r>
              <a:rPr lang="en-US" b="0" i="0" dirty="0">
                <a:solidFill>
                  <a:srgbClr val="374151"/>
                </a:solidFill>
                <a:effectLst/>
                <a:latin typeface="Söhne"/>
              </a:rPr>
              <a:t>(Energy-efficient data centers: Azure is committed to reducing its carbon footprint and operates some of the most energy-efficient data centers in the world. By using renewable energy sources and optimizing its infrastructure, Azure aims to minimize its environmental impact.)</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3)</a:t>
            </a:r>
            <a:r>
              <a:rPr lang="en-IN" dirty="0">
                <a:solidFill>
                  <a:srgbClr val="222222"/>
                </a:solidFill>
                <a:highlight>
                  <a:srgbClr val="FFFFFF"/>
                </a:highlight>
                <a:latin typeface="Lato"/>
                <a:ea typeface="Lato"/>
                <a:cs typeface="Lato"/>
                <a:sym typeface="Lato"/>
              </a:rPr>
              <a:t>T</a:t>
            </a:r>
            <a:r>
              <a:rPr lang="en" dirty="0">
                <a:solidFill>
                  <a:srgbClr val="222222"/>
                </a:solidFill>
                <a:highlight>
                  <a:srgbClr val="FFFFFF"/>
                </a:highlight>
                <a:latin typeface="Lato"/>
                <a:ea typeface="Lato"/>
                <a:cs typeface="Lato"/>
                <a:sym typeface="Lato"/>
              </a:rPr>
              <a:t>he applications used by gove</a:t>
            </a:r>
            <a:r>
              <a:rPr lang="en-IN" dirty="0">
                <a:solidFill>
                  <a:srgbClr val="222222"/>
                </a:solidFill>
                <a:highlight>
                  <a:srgbClr val="FFFFFF"/>
                </a:highlight>
                <a:latin typeface="Lato"/>
                <a:ea typeface="Lato"/>
                <a:cs typeface="Lato"/>
                <a:sym typeface="Lato"/>
              </a:rPr>
              <a:t>r</a:t>
            </a:r>
            <a:r>
              <a:rPr lang="en" dirty="0">
                <a:solidFill>
                  <a:srgbClr val="222222"/>
                </a:solidFill>
                <a:highlight>
                  <a:srgbClr val="FFFFFF"/>
                </a:highlight>
                <a:latin typeface="Lato"/>
                <a:ea typeface="Lato"/>
                <a:cs typeface="Lato"/>
                <a:sym typeface="Lato"/>
              </a:rPr>
              <a:t>nment can be shared on a large scale with using Azure and also keeping all the data of the citizens in one place like Azure AD and Azure Database.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It is a process for maitainance however there is timeline for the migration work which is required and to define using the support doc provided by Microsoft it self.</a:t>
            </a: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https://learn.microsoft.com/en-us/mem/intune/fundamentals/intune-planning-guide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1240</Words>
  <Application>Microsoft Office PowerPoint</Application>
  <PresentationFormat>On-screen Show (16:9)</PresentationFormat>
  <Paragraphs>58</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Lato Black</vt:lpstr>
      <vt:lpstr>Söhne</vt:lpstr>
      <vt:lpstr>Arial</vt:lpstr>
      <vt:lpstr>Lato</vt:lpstr>
      <vt:lpstr>TI Template</vt:lpstr>
      <vt:lpstr>TI Template</vt:lpstr>
      <vt:lpstr>IT Infra for Public sector</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Rutika</dc:creator>
  <cp:lastModifiedBy>rutika hankare</cp:lastModifiedBy>
  <cp:revision>61</cp:revision>
  <dcterms:modified xsi:type="dcterms:W3CDTF">2023-04-22T19:22:37Z</dcterms:modified>
</cp:coreProperties>
</file>