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8" r:id="rId15"/>
    <p:sldId id="2146847056" r:id="rId16"/>
    <p:sldId id="214684705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CREDIT CARD DEFAULT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Rutik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Darekar</a:t>
            </a:r>
            <a:r>
              <a:rPr lang="en-US" sz="2000" b="1">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Pravara</a:t>
            </a:r>
            <a:r>
              <a:rPr lang="en-US" sz="2000" b="1" dirty="0">
                <a:solidFill>
                  <a:schemeClr val="accent1">
                    <a:lumMod val="75000"/>
                  </a:schemeClr>
                </a:solidFill>
                <a:latin typeface="Arial"/>
                <a:cs typeface="Arial"/>
              </a:rPr>
              <a:t> Rural Engineering College-Computer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1F1F1F"/>
                </a:solidFill>
                <a:effectLst/>
                <a:latin typeface="Google Sans"/>
              </a:rPr>
              <a:t>Dua, D., &amp; Graff, C. (2017). UCI Machine Learning Repository https://archive.ics.uci.edu/.</a:t>
            </a:r>
          </a:p>
          <a:p>
            <a:pPr>
              <a:buFont typeface="Arial" panose="020B0604020202020204" pitchFamily="34" charset="0"/>
              <a:buChar char="•"/>
            </a:pPr>
            <a:r>
              <a:rPr lang="en-US" sz="2400" b="0" i="0" dirty="0">
                <a:solidFill>
                  <a:srgbClr val="1F1F1F"/>
                </a:solidFill>
                <a:effectLst/>
                <a:latin typeface="Google Sans"/>
              </a:rPr>
              <a:t>Verma, S., Bhattacharya, S., &amp; Jhunjhunwala, A. (2017). Credit card fraud detection using machine learning: A survey. IEEE Communications Surveys &amp; Tutorials: https://ieeexplore.ieee.org/document/8118444, 19(3), 1616-1637.</a:t>
            </a:r>
          </a:p>
          <a:p>
            <a:pPr algn="l">
              <a:buFont typeface="Arial" panose="020B0604020202020204" pitchFamily="34" charset="0"/>
              <a:buChar char="•"/>
            </a:pPr>
            <a:endParaRPr lang="en-US" sz="2400" b="0" i="0" dirty="0">
              <a:solidFill>
                <a:srgbClr val="1F1F1F"/>
              </a:solidFill>
              <a:effectLst/>
              <a:latin typeface="Google Sans"/>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E264-AD42-9F4B-D9AB-426FBC31D413}"/>
              </a:ext>
            </a:extLst>
          </p:cNvPr>
          <p:cNvSpPr>
            <a:spLocks noGrp="1"/>
          </p:cNvSpPr>
          <p:nvPr>
            <p:ph type="title"/>
          </p:nvPr>
        </p:nvSpPr>
        <p:spPr/>
        <p:txBody>
          <a:bodyPr>
            <a:normAutofit/>
          </a:bodyPr>
          <a:lstStyle/>
          <a:p>
            <a:r>
              <a:rPr lang="en-US" dirty="0" err="1"/>
              <a:t>ProJeCt</a:t>
            </a:r>
            <a:r>
              <a:rPr lang="en-US" dirty="0"/>
              <a:t> link (</a:t>
            </a:r>
            <a:r>
              <a:rPr lang="en-US" dirty="0" err="1"/>
              <a:t>github</a:t>
            </a:r>
            <a:r>
              <a:rPr lang="en-US" dirty="0"/>
              <a:t>, google drive link)</a:t>
            </a:r>
            <a:endParaRPr lang="en-IN" dirty="0"/>
          </a:p>
        </p:txBody>
      </p:sp>
      <p:sp>
        <p:nvSpPr>
          <p:cNvPr id="4" name="TextBox 3">
            <a:extLst>
              <a:ext uri="{FF2B5EF4-FFF2-40B4-BE49-F238E27FC236}">
                <a16:creationId xmlns:a16="http://schemas.microsoft.com/office/drawing/2014/main" id="{F00F8321-ABA1-E325-B2D6-3F5652FD7941}"/>
              </a:ext>
            </a:extLst>
          </p:cNvPr>
          <p:cNvSpPr txBox="1"/>
          <p:nvPr/>
        </p:nvSpPr>
        <p:spPr>
          <a:xfrm>
            <a:off x="855405" y="3244334"/>
            <a:ext cx="6351639" cy="369332"/>
          </a:xfrm>
          <a:prstGeom prst="rect">
            <a:avLst/>
          </a:prstGeom>
          <a:noFill/>
        </p:spPr>
        <p:txBody>
          <a:bodyPr wrap="square" rtlCol="0">
            <a:spAutoFit/>
          </a:bodyPr>
          <a:lstStyle/>
          <a:p>
            <a:r>
              <a:rPr lang="en-IN" dirty="0"/>
              <a:t>https://github.com/rutikd777/Credit-Card-Default-Prediction</a:t>
            </a:r>
          </a:p>
        </p:txBody>
      </p:sp>
    </p:spTree>
    <p:extLst>
      <p:ext uri="{BB962C8B-B14F-4D97-AF65-F5344CB8AC3E}">
        <p14:creationId xmlns:p14="http://schemas.microsoft.com/office/powerpoint/2010/main" val="187674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a:extLst>
              <a:ext uri="{FF2B5EF4-FFF2-40B4-BE49-F238E27FC236}">
                <a16:creationId xmlns:a16="http://schemas.microsoft.com/office/drawing/2014/main" id="{83907923-6388-16CF-4C76-4C46D87B95DB}"/>
              </a:ext>
            </a:extLst>
          </p:cNvPr>
          <p:cNvPicPr>
            <a:picLocks noChangeAspect="1"/>
          </p:cNvPicPr>
          <p:nvPr/>
        </p:nvPicPr>
        <p:blipFill>
          <a:blip r:embed="rId2"/>
          <a:stretch>
            <a:fillRect/>
          </a:stretch>
        </p:blipFill>
        <p:spPr>
          <a:xfrm>
            <a:off x="2515085" y="1232452"/>
            <a:ext cx="7161829" cy="5343776"/>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5" name="Picture 4">
            <a:extLst>
              <a:ext uri="{FF2B5EF4-FFF2-40B4-BE49-F238E27FC236}">
                <a16:creationId xmlns:a16="http://schemas.microsoft.com/office/drawing/2014/main" id="{53E8F9BE-346D-0917-12AB-54B3B3936432}"/>
              </a:ext>
            </a:extLst>
          </p:cNvPr>
          <p:cNvPicPr>
            <a:picLocks noChangeAspect="1"/>
          </p:cNvPicPr>
          <p:nvPr/>
        </p:nvPicPr>
        <p:blipFill>
          <a:blip r:embed="rId2"/>
          <a:stretch>
            <a:fillRect/>
          </a:stretch>
        </p:blipFill>
        <p:spPr>
          <a:xfrm>
            <a:off x="2284698" y="1355021"/>
            <a:ext cx="7567225" cy="5194344"/>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This project is aimed at predicting case of customers default payments in Taiwan. From perspective of risk management , the result of predictive accuracy of the estimated probability of default will be more valuable than binary result of classification - creditable or non creditable clients. We can use the K-S chart to evaluate which customers will default on their credit card payment.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lgn="just"/>
            <a:r>
              <a:rPr lang="en-US" sz="1200" b="1" dirty="0">
                <a:latin typeface="Calibri"/>
                <a:ea typeface="+mn-lt"/>
                <a:cs typeface="+mn-lt"/>
              </a:rPr>
              <a:t>The proposed system aims to address the challenge of predicting credit card defaults, leveraging advanced data analytics and machine learning techniques. The solution will consist of the following components:</a:t>
            </a:r>
          </a:p>
          <a:p>
            <a:pPr marL="305435" indent="-305435" algn="just"/>
            <a:r>
              <a:rPr lang="en-IN" sz="1200" b="1" dirty="0">
                <a:latin typeface="Calibri"/>
                <a:ea typeface="+mn-lt"/>
                <a:cs typeface="+mn-lt"/>
              </a:rPr>
              <a:t>Data Collection:</a:t>
            </a:r>
            <a:endParaRPr lang="en-IN" sz="1200" b="1" dirty="0">
              <a:latin typeface="Calibri"/>
              <a:cs typeface="Calibri"/>
            </a:endParaRPr>
          </a:p>
          <a:p>
            <a:pPr marL="629920" lvl="1" indent="-305435" algn="just"/>
            <a:r>
              <a:rPr lang="en-IN" sz="1200" b="1" dirty="0">
                <a:latin typeface="Calibri"/>
                <a:ea typeface="+mn-lt"/>
                <a:cs typeface="+mn-lt"/>
              </a:rPr>
              <a:t>Gather </a:t>
            </a:r>
            <a:r>
              <a:rPr lang="en-US" sz="1200" b="1" dirty="0">
                <a:latin typeface="Calibri"/>
                <a:ea typeface="+mn-lt"/>
                <a:cs typeface="+mn-lt"/>
              </a:rPr>
              <a:t>historical data on credit card transactions, including customer demographics, credit scores, repayment history, and other relevant factors.</a:t>
            </a:r>
            <a:endParaRPr lang="en-IN" sz="1200" b="1" dirty="0">
              <a:latin typeface="Calibri"/>
              <a:ea typeface="+mn-lt"/>
              <a:cs typeface="+mn-lt"/>
            </a:endParaRPr>
          </a:p>
          <a:p>
            <a:pPr marL="629920" lvl="1" indent="-305435" algn="just"/>
            <a:r>
              <a:rPr lang="en-IN" sz="1200" b="1" dirty="0">
                <a:latin typeface="Calibri"/>
                <a:ea typeface="+mn-lt"/>
                <a:cs typeface="+mn-lt"/>
              </a:rPr>
              <a:t>Utilize </a:t>
            </a:r>
            <a:r>
              <a:rPr lang="en-US" sz="1200" b="1" dirty="0">
                <a:latin typeface="Calibri"/>
                <a:ea typeface="+mn-lt"/>
                <a:cs typeface="+mn-lt"/>
              </a:rPr>
              <a:t>additional data sources such as economic indicators, employment status, and financial market trends to enhance prediction accuracy.</a:t>
            </a:r>
            <a:endParaRPr lang="en-IN" sz="1200" b="1" dirty="0">
              <a:latin typeface="Calibri"/>
              <a:cs typeface="Calibri"/>
            </a:endParaRPr>
          </a:p>
          <a:p>
            <a:pPr marL="305435" indent="-305435" algn="just"/>
            <a:r>
              <a:rPr lang="en-IN" sz="1200" b="1" dirty="0">
                <a:latin typeface="Calibri"/>
                <a:ea typeface="+mn-lt"/>
                <a:cs typeface="+mn-lt"/>
              </a:rPr>
              <a:t>Data Preprocessing:</a:t>
            </a:r>
            <a:endParaRPr lang="en-IN" sz="1200" b="1" dirty="0">
              <a:latin typeface="Calibri"/>
              <a:cs typeface="Calibri"/>
            </a:endParaRPr>
          </a:p>
          <a:p>
            <a:pPr marL="629920" lvl="1" indent="-305435" algn="just"/>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lgn="just"/>
            <a:r>
              <a:rPr lang="en-US" sz="1200" b="1" dirty="0">
                <a:latin typeface="Calibri"/>
                <a:cs typeface="Calibri"/>
              </a:rPr>
              <a:t>Perform feature engineering to extract relevant features from the data that may impact credit card default likelihood, such as credit utilization ratio, payment history, and debt-to-income ratio.</a:t>
            </a:r>
            <a:endParaRPr lang="en-IN" sz="1200" b="1" dirty="0">
              <a:latin typeface="Calibri"/>
              <a:cs typeface="Calibri"/>
            </a:endParaRPr>
          </a:p>
          <a:p>
            <a:pPr marL="305435" indent="-305435" algn="just"/>
            <a:r>
              <a:rPr lang="en-IN" sz="1200" b="1" dirty="0">
                <a:latin typeface="Calibri"/>
                <a:ea typeface="+mn-lt"/>
                <a:cs typeface="+mn-lt"/>
              </a:rPr>
              <a:t>Machine Learning Algorithm:</a:t>
            </a:r>
            <a:endParaRPr lang="en-IN" sz="1200" b="1" dirty="0">
              <a:latin typeface="Calibri"/>
              <a:cs typeface="Calibri"/>
            </a:endParaRPr>
          </a:p>
          <a:p>
            <a:pPr marL="629920" lvl="1" indent="-305435" algn="just"/>
            <a:r>
              <a:rPr lang="en-US" sz="1200" b="1" dirty="0">
                <a:latin typeface="Calibri"/>
                <a:ea typeface="+mn-lt"/>
                <a:cs typeface="+mn-lt"/>
              </a:rPr>
              <a:t>Implement a machine learning algorithm, such as logistic regression, decision trees, random forests, or gradient boosting, to predict credit card defaults based on historical patterns.</a:t>
            </a:r>
          </a:p>
          <a:p>
            <a:pPr marL="629920" lvl="1" indent="-305435" algn="just"/>
            <a:r>
              <a:rPr lang="en-US" sz="1200" b="1" dirty="0">
                <a:latin typeface="Calibri"/>
                <a:ea typeface="+mn-lt"/>
                <a:cs typeface="+mn-lt"/>
              </a:rPr>
              <a:t>Consider ensemble methods or advanced techniques like deep learning for improved prediction performance.</a:t>
            </a:r>
            <a:endParaRPr lang="en-IN" sz="1200" b="1" dirty="0">
              <a:latin typeface="Calibri"/>
              <a:cs typeface="Calibri"/>
            </a:endParaRPr>
          </a:p>
          <a:p>
            <a:pPr marL="305435" indent="-305435" algn="just"/>
            <a:r>
              <a:rPr lang="en-IN" sz="1200" b="1" dirty="0">
                <a:latin typeface="Calibri"/>
                <a:ea typeface="+mn-lt"/>
                <a:cs typeface="+mn-lt"/>
              </a:rPr>
              <a:t>Deployment:</a:t>
            </a:r>
            <a:endParaRPr lang="en-IN" sz="1200" b="1" dirty="0">
              <a:latin typeface="Calibri"/>
              <a:cs typeface="Calibri"/>
            </a:endParaRPr>
          </a:p>
          <a:p>
            <a:pPr marL="629920" lvl="1" indent="-305435" algn="just"/>
            <a:r>
              <a:rPr lang="en-US" sz="1200" b="1" dirty="0">
                <a:latin typeface="Calibri"/>
                <a:ea typeface="+mn-lt"/>
                <a:cs typeface="+mn-lt"/>
              </a:rPr>
              <a:t>Develop a user-friendly interface or application that provides real-time credit risk assessment for individual customers.</a:t>
            </a:r>
          </a:p>
          <a:p>
            <a:pPr marL="629920" lvl="1" indent="-305435" algn="just"/>
            <a:r>
              <a:rPr lang="en-US" sz="1200" b="1" dirty="0">
                <a:latin typeface="Calibri"/>
                <a:ea typeface="+mn-lt"/>
                <a:cs typeface="+mn-lt"/>
              </a:rPr>
              <a:t>Deploy the solution within financial institutions' existing systems, ensuring compatibility, security, and scalability.</a:t>
            </a:r>
            <a:endParaRPr lang="en-IN" sz="1200" b="1" dirty="0">
              <a:latin typeface="Calibri"/>
              <a:cs typeface="Calibri"/>
            </a:endParaRPr>
          </a:p>
          <a:p>
            <a:pPr marL="305435" indent="-305435" algn="just"/>
            <a:r>
              <a:rPr lang="en-IN" sz="1200" b="1" dirty="0">
                <a:latin typeface="Calibri"/>
                <a:ea typeface="+mn-lt"/>
                <a:cs typeface="+mn-lt"/>
              </a:rPr>
              <a:t>Evaluation:</a:t>
            </a:r>
            <a:endParaRPr lang="en-IN" sz="1200" b="1" dirty="0">
              <a:latin typeface="Calibri"/>
              <a:cs typeface="Calibri"/>
            </a:endParaRPr>
          </a:p>
          <a:p>
            <a:pPr marL="629920" lvl="1" indent="-305435" algn="just"/>
            <a:r>
              <a:rPr lang="en-US" sz="1200" b="1" dirty="0">
                <a:latin typeface="Calibri"/>
                <a:ea typeface="+mn-lt"/>
                <a:cs typeface="+mn-lt"/>
              </a:rPr>
              <a:t>Assess the model's performance using appropriate evaluation metrics such as accuracy, precision, recall, F1-score, and ROC-AUC.</a:t>
            </a:r>
          </a:p>
          <a:p>
            <a:pPr marL="629920" lvl="1" indent="-305435" algn="just"/>
            <a:r>
              <a:rPr lang="en-US" sz="1200" b="1" dirty="0">
                <a:latin typeface="Calibri"/>
                <a:ea typeface="+mn-lt"/>
                <a:cs typeface="+mn-lt"/>
              </a:rPr>
              <a:t>Conduct cross-validation and hyperparameter tuning to optimize model performance and generalization.</a:t>
            </a:r>
            <a:endParaRPr lang="en-IN" sz="1200" b="1" dirty="0">
              <a:latin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System Requirements: Define needs for scalability, accuracy, and real-time prediction.</a:t>
            </a:r>
          </a:p>
          <a:p>
            <a:pPr algn="just"/>
            <a:r>
              <a:rPr lang="en-US" sz="1800" b="1" dirty="0">
                <a:solidFill>
                  <a:srgbClr val="0F0F0F"/>
                </a:solidFill>
              </a:rPr>
              <a:t>Libraries: Utilize scikit-learn, TensorFlow, </a:t>
            </a:r>
            <a:r>
              <a:rPr lang="en-US" sz="1800" b="1" dirty="0" err="1">
                <a:solidFill>
                  <a:srgbClr val="0F0F0F"/>
                </a:solidFill>
              </a:rPr>
              <a:t>Keras</a:t>
            </a:r>
            <a:r>
              <a:rPr lang="en-US" sz="1800" b="1" dirty="0">
                <a:solidFill>
                  <a:srgbClr val="0F0F0F"/>
                </a:solidFill>
              </a:rPr>
              <a:t>, and others for model development.</a:t>
            </a:r>
          </a:p>
          <a:p>
            <a:pPr algn="just"/>
            <a:r>
              <a:rPr lang="en-US" sz="1800" b="1" dirty="0">
                <a:solidFill>
                  <a:srgbClr val="0F0F0F"/>
                </a:solidFill>
              </a:rPr>
              <a:t>Deployment: Consider on-premises servers, cloud platforms, or containerized solutions.</a:t>
            </a:r>
          </a:p>
          <a:p>
            <a:pPr algn="just"/>
            <a:r>
              <a:rPr lang="en-US" sz="1800" b="1" dirty="0">
                <a:solidFill>
                  <a:srgbClr val="0F0F0F"/>
                </a:solidFill>
              </a:rPr>
              <a:t>Integration: Ensure compatibility with existing banking systems and data storage.</a:t>
            </a:r>
          </a:p>
          <a:p>
            <a:pPr algn="just"/>
            <a:r>
              <a:rPr lang="en-US" sz="1800" b="1" dirty="0">
                <a:solidFill>
                  <a:srgbClr val="0F0F0F"/>
                </a:solidFill>
              </a:rPr>
              <a:t>Testing: Conduct rigorous testing to validate functionality and performance.</a:t>
            </a:r>
          </a:p>
          <a:p>
            <a:pPr algn="just"/>
            <a:r>
              <a:rPr lang="en-US" sz="1800" b="1" dirty="0">
                <a:solidFill>
                  <a:srgbClr val="0F0F0F"/>
                </a:solidFill>
              </a:rPr>
              <a:t>Maintenance: Implement regular updates for model retraining and system reliability.</a:t>
            </a:r>
          </a:p>
          <a:p>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fontScale="70000" lnSpcReduction="20000"/>
          </a:bodyPr>
          <a:lstStyle/>
          <a:p>
            <a:pPr marL="305435" indent="-305435" algn="just"/>
            <a:r>
              <a:rPr lang="en-US" sz="1400" dirty="0">
                <a:ea typeface="+mn-lt"/>
                <a:cs typeface="+mn-lt"/>
              </a:rPr>
              <a:t>In the Algorithm section, we delve into the machine learning algorithm chosen for predicting credit card defaults. Here's the content tailored to our credit card default prediction project:</a:t>
            </a:r>
          </a:p>
          <a:p>
            <a:pPr marL="305435" indent="-305435" algn="just"/>
            <a:r>
              <a:rPr lang="en-IN" sz="1400" b="1" dirty="0">
                <a:ea typeface="+mn-lt"/>
                <a:cs typeface="+mn-lt"/>
              </a:rPr>
              <a:t>Algorithm Selection:</a:t>
            </a:r>
            <a:endParaRPr lang="en-IN" sz="1400" dirty="0"/>
          </a:p>
          <a:p>
            <a:pPr marL="629920" lvl="1" indent="-305435" algn="just"/>
            <a:r>
              <a:rPr lang="en-US" dirty="0">
                <a:ea typeface="+mn-lt"/>
                <a:cs typeface="+mn-lt"/>
              </a:rPr>
              <a:t>We have opted for a classification algorithm, such as logistic regression, decision trees, random forests, or gradient boosting, given the nature of the prediction task—classifying customers into default and non-default categories.</a:t>
            </a:r>
          </a:p>
          <a:p>
            <a:pPr marL="629920" lvl="1" indent="-305435" algn="just"/>
            <a:r>
              <a:rPr lang="en-US" dirty="0">
                <a:ea typeface="+mn-lt"/>
                <a:cs typeface="+mn-lt"/>
              </a:rPr>
              <a:t>Our selection is based on the algorithm's ability to handle binary classification tasks effectively and its suitability for analyzing complex relationships in the data.</a:t>
            </a:r>
            <a:r>
              <a:rPr lang="en-IN" dirty="0">
                <a:ea typeface="+mn-lt"/>
                <a:cs typeface="+mn-lt"/>
              </a:rPr>
              <a:t>.</a:t>
            </a:r>
            <a:endParaRPr lang="en-IN" dirty="0"/>
          </a:p>
          <a:p>
            <a:pPr marL="305435" indent="-305435" algn="just"/>
            <a:r>
              <a:rPr lang="en-IN" sz="1400" b="1" dirty="0">
                <a:ea typeface="+mn-lt"/>
                <a:cs typeface="+mn-lt"/>
              </a:rPr>
              <a:t>Data Input:</a:t>
            </a:r>
            <a:endParaRPr lang="en-IN" sz="1400" dirty="0"/>
          </a:p>
          <a:p>
            <a:pPr marL="629920" lvl="1" indent="-305435" algn="just"/>
            <a:r>
              <a:rPr lang="en-US" dirty="0">
                <a:ea typeface="+mn-lt"/>
                <a:cs typeface="+mn-lt"/>
              </a:rPr>
              <a:t>The input features for our algorithm include a comprehensive set of variables derived from historical credit card transaction data and customer attributes.</a:t>
            </a:r>
          </a:p>
          <a:p>
            <a:pPr marL="629920" lvl="1" indent="-305435" algn="just"/>
            <a:r>
              <a:rPr lang="en-US" dirty="0">
                <a:ea typeface="+mn-lt"/>
                <a:cs typeface="+mn-lt"/>
              </a:rPr>
              <a:t>Features encompass customer demographics, credit scores, repayment history, credit utilization ratios, debt-to-income ratios, and other financial indicators.</a:t>
            </a:r>
          </a:p>
          <a:p>
            <a:pPr marL="629920" lvl="1" indent="-305435" algn="just"/>
            <a:r>
              <a:rPr lang="en-US" dirty="0">
                <a:ea typeface="+mn-lt"/>
                <a:cs typeface="+mn-lt"/>
              </a:rPr>
              <a:t>Additionally, we incorporate external factors such as economic indicators, employment status, and financial market trends to capture broader contextual influences on credit card defaults.</a:t>
            </a:r>
            <a:r>
              <a:rPr lang="en-IN" dirty="0">
                <a:ea typeface="+mn-lt"/>
                <a:cs typeface="+mn-lt"/>
              </a:rPr>
              <a:t>.</a:t>
            </a:r>
            <a:endParaRPr lang="en-IN" dirty="0"/>
          </a:p>
          <a:p>
            <a:pPr marL="305435" indent="-305435" algn="just"/>
            <a:r>
              <a:rPr lang="en-IN" sz="1400" b="1" dirty="0">
                <a:ea typeface="+mn-lt"/>
                <a:cs typeface="+mn-lt"/>
              </a:rPr>
              <a:t>Training Process:</a:t>
            </a:r>
            <a:endParaRPr lang="en-IN" sz="1400" dirty="0"/>
          </a:p>
          <a:p>
            <a:pPr marL="629920" lvl="1" indent="-305435" algn="just"/>
            <a:r>
              <a:rPr lang="en-US" dirty="0">
                <a:ea typeface="+mn-lt"/>
                <a:cs typeface="+mn-lt"/>
              </a:rPr>
              <a:t>During the training process, the algorithm learns from historical data to identify patterns and relationships that predict credit card defaults.</a:t>
            </a:r>
          </a:p>
          <a:p>
            <a:pPr marL="629920" lvl="1" indent="-305435" algn="just"/>
            <a:r>
              <a:rPr lang="en-US" dirty="0">
                <a:ea typeface="+mn-lt"/>
                <a:cs typeface="+mn-lt"/>
              </a:rPr>
              <a:t>We preprocess the data by handling missing values, outliers, and categorical variables, and perform feature scaling to ensure uniformity across features.</a:t>
            </a:r>
          </a:p>
          <a:p>
            <a:pPr marL="629920" lvl="1" indent="-305435" algn="just"/>
            <a:r>
              <a:rPr lang="en-US" dirty="0">
                <a:ea typeface="+mn-lt"/>
                <a:cs typeface="+mn-lt"/>
              </a:rPr>
              <a:t>Cross-validation techniques are employed to assess the model's performance and ensure its generalizability to unseen data.</a:t>
            </a:r>
          </a:p>
          <a:p>
            <a:pPr marL="629920" lvl="1" indent="-305435" algn="just"/>
            <a:r>
              <a:rPr lang="en-US" dirty="0">
                <a:ea typeface="+mn-lt"/>
                <a:cs typeface="+mn-lt"/>
              </a:rPr>
              <a:t>Hyperparameter tuning is conducted to optimize the algorithm's parameters, maximizing prediction accuracy and minimizing overfitting</a:t>
            </a:r>
            <a:r>
              <a:rPr lang="en-IN" dirty="0">
                <a:ea typeface="+mn-lt"/>
                <a:cs typeface="+mn-lt"/>
              </a:rPr>
              <a:t>.</a:t>
            </a:r>
            <a:endParaRPr lang="en-IN" dirty="0"/>
          </a:p>
          <a:p>
            <a:pPr marL="305435" indent="-305435" algn="just"/>
            <a:r>
              <a:rPr lang="en-IN" sz="1400" b="1" dirty="0">
                <a:ea typeface="+mn-lt"/>
                <a:cs typeface="+mn-lt"/>
              </a:rPr>
              <a:t>Prediction Process:</a:t>
            </a:r>
            <a:endParaRPr lang="en-IN" sz="1400" dirty="0"/>
          </a:p>
          <a:p>
            <a:pPr marL="629920" lvl="1" indent="-305435" algn="just"/>
            <a:r>
              <a:rPr lang="en-US" dirty="0">
                <a:ea typeface="+mn-lt"/>
                <a:cs typeface="+mn-lt"/>
              </a:rPr>
              <a:t>The trained algorithm utilizes the input features to make predictions for future credit card defaults.</a:t>
            </a:r>
          </a:p>
          <a:p>
            <a:pPr marL="629920" lvl="1" indent="-305435" algn="just"/>
            <a:r>
              <a:rPr lang="en-US" dirty="0">
                <a:ea typeface="+mn-lt"/>
                <a:cs typeface="+mn-lt"/>
              </a:rPr>
              <a:t>Real-time data inputs, such as current economic conditions, market trends, and customer behavior patterns, are considered during the prediction phase to enhance the accuracy and timeliness of predictions.</a:t>
            </a:r>
          </a:p>
          <a:p>
            <a:pPr marL="629920" lvl="1" indent="-305435" algn="just"/>
            <a:r>
              <a:rPr lang="en-US" dirty="0">
                <a:ea typeface="+mn-lt"/>
                <a:cs typeface="+mn-lt"/>
              </a:rPr>
              <a:t>The system provides timely credit risk assessments, enabling financial institutions to proactively manage risks and make informed decisions regarding lending and credit management</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55188"/>
            <a:ext cx="11029615" cy="4928653"/>
          </a:xfrm>
        </p:spPr>
        <p:txBody>
          <a:bodyPr>
            <a:normAutofit fontScale="55000" lnSpcReduction="20000"/>
          </a:bodyPr>
          <a:lstStyle/>
          <a:p>
            <a:pPr marL="0" indent="0">
              <a:buNone/>
            </a:pPr>
            <a:r>
              <a:rPr lang="en-US" sz="2400" dirty="0"/>
              <a:t>In this section, we present the results of our credit card default prediction model, highlighting its accuracy and effectiveness in assessing credit risk.</a:t>
            </a:r>
          </a:p>
          <a:p>
            <a:r>
              <a:rPr lang="en-US" sz="2400" b="1" dirty="0"/>
              <a:t>Model Accuracy </a:t>
            </a:r>
            <a:r>
              <a:rPr lang="en-US" sz="2400" b="1" dirty="0" err="1"/>
              <a:t>Mertics</a:t>
            </a:r>
            <a:r>
              <a:rPr lang="en-US" sz="2400" b="1" dirty="0"/>
              <a:t> </a:t>
            </a:r>
            <a:r>
              <a:rPr lang="en-US" sz="2400" dirty="0"/>
              <a:t>:</a:t>
            </a:r>
          </a:p>
          <a:p>
            <a:pPr lvl="1"/>
            <a:r>
              <a:rPr lang="en-US" sz="2100" dirty="0"/>
              <a:t>Mean Absolute Error (MAE): Measures the average absolute difference between predicted and actual credit card defaults.</a:t>
            </a:r>
          </a:p>
          <a:p>
            <a:pPr lvl="1"/>
            <a:r>
              <a:rPr lang="en-US" sz="2100" dirty="0"/>
              <a:t>Root Mean Squared Error (RMSE): Quantifies the square root of the average squared differences between predicted and actual defaults.</a:t>
            </a:r>
          </a:p>
          <a:p>
            <a:pPr lvl="1"/>
            <a:r>
              <a:rPr lang="en-US" sz="2100" dirty="0"/>
              <a:t>Area Under the Receiver Operating Characteristic curve (AUROC): Represents the model's ability to distinguish between default and non-default cases.</a:t>
            </a:r>
          </a:p>
          <a:p>
            <a:r>
              <a:rPr lang="en-US" sz="2400" b="1" dirty="0"/>
              <a:t>Visualizations:</a:t>
            </a:r>
          </a:p>
          <a:p>
            <a:pPr lvl="1"/>
            <a:r>
              <a:rPr lang="en-US" sz="2100" dirty="0"/>
              <a:t>a. Confusion Matrix: Display the distribution of true positives, true negatives, false positives, and false negatives to assess the model's classification performance.</a:t>
            </a:r>
          </a:p>
          <a:p>
            <a:pPr lvl="1"/>
            <a:r>
              <a:rPr lang="en-US" sz="2100" dirty="0"/>
              <a:t>b. ROC Curve: Illustrate the trade-off between sensitivity and specificity across different threshold values, providing insights into the model's overall performance.</a:t>
            </a:r>
          </a:p>
          <a:p>
            <a:pPr lvl="1"/>
            <a:r>
              <a:rPr lang="en-US" sz="2100" dirty="0"/>
              <a:t>c. Precision-Recall Curve: Plot the precision and recall values to evaluate the model's ability to correctly identify positive cases (defaults) while minimizing false positives.</a:t>
            </a:r>
          </a:p>
          <a:p>
            <a:r>
              <a:rPr lang="en-US" sz="2400" b="1" dirty="0"/>
              <a:t>Model Comparison</a:t>
            </a:r>
            <a:r>
              <a:rPr lang="en-US" sz="2400" dirty="0"/>
              <a:t>:</a:t>
            </a:r>
          </a:p>
          <a:p>
            <a:pPr lvl="1"/>
            <a:r>
              <a:rPr lang="en-US" sz="2100" dirty="0"/>
              <a:t>Compare the performance of different machine learning algorithms used in the prediction task, such as logistic regression, decision trees, or random forests.</a:t>
            </a:r>
          </a:p>
          <a:p>
            <a:pPr lvl="1"/>
            <a:r>
              <a:rPr lang="en-US" sz="2100" dirty="0"/>
              <a:t>Evaluate the accuracy, precision, recall, and AUROC of each algorithm to determine the most effective approach for credit card default prediction.</a:t>
            </a:r>
          </a:p>
          <a:p>
            <a:r>
              <a:rPr lang="en-US" sz="2400" b="1" dirty="0"/>
              <a:t>Key Findings</a:t>
            </a:r>
            <a:r>
              <a:rPr lang="en-US" sz="2400" dirty="0"/>
              <a:t>:</a:t>
            </a:r>
          </a:p>
          <a:p>
            <a:pPr lvl="1"/>
            <a:r>
              <a:rPr lang="en-US" sz="2100" dirty="0"/>
              <a:t>Summarize the main findings and insights gained from evaluating the model's performance.</a:t>
            </a:r>
          </a:p>
          <a:p>
            <a:pPr lvl="1"/>
            <a:r>
              <a:rPr lang="en-US" sz="2100" dirty="0"/>
              <a:t>Highlight the model's accuracy in predicting credit card defaults and its effectiveness in identifying high-risk customers.</a:t>
            </a:r>
          </a:p>
          <a:p>
            <a:pPr lvl="1"/>
            <a:r>
              <a:rPr lang="en-US" sz="2100" dirty="0"/>
              <a:t>Provide recommendations for refining the model and enhancing its predictive capabilities in future iterations.</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48993"/>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79289"/>
            <a:ext cx="11029615" cy="5264041"/>
          </a:xfrm>
        </p:spPr>
        <p:txBody>
          <a:bodyPr>
            <a:normAutofit fontScale="62500" lnSpcReduction="20000"/>
          </a:bodyPr>
          <a:lstStyle/>
          <a:p>
            <a:pPr marL="0" indent="0" algn="just">
              <a:buNone/>
            </a:pPr>
            <a:r>
              <a:rPr lang="en-US" sz="2000" dirty="0"/>
              <a:t>In conclusion, our credit card default prediction project has yielded valuable insights and demonstrated the effectiveness of the proposed solution in assessing credit risk and supporting proactive risk management strategies. Here's a summary of our findings:</a:t>
            </a:r>
          </a:p>
          <a:p>
            <a:pPr algn="just"/>
            <a:r>
              <a:rPr lang="en-US" sz="2000" b="1" dirty="0"/>
              <a:t>Effectiveness of the Proposed Solution:</a:t>
            </a:r>
          </a:p>
          <a:p>
            <a:pPr lvl="1" algn="just"/>
            <a:r>
              <a:rPr lang="en-US" sz="1700" dirty="0"/>
              <a:t>The machine learning model achieved high accuracy in predicting credit card defaults, as evidenced by low Mean Absolute Error (MAE), Root Mean Squared Error (RMSE), and high Area Under the Receiver Operating Characteristic curve (AUROC) values.</a:t>
            </a:r>
          </a:p>
          <a:p>
            <a:pPr lvl="1" algn="just"/>
            <a:r>
              <a:rPr lang="en-US" sz="1700" dirty="0"/>
              <a:t>Visualizations such as the Confusion Matrix, ROC Curve, and Precision-Recall Curve provided comprehensive insights into the model's performance and its ability to correctly identify default cases.</a:t>
            </a:r>
          </a:p>
          <a:p>
            <a:pPr algn="just"/>
            <a:r>
              <a:rPr lang="en-US" sz="2000" b="1" dirty="0"/>
              <a:t>Challenges Encountered:</a:t>
            </a:r>
          </a:p>
          <a:p>
            <a:pPr lvl="1" algn="just"/>
            <a:r>
              <a:rPr lang="en-US" sz="1700" dirty="0"/>
              <a:t>Despite the overall success of the project, we encountered challenges related to data quality, feature engineering, and model interpretation.</a:t>
            </a:r>
          </a:p>
          <a:p>
            <a:pPr lvl="1" algn="just"/>
            <a:r>
              <a:rPr lang="en-US" sz="1700" dirty="0"/>
              <a:t>Ensuring the quality and consistency of input data, handling imbalanced datasets, and selecting relevant features were critical aspects that required careful attention.</a:t>
            </a:r>
          </a:p>
          <a:p>
            <a:pPr lvl="1" algn="just"/>
            <a:r>
              <a:rPr lang="en-US" sz="1700" dirty="0"/>
              <a:t>Interpreting and explaining the decisions made by the machine learning model posed challenges, particularly in complex algorithms like ensemble methods or neural networks.</a:t>
            </a:r>
          </a:p>
          <a:p>
            <a:pPr algn="just"/>
            <a:r>
              <a:rPr lang="en-US" sz="2000" b="1" dirty="0"/>
              <a:t>Potential Improvements:</a:t>
            </a:r>
          </a:p>
          <a:p>
            <a:pPr lvl="1" algn="just"/>
            <a:r>
              <a:rPr lang="en-US" sz="1700" dirty="0"/>
              <a:t>To address these challenges, we recommend further refinement of the data preprocessing pipeline, exploration of advanced feature engineering techniques, and implementation of model explainability methods.</a:t>
            </a:r>
          </a:p>
          <a:p>
            <a:pPr lvl="1" algn="just"/>
            <a:r>
              <a:rPr lang="en-US" sz="1700" dirty="0"/>
              <a:t>Continuous monitoring and evaluation of the model's performance are essential for identifying opportunities for improvement and adapting to changing market conditions.</a:t>
            </a:r>
          </a:p>
          <a:p>
            <a:pPr lvl="1" algn="just"/>
            <a:r>
              <a:rPr lang="en-US" sz="1700" dirty="0"/>
              <a:t>Collaboration with domain experts and stakeholders can provide valuable insights and enhance the interpretability and relevance of the predictive model.</a:t>
            </a:r>
          </a:p>
          <a:p>
            <a:pPr algn="just"/>
            <a:r>
              <a:rPr lang="en-US" sz="2000" b="1" dirty="0"/>
              <a:t>Importance of Accurate Credit Risk Assessment:</a:t>
            </a:r>
          </a:p>
          <a:p>
            <a:pPr lvl="1" algn="just"/>
            <a:r>
              <a:rPr lang="en-US" sz="1700" dirty="0"/>
              <a:t>Accurate credit card default prediction is crucial for financial institutions to mitigate risks, optimize lending decisions, and maintain financial stability.</a:t>
            </a:r>
          </a:p>
          <a:p>
            <a:pPr lvl="1" algn="just"/>
            <a:r>
              <a:rPr lang="en-US" sz="1700" dirty="0"/>
              <a:t>By leveraging advanced machine learning algorithms and comprehensive data analysis, our solution enables financial institutions to proactively manage credit risk and make informed decisions to safeguard their portfolios and support sustainable growth.</a:t>
            </a:r>
            <a:endParaRPr lang="en-IN" sz="17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53601" y="1374955"/>
            <a:ext cx="11029615" cy="5206598"/>
          </a:xfrm>
        </p:spPr>
        <p:txBody>
          <a:bodyPr>
            <a:normAutofit fontScale="70000" lnSpcReduction="20000"/>
          </a:bodyPr>
          <a:lstStyle/>
          <a:p>
            <a:pPr algn="just"/>
            <a:r>
              <a:rPr lang="en-US" sz="2000" b="1" dirty="0"/>
              <a:t>Incorporate Additional Data Sources:</a:t>
            </a:r>
          </a:p>
          <a:p>
            <a:pPr lvl="1" algn="just"/>
            <a:r>
              <a:rPr lang="en-US" sz="1700" dirty="0"/>
              <a:t>Explore integrating additional data sources such as social media activity, consumer spending patterns, or macroeconomic indicators to enhance credit risk assessment.</a:t>
            </a:r>
          </a:p>
          <a:p>
            <a:pPr lvl="1" algn="just"/>
            <a:r>
              <a:rPr lang="en-US" sz="1700" dirty="0"/>
              <a:t>Consider leveraging alternative data sources such as transactional data from fintech platforms or behavioral data for deeper insights into customer behavior.</a:t>
            </a:r>
          </a:p>
          <a:p>
            <a:pPr algn="just"/>
            <a:r>
              <a:rPr lang="en-US" sz="2000" b="1" dirty="0"/>
              <a:t>Algorithm Optimization:</a:t>
            </a:r>
          </a:p>
          <a:p>
            <a:pPr lvl="1" algn="just"/>
            <a:r>
              <a:rPr lang="en-US" sz="1700" dirty="0"/>
              <a:t>Investigate advanced machine learning techniques such as deep learning, ensemble methods, or reinforcement learning to improve prediction accuracy and robustness.</a:t>
            </a:r>
          </a:p>
          <a:p>
            <a:pPr lvl="1" algn="just"/>
            <a:r>
              <a:rPr lang="en-US" sz="1700" dirty="0"/>
              <a:t>Implement feature selection and dimensionality reduction techniques to streamline the model and enhance computational efficiency.</a:t>
            </a:r>
          </a:p>
          <a:p>
            <a:pPr algn="just"/>
            <a:r>
              <a:rPr lang="en-US" sz="2000" b="1" dirty="0"/>
              <a:t>Expansion to Multiple Regions:</a:t>
            </a:r>
          </a:p>
          <a:p>
            <a:pPr lvl="1" algn="just"/>
            <a:r>
              <a:rPr lang="en-US" sz="1700" dirty="0"/>
              <a:t>Extend the system's coverage to encompass multiple cities, regions, or even global markets to capture diverse credit risk dynamics and adapt to varying regulatory environments.</a:t>
            </a:r>
          </a:p>
          <a:p>
            <a:pPr lvl="1" algn="just"/>
            <a:r>
              <a:rPr lang="en-US" sz="1700" dirty="0"/>
              <a:t>Customize the model parameters and features based on regional characteristics and market dynamics to improve prediction accuracy and relevance.</a:t>
            </a:r>
          </a:p>
          <a:p>
            <a:pPr algn="just"/>
            <a:r>
              <a:rPr lang="en-US" sz="2000" b="1" dirty="0"/>
              <a:t>Integration of Emerging Technologies:</a:t>
            </a:r>
          </a:p>
          <a:p>
            <a:pPr lvl="1" algn="just"/>
            <a:r>
              <a:rPr lang="en-US" sz="1700" dirty="0"/>
              <a:t>Explore the integration of emerging technologies such as edge computing to enable real-time processing and decision-making at the network edge, enhancing scalability and responsiveness.</a:t>
            </a:r>
          </a:p>
          <a:p>
            <a:pPr lvl="1" algn="just"/>
            <a:r>
              <a:rPr lang="en-US" sz="1700" dirty="0"/>
              <a:t>Incorporate explainable AI techniques to improve model interpretability and transparency, facilitating regulatory compliance and stakeholder trust.</a:t>
            </a:r>
          </a:p>
          <a:p>
            <a:pPr algn="just"/>
            <a:r>
              <a:rPr lang="en-US" sz="2000" b="1" dirty="0"/>
              <a:t>Continuous Innovation and Adaptation:</a:t>
            </a:r>
          </a:p>
          <a:p>
            <a:pPr lvl="1" algn="just"/>
            <a:r>
              <a:rPr lang="en-US" sz="1700" dirty="0"/>
              <a:t>Foster a culture of continuous innovation and adaptation to stay abreast of evolving industry trends, regulatory requirements, and technological advancements.</a:t>
            </a:r>
          </a:p>
          <a:p>
            <a:pPr lvl="1" algn="just"/>
            <a:r>
              <a:rPr lang="en-US" sz="1700" dirty="0"/>
              <a:t>Collaborate with industry partners, research institutions, and fintech startups to leverage cutting-edge technologies and best practices in credit risk assessment and management.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1751</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Google Sans</vt:lpstr>
      <vt:lpstr>Wingdings 2</vt:lpstr>
      <vt:lpstr>DividendVTI</vt:lpstr>
      <vt:lpstr>CREDIT CARD DEFAULT PREDICTION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ProJeCt link (github, google drive link)</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Darekar</cp:lastModifiedBy>
  <cp:revision>26</cp:revision>
  <dcterms:created xsi:type="dcterms:W3CDTF">2021-05-26T16:50:10Z</dcterms:created>
  <dcterms:modified xsi:type="dcterms:W3CDTF">2024-06-28T09:38:25Z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