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63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9570FA-C0D4-44EE-8A0C-15FE3554963A}">
          <p14:sldIdLst>
            <p14:sldId id="257"/>
          </p14:sldIdLst>
        </p14:section>
        <p14:section name="Untitled Section" id="{864FF176-FD68-415D-A8B4-917544FF9C5D}">
          <p14:sldIdLst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67D09-B2A2-4163-8A8E-57CF4ECC7D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9F5E1D-710B-407E-86F3-54BB745D0E44}">
      <dgm:prSet/>
      <dgm:spPr/>
      <dgm:t>
        <a:bodyPr/>
        <a:lstStyle/>
        <a:p>
          <a:pPr>
            <a:defRPr cap="all"/>
          </a:pPr>
          <a:r>
            <a:rPr lang="en-US" b="1" i="0"/>
            <a:t>Key Goals:</a:t>
          </a:r>
          <a:endParaRPr lang="en-US"/>
        </a:p>
      </dgm:t>
    </dgm:pt>
    <dgm:pt modelId="{21514F5B-255C-4EC7-9EBA-CA1A10FD1DA7}" type="parTrans" cxnId="{388BAF42-08DC-4075-8BD2-C0548AE8F820}">
      <dgm:prSet/>
      <dgm:spPr/>
      <dgm:t>
        <a:bodyPr/>
        <a:lstStyle/>
        <a:p>
          <a:endParaRPr lang="en-US"/>
        </a:p>
      </dgm:t>
    </dgm:pt>
    <dgm:pt modelId="{BF88759A-0FBF-4C48-A383-AB0A8B681126}" type="sibTrans" cxnId="{388BAF42-08DC-4075-8BD2-C0548AE8F820}">
      <dgm:prSet/>
      <dgm:spPr/>
      <dgm:t>
        <a:bodyPr/>
        <a:lstStyle/>
        <a:p>
          <a:endParaRPr lang="en-US"/>
        </a:p>
      </dgm:t>
    </dgm:pt>
    <dgm:pt modelId="{FC431218-4E49-4042-9906-775DE725E40F}">
      <dgm:prSet/>
      <dgm:spPr/>
      <dgm:t>
        <a:bodyPr/>
        <a:lstStyle/>
        <a:p>
          <a:pPr>
            <a:defRPr cap="all"/>
          </a:pPr>
          <a:r>
            <a:rPr lang="en-US" b="0" i="0"/>
            <a:t>Visualize sales, profit, and growth KPIs</a:t>
          </a:r>
          <a:endParaRPr lang="en-US"/>
        </a:p>
      </dgm:t>
    </dgm:pt>
    <dgm:pt modelId="{4C6CC9DA-94BF-45F8-9E00-DC1F3C09AD02}" type="parTrans" cxnId="{95959155-BC66-45D8-9BF8-1784E5C5837F}">
      <dgm:prSet/>
      <dgm:spPr/>
      <dgm:t>
        <a:bodyPr/>
        <a:lstStyle/>
        <a:p>
          <a:endParaRPr lang="en-US"/>
        </a:p>
      </dgm:t>
    </dgm:pt>
    <dgm:pt modelId="{560EED85-9B94-420C-8392-B7469F21D4A6}" type="sibTrans" cxnId="{95959155-BC66-45D8-9BF8-1784E5C5837F}">
      <dgm:prSet/>
      <dgm:spPr/>
      <dgm:t>
        <a:bodyPr/>
        <a:lstStyle/>
        <a:p>
          <a:endParaRPr lang="en-US"/>
        </a:p>
      </dgm:t>
    </dgm:pt>
    <dgm:pt modelId="{D6D7F2AA-75E0-4997-9B8B-C22AF425DD8B}">
      <dgm:prSet/>
      <dgm:spPr/>
      <dgm:t>
        <a:bodyPr/>
        <a:lstStyle/>
        <a:p>
          <a:pPr>
            <a:defRPr cap="all"/>
          </a:pPr>
          <a:r>
            <a:rPr lang="en-US" b="0" i="0"/>
            <a:t>Enable interactivity through filters and slicers</a:t>
          </a:r>
          <a:endParaRPr lang="en-US"/>
        </a:p>
      </dgm:t>
    </dgm:pt>
    <dgm:pt modelId="{46A2ED67-97AB-49D3-A6E6-AC27FADFD7A6}" type="parTrans" cxnId="{5A5DC3DA-275F-45BB-BB44-8CC65A3E1D19}">
      <dgm:prSet/>
      <dgm:spPr/>
      <dgm:t>
        <a:bodyPr/>
        <a:lstStyle/>
        <a:p>
          <a:endParaRPr lang="en-US"/>
        </a:p>
      </dgm:t>
    </dgm:pt>
    <dgm:pt modelId="{479BBA82-FD1E-4A44-9974-5E10B5E1F077}" type="sibTrans" cxnId="{5A5DC3DA-275F-45BB-BB44-8CC65A3E1D19}">
      <dgm:prSet/>
      <dgm:spPr/>
      <dgm:t>
        <a:bodyPr/>
        <a:lstStyle/>
        <a:p>
          <a:endParaRPr lang="en-US"/>
        </a:p>
      </dgm:t>
    </dgm:pt>
    <dgm:pt modelId="{E1A68922-C503-48EB-ACD9-0BCF41F49C4C}">
      <dgm:prSet/>
      <dgm:spPr/>
      <dgm:t>
        <a:bodyPr/>
        <a:lstStyle/>
        <a:p>
          <a:pPr>
            <a:defRPr cap="all"/>
          </a:pPr>
          <a:r>
            <a:rPr lang="en-US" b="0" i="0"/>
            <a:t>Present time-series and regional trends</a:t>
          </a:r>
          <a:endParaRPr lang="en-US"/>
        </a:p>
      </dgm:t>
    </dgm:pt>
    <dgm:pt modelId="{7E7D6742-0647-427C-9B32-36886C5A91F5}" type="parTrans" cxnId="{5002276F-F0A7-4115-B636-6090A8E7C189}">
      <dgm:prSet/>
      <dgm:spPr/>
      <dgm:t>
        <a:bodyPr/>
        <a:lstStyle/>
        <a:p>
          <a:endParaRPr lang="en-US"/>
        </a:p>
      </dgm:t>
    </dgm:pt>
    <dgm:pt modelId="{D34829CB-BB8D-4CF8-94FF-21096218F831}" type="sibTrans" cxnId="{5002276F-F0A7-4115-B636-6090A8E7C189}">
      <dgm:prSet/>
      <dgm:spPr/>
      <dgm:t>
        <a:bodyPr/>
        <a:lstStyle/>
        <a:p>
          <a:endParaRPr lang="en-US"/>
        </a:p>
      </dgm:t>
    </dgm:pt>
    <dgm:pt modelId="{E0BE6EB7-0995-41C1-B9B5-47285C4A1F8A}">
      <dgm:prSet/>
      <dgm:spPr/>
      <dgm:t>
        <a:bodyPr/>
        <a:lstStyle/>
        <a:p>
          <a:pPr>
            <a:defRPr cap="all"/>
          </a:pPr>
          <a:r>
            <a:rPr lang="en-US" b="0" i="0"/>
            <a:t>Aid decision-making for management</a:t>
          </a:r>
          <a:endParaRPr lang="en-US"/>
        </a:p>
      </dgm:t>
    </dgm:pt>
    <dgm:pt modelId="{414721A4-C769-4537-BAEB-5AB0E63F1131}" type="parTrans" cxnId="{346458D1-FEF7-4C8B-918A-79D7BB763AC0}">
      <dgm:prSet/>
      <dgm:spPr/>
      <dgm:t>
        <a:bodyPr/>
        <a:lstStyle/>
        <a:p>
          <a:endParaRPr lang="en-US"/>
        </a:p>
      </dgm:t>
    </dgm:pt>
    <dgm:pt modelId="{7F65F7A8-92DE-49C8-8BD7-0921B7B092E3}" type="sibTrans" cxnId="{346458D1-FEF7-4C8B-918A-79D7BB763AC0}">
      <dgm:prSet/>
      <dgm:spPr/>
      <dgm:t>
        <a:bodyPr/>
        <a:lstStyle/>
        <a:p>
          <a:endParaRPr lang="en-US"/>
        </a:p>
      </dgm:t>
    </dgm:pt>
    <dgm:pt modelId="{C43E0211-2B0D-48CA-9AA9-EC8EC58C0A0B}" type="pres">
      <dgm:prSet presAssocID="{CC467D09-B2A2-4163-8A8E-57CF4ECC7D0D}" presName="root" presStyleCnt="0">
        <dgm:presLayoutVars>
          <dgm:dir/>
          <dgm:resizeHandles val="exact"/>
        </dgm:presLayoutVars>
      </dgm:prSet>
      <dgm:spPr/>
    </dgm:pt>
    <dgm:pt modelId="{AA2E79FB-1DAC-44A1-AC9B-0A2372BB2EA9}" type="pres">
      <dgm:prSet presAssocID="{A69F5E1D-710B-407E-86F3-54BB745D0E44}" presName="compNode" presStyleCnt="0"/>
      <dgm:spPr/>
    </dgm:pt>
    <dgm:pt modelId="{9B09FF62-3107-4AF8-84A1-EC88D81D1277}" type="pres">
      <dgm:prSet presAssocID="{A69F5E1D-710B-407E-86F3-54BB745D0E44}" presName="iconBgRect" presStyleLbl="bgShp" presStyleIdx="0" presStyleCnt="5"/>
      <dgm:spPr/>
    </dgm:pt>
    <dgm:pt modelId="{1EBE5235-33D1-4F2D-B41C-0FA93EE7AECF}" type="pres">
      <dgm:prSet presAssocID="{A69F5E1D-710B-407E-86F3-54BB745D0E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826A5E1-921C-4AAE-98A4-0ECD019DC6A8}" type="pres">
      <dgm:prSet presAssocID="{A69F5E1D-710B-407E-86F3-54BB745D0E44}" presName="spaceRect" presStyleCnt="0"/>
      <dgm:spPr/>
    </dgm:pt>
    <dgm:pt modelId="{5E6B34C3-EAB8-43E3-B608-08FA8152D9D7}" type="pres">
      <dgm:prSet presAssocID="{A69F5E1D-710B-407E-86F3-54BB745D0E44}" presName="textRect" presStyleLbl="revTx" presStyleIdx="0" presStyleCnt="5">
        <dgm:presLayoutVars>
          <dgm:chMax val="1"/>
          <dgm:chPref val="1"/>
        </dgm:presLayoutVars>
      </dgm:prSet>
      <dgm:spPr/>
    </dgm:pt>
    <dgm:pt modelId="{BE2FCF22-F603-4E43-9716-FE79934B2EA3}" type="pres">
      <dgm:prSet presAssocID="{BF88759A-0FBF-4C48-A383-AB0A8B681126}" presName="sibTrans" presStyleCnt="0"/>
      <dgm:spPr/>
    </dgm:pt>
    <dgm:pt modelId="{6C79E573-759F-4177-9C1D-52AC91DF85B1}" type="pres">
      <dgm:prSet presAssocID="{FC431218-4E49-4042-9906-775DE725E40F}" presName="compNode" presStyleCnt="0"/>
      <dgm:spPr/>
    </dgm:pt>
    <dgm:pt modelId="{01AEED30-674E-4B93-9D41-FADCE8828809}" type="pres">
      <dgm:prSet presAssocID="{FC431218-4E49-4042-9906-775DE725E40F}" presName="iconBgRect" presStyleLbl="bgShp" presStyleIdx="1" presStyleCnt="5"/>
      <dgm:spPr/>
    </dgm:pt>
    <dgm:pt modelId="{2319B23A-5A4A-46F0-B39F-AEDBA6AD6EEC}" type="pres">
      <dgm:prSet presAssocID="{FC431218-4E49-4042-9906-775DE725E4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F25353-4C3A-4F31-805F-F637133D29D0}" type="pres">
      <dgm:prSet presAssocID="{FC431218-4E49-4042-9906-775DE725E40F}" presName="spaceRect" presStyleCnt="0"/>
      <dgm:spPr/>
    </dgm:pt>
    <dgm:pt modelId="{92522CCE-C2AD-4D95-863D-3C3FB2649FE2}" type="pres">
      <dgm:prSet presAssocID="{FC431218-4E49-4042-9906-775DE725E40F}" presName="textRect" presStyleLbl="revTx" presStyleIdx="1" presStyleCnt="5">
        <dgm:presLayoutVars>
          <dgm:chMax val="1"/>
          <dgm:chPref val="1"/>
        </dgm:presLayoutVars>
      </dgm:prSet>
      <dgm:spPr/>
    </dgm:pt>
    <dgm:pt modelId="{60772265-FA88-4037-B037-DC1C22A05395}" type="pres">
      <dgm:prSet presAssocID="{560EED85-9B94-420C-8392-B7469F21D4A6}" presName="sibTrans" presStyleCnt="0"/>
      <dgm:spPr/>
    </dgm:pt>
    <dgm:pt modelId="{AC59E3E8-EF86-4BA0-81DF-7D453BEB65EC}" type="pres">
      <dgm:prSet presAssocID="{D6D7F2AA-75E0-4997-9B8B-C22AF425DD8B}" presName="compNode" presStyleCnt="0"/>
      <dgm:spPr/>
    </dgm:pt>
    <dgm:pt modelId="{F87DA214-5319-4C7F-A4AF-0B3A84FDAEF4}" type="pres">
      <dgm:prSet presAssocID="{D6D7F2AA-75E0-4997-9B8B-C22AF425DD8B}" presName="iconBgRect" presStyleLbl="bgShp" presStyleIdx="2" presStyleCnt="5"/>
      <dgm:spPr/>
    </dgm:pt>
    <dgm:pt modelId="{4C4E1C85-4A9B-401B-BAA7-61F1B5729104}" type="pres">
      <dgm:prSet presAssocID="{D6D7F2AA-75E0-4997-9B8B-C22AF425DD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0C2D2C0-67EE-4FA9-B5ED-7830F4927CA8}" type="pres">
      <dgm:prSet presAssocID="{D6D7F2AA-75E0-4997-9B8B-C22AF425DD8B}" presName="spaceRect" presStyleCnt="0"/>
      <dgm:spPr/>
    </dgm:pt>
    <dgm:pt modelId="{651D6528-C7E1-4906-9AFE-13AA758F050B}" type="pres">
      <dgm:prSet presAssocID="{D6D7F2AA-75E0-4997-9B8B-C22AF425DD8B}" presName="textRect" presStyleLbl="revTx" presStyleIdx="2" presStyleCnt="5">
        <dgm:presLayoutVars>
          <dgm:chMax val="1"/>
          <dgm:chPref val="1"/>
        </dgm:presLayoutVars>
      </dgm:prSet>
      <dgm:spPr/>
    </dgm:pt>
    <dgm:pt modelId="{F1963985-081E-4A06-9D4E-3DF2A090CB07}" type="pres">
      <dgm:prSet presAssocID="{479BBA82-FD1E-4A44-9974-5E10B5E1F077}" presName="sibTrans" presStyleCnt="0"/>
      <dgm:spPr/>
    </dgm:pt>
    <dgm:pt modelId="{490D0F62-D703-40B1-9375-F3CC5F5517D1}" type="pres">
      <dgm:prSet presAssocID="{E1A68922-C503-48EB-ACD9-0BCF41F49C4C}" presName="compNode" presStyleCnt="0"/>
      <dgm:spPr/>
    </dgm:pt>
    <dgm:pt modelId="{B1ED598C-A84E-4771-9B04-A0D850A7CAFA}" type="pres">
      <dgm:prSet presAssocID="{E1A68922-C503-48EB-ACD9-0BCF41F49C4C}" presName="iconBgRect" presStyleLbl="bgShp" presStyleIdx="3" presStyleCnt="5"/>
      <dgm:spPr/>
    </dgm:pt>
    <dgm:pt modelId="{2088695D-481B-41C4-AA41-A5D25721E5E6}" type="pres">
      <dgm:prSet presAssocID="{E1A68922-C503-48EB-ACD9-0BCF41F49C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152B3B4-0EE4-4024-A4FC-094E65419D30}" type="pres">
      <dgm:prSet presAssocID="{E1A68922-C503-48EB-ACD9-0BCF41F49C4C}" presName="spaceRect" presStyleCnt="0"/>
      <dgm:spPr/>
    </dgm:pt>
    <dgm:pt modelId="{A85F2906-CA05-465F-9996-2F6E61D9753C}" type="pres">
      <dgm:prSet presAssocID="{E1A68922-C503-48EB-ACD9-0BCF41F49C4C}" presName="textRect" presStyleLbl="revTx" presStyleIdx="3" presStyleCnt="5">
        <dgm:presLayoutVars>
          <dgm:chMax val="1"/>
          <dgm:chPref val="1"/>
        </dgm:presLayoutVars>
      </dgm:prSet>
      <dgm:spPr/>
    </dgm:pt>
    <dgm:pt modelId="{711204FB-8558-480E-ADFD-9DCCCE1E17AA}" type="pres">
      <dgm:prSet presAssocID="{D34829CB-BB8D-4CF8-94FF-21096218F831}" presName="sibTrans" presStyleCnt="0"/>
      <dgm:spPr/>
    </dgm:pt>
    <dgm:pt modelId="{08007978-5C35-4CE8-BEB1-6645D057AAEA}" type="pres">
      <dgm:prSet presAssocID="{E0BE6EB7-0995-41C1-B9B5-47285C4A1F8A}" presName="compNode" presStyleCnt="0"/>
      <dgm:spPr/>
    </dgm:pt>
    <dgm:pt modelId="{5C258E86-6D50-4032-B4E5-A23FEFB5AF5D}" type="pres">
      <dgm:prSet presAssocID="{E0BE6EB7-0995-41C1-B9B5-47285C4A1F8A}" presName="iconBgRect" presStyleLbl="bgShp" presStyleIdx="4" presStyleCnt="5"/>
      <dgm:spPr/>
    </dgm:pt>
    <dgm:pt modelId="{3C92DF15-C0A1-4633-A5C4-4A9F027E2CF4}" type="pres">
      <dgm:prSet presAssocID="{E0BE6EB7-0995-41C1-B9B5-47285C4A1F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608DA01-63F8-48D3-9D1E-61878742A97D}" type="pres">
      <dgm:prSet presAssocID="{E0BE6EB7-0995-41C1-B9B5-47285C4A1F8A}" presName="spaceRect" presStyleCnt="0"/>
      <dgm:spPr/>
    </dgm:pt>
    <dgm:pt modelId="{52BD8953-852F-4C38-8742-5DFDC9421894}" type="pres">
      <dgm:prSet presAssocID="{E0BE6EB7-0995-41C1-B9B5-47285C4A1F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88BAF42-08DC-4075-8BD2-C0548AE8F820}" srcId="{CC467D09-B2A2-4163-8A8E-57CF4ECC7D0D}" destId="{A69F5E1D-710B-407E-86F3-54BB745D0E44}" srcOrd="0" destOrd="0" parTransId="{21514F5B-255C-4EC7-9EBA-CA1A10FD1DA7}" sibTransId="{BF88759A-0FBF-4C48-A383-AB0A8B681126}"/>
    <dgm:cxn modelId="{880E464B-84D1-4E28-8AD8-7FCB26A6C036}" type="presOf" srcId="{D6D7F2AA-75E0-4997-9B8B-C22AF425DD8B}" destId="{651D6528-C7E1-4906-9AFE-13AA758F050B}" srcOrd="0" destOrd="0" presId="urn:microsoft.com/office/officeart/2018/5/layout/IconCircleLabelList"/>
    <dgm:cxn modelId="{3A7ED36C-0695-4B8A-B7D1-07FE32E15DDD}" type="presOf" srcId="{FC431218-4E49-4042-9906-775DE725E40F}" destId="{92522CCE-C2AD-4D95-863D-3C3FB2649FE2}" srcOrd="0" destOrd="0" presId="urn:microsoft.com/office/officeart/2018/5/layout/IconCircleLabelList"/>
    <dgm:cxn modelId="{5002276F-F0A7-4115-B636-6090A8E7C189}" srcId="{CC467D09-B2A2-4163-8A8E-57CF4ECC7D0D}" destId="{E1A68922-C503-48EB-ACD9-0BCF41F49C4C}" srcOrd="3" destOrd="0" parTransId="{7E7D6742-0647-427C-9B32-36886C5A91F5}" sibTransId="{D34829CB-BB8D-4CF8-94FF-21096218F831}"/>
    <dgm:cxn modelId="{95959155-BC66-45D8-9BF8-1784E5C5837F}" srcId="{CC467D09-B2A2-4163-8A8E-57CF4ECC7D0D}" destId="{FC431218-4E49-4042-9906-775DE725E40F}" srcOrd="1" destOrd="0" parTransId="{4C6CC9DA-94BF-45F8-9E00-DC1F3C09AD02}" sibTransId="{560EED85-9B94-420C-8392-B7469F21D4A6}"/>
    <dgm:cxn modelId="{4B341584-DF47-4030-B405-DCAA20AF04B1}" type="presOf" srcId="{CC467D09-B2A2-4163-8A8E-57CF4ECC7D0D}" destId="{C43E0211-2B0D-48CA-9AA9-EC8EC58C0A0B}" srcOrd="0" destOrd="0" presId="urn:microsoft.com/office/officeart/2018/5/layout/IconCircleLabelList"/>
    <dgm:cxn modelId="{761E6F86-E9C6-4A92-8D6F-BA8880C3F4D4}" type="presOf" srcId="{E1A68922-C503-48EB-ACD9-0BCF41F49C4C}" destId="{A85F2906-CA05-465F-9996-2F6E61D9753C}" srcOrd="0" destOrd="0" presId="urn:microsoft.com/office/officeart/2018/5/layout/IconCircleLabelList"/>
    <dgm:cxn modelId="{B7A0DDA0-5651-44E1-89A6-944F79C02BA4}" type="presOf" srcId="{A69F5E1D-710B-407E-86F3-54BB745D0E44}" destId="{5E6B34C3-EAB8-43E3-B608-08FA8152D9D7}" srcOrd="0" destOrd="0" presId="urn:microsoft.com/office/officeart/2018/5/layout/IconCircleLabelList"/>
    <dgm:cxn modelId="{5ACBB5C2-C8EB-4412-8E0B-3700632AC558}" type="presOf" srcId="{E0BE6EB7-0995-41C1-B9B5-47285C4A1F8A}" destId="{52BD8953-852F-4C38-8742-5DFDC9421894}" srcOrd="0" destOrd="0" presId="urn:microsoft.com/office/officeart/2018/5/layout/IconCircleLabelList"/>
    <dgm:cxn modelId="{346458D1-FEF7-4C8B-918A-79D7BB763AC0}" srcId="{CC467D09-B2A2-4163-8A8E-57CF4ECC7D0D}" destId="{E0BE6EB7-0995-41C1-B9B5-47285C4A1F8A}" srcOrd="4" destOrd="0" parTransId="{414721A4-C769-4537-BAEB-5AB0E63F1131}" sibTransId="{7F65F7A8-92DE-49C8-8BD7-0921B7B092E3}"/>
    <dgm:cxn modelId="{5A5DC3DA-275F-45BB-BB44-8CC65A3E1D19}" srcId="{CC467D09-B2A2-4163-8A8E-57CF4ECC7D0D}" destId="{D6D7F2AA-75E0-4997-9B8B-C22AF425DD8B}" srcOrd="2" destOrd="0" parTransId="{46A2ED67-97AB-49D3-A6E6-AC27FADFD7A6}" sibTransId="{479BBA82-FD1E-4A44-9974-5E10B5E1F077}"/>
    <dgm:cxn modelId="{7FEE7F19-FBA0-4BC7-8C4C-C5D4417551FF}" type="presParOf" srcId="{C43E0211-2B0D-48CA-9AA9-EC8EC58C0A0B}" destId="{AA2E79FB-1DAC-44A1-AC9B-0A2372BB2EA9}" srcOrd="0" destOrd="0" presId="urn:microsoft.com/office/officeart/2018/5/layout/IconCircleLabelList"/>
    <dgm:cxn modelId="{40A654D0-7B19-4164-95AB-4EA9B8219CA5}" type="presParOf" srcId="{AA2E79FB-1DAC-44A1-AC9B-0A2372BB2EA9}" destId="{9B09FF62-3107-4AF8-84A1-EC88D81D1277}" srcOrd="0" destOrd="0" presId="urn:microsoft.com/office/officeart/2018/5/layout/IconCircleLabelList"/>
    <dgm:cxn modelId="{B2DF355C-DA09-459D-81A9-6961F4EB15E3}" type="presParOf" srcId="{AA2E79FB-1DAC-44A1-AC9B-0A2372BB2EA9}" destId="{1EBE5235-33D1-4F2D-B41C-0FA93EE7AECF}" srcOrd="1" destOrd="0" presId="urn:microsoft.com/office/officeart/2018/5/layout/IconCircleLabelList"/>
    <dgm:cxn modelId="{D994A729-3260-43B8-822D-F3A482CE5B00}" type="presParOf" srcId="{AA2E79FB-1DAC-44A1-AC9B-0A2372BB2EA9}" destId="{F826A5E1-921C-4AAE-98A4-0ECD019DC6A8}" srcOrd="2" destOrd="0" presId="urn:microsoft.com/office/officeart/2018/5/layout/IconCircleLabelList"/>
    <dgm:cxn modelId="{BF456438-445B-4713-A9E9-B4A6F4A3A54F}" type="presParOf" srcId="{AA2E79FB-1DAC-44A1-AC9B-0A2372BB2EA9}" destId="{5E6B34C3-EAB8-43E3-B608-08FA8152D9D7}" srcOrd="3" destOrd="0" presId="urn:microsoft.com/office/officeart/2018/5/layout/IconCircleLabelList"/>
    <dgm:cxn modelId="{7C84D630-CF00-48A3-81CD-9DBD96516C8F}" type="presParOf" srcId="{C43E0211-2B0D-48CA-9AA9-EC8EC58C0A0B}" destId="{BE2FCF22-F603-4E43-9716-FE79934B2EA3}" srcOrd="1" destOrd="0" presId="urn:microsoft.com/office/officeart/2018/5/layout/IconCircleLabelList"/>
    <dgm:cxn modelId="{EE18C131-E7B2-4364-AD7F-BFEB9A4B1A78}" type="presParOf" srcId="{C43E0211-2B0D-48CA-9AA9-EC8EC58C0A0B}" destId="{6C79E573-759F-4177-9C1D-52AC91DF85B1}" srcOrd="2" destOrd="0" presId="urn:microsoft.com/office/officeart/2018/5/layout/IconCircleLabelList"/>
    <dgm:cxn modelId="{BD61A538-41BF-4D81-8A8E-0353693FB6D8}" type="presParOf" srcId="{6C79E573-759F-4177-9C1D-52AC91DF85B1}" destId="{01AEED30-674E-4B93-9D41-FADCE8828809}" srcOrd="0" destOrd="0" presId="urn:microsoft.com/office/officeart/2018/5/layout/IconCircleLabelList"/>
    <dgm:cxn modelId="{AA730949-495D-41C6-BBE3-0B7FCD324B17}" type="presParOf" srcId="{6C79E573-759F-4177-9C1D-52AC91DF85B1}" destId="{2319B23A-5A4A-46F0-B39F-AEDBA6AD6EEC}" srcOrd="1" destOrd="0" presId="urn:microsoft.com/office/officeart/2018/5/layout/IconCircleLabelList"/>
    <dgm:cxn modelId="{203B5E86-844C-4F05-ACCB-FF2AD15780DD}" type="presParOf" srcId="{6C79E573-759F-4177-9C1D-52AC91DF85B1}" destId="{6CF25353-4C3A-4F31-805F-F637133D29D0}" srcOrd="2" destOrd="0" presId="urn:microsoft.com/office/officeart/2018/5/layout/IconCircleLabelList"/>
    <dgm:cxn modelId="{BEE12B24-D7E8-4071-8EC2-CF5638490E35}" type="presParOf" srcId="{6C79E573-759F-4177-9C1D-52AC91DF85B1}" destId="{92522CCE-C2AD-4D95-863D-3C3FB2649FE2}" srcOrd="3" destOrd="0" presId="urn:microsoft.com/office/officeart/2018/5/layout/IconCircleLabelList"/>
    <dgm:cxn modelId="{EA22D65E-EC32-40FD-B507-8DBC28987FE9}" type="presParOf" srcId="{C43E0211-2B0D-48CA-9AA9-EC8EC58C0A0B}" destId="{60772265-FA88-4037-B037-DC1C22A05395}" srcOrd="3" destOrd="0" presId="urn:microsoft.com/office/officeart/2018/5/layout/IconCircleLabelList"/>
    <dgm:cxn modelId="{39048C6B-61A4-439D-B116-5238E7053545}" type="presParOf" srcId="{C43E0211-2B0D-48CA-9AA9-EC8EC58C0A0B}" destId="{AC59E3E8-EF86-4BA0-81DF-7D453BEB65EC}" srcOrd="4" destOrd="0" presId="urn:microsoft.com/office/officeart/2018/5/layout/IconCircleLabelList"/>
    <dgm:cxn modelId="{881F71F4-0BE5-419E-B5C1-AB084031AAB4}" type="presParOf" srcId="{AC59E3E8-EF86-4BA0-81DF-7D453BEB65EC}" destId="{F87DA214-5319-4C7F-A4AF-0B3A84FDAEF4}" srcOrd="0" destOrd="0" presId="urn:microsoft.com/office/officeart/2018/5/layout/IconCircleLabelList"/>
    <dgm:cxn modelId="{E8BCE626-2408-4D16-87C0-713971748714}" type="presParOf" srcId="{AC59E3E8-EF86-4BA0-81DF-7D453BEB65EC}" destId="{4C4E1C85-4A9B-401B-BAA7-61F1B5729104}" srcOrd="1" destOrd="0" presId="urn:microsoft.com/office/officeart/2018/5/layout/IconCircleLabelList"/>
    <dgm:cxn modelId="{AC1F7FA7-782D-47D6-A2B7-7A71D0B9FB73}" type="presParOf" srcId="{AC59E3E8-EF86-4BA0-81DF-7D453BEB65EC}" destId="{B0C2D2C0-67EE-4FA9-B5ED-7830F4927CA8}" srcOrd="2" destOrd="0" presId="urn:microsoft.com/office/officeart/2018/5/layout/IconCircleLabelList"/>
    <dgm:cxn modelId="{73849097-D66F-4D58-8223-0DA7A626CD08}" type="presParOf" srcId="{AC59E3E8-EF86-4BA0-81DF-7D453BEB65EC}" destId="{651D6528-C7E1-4906-9AFE-13AA758F050B}" srcOrd="3" destOrd="0" presId="urn:microsoft.com/office/officeart/2018/5/layout/IconCircleLabelList"/>
    <dgm:cxn modelId="{E906ABA1-DDAE-4A07-9437-B72ABF266E42}" type="presParOf" srcId="{C43E0211-2B0D-48CA-9AA9-EC8EC58C0A0B}" destId="{F1963985-081E-4A06-9D4E-3DF2A090CB07}" srcOrd="5" destOrd="0" presId="urn:microsoft.com/office/officeart/2018/5/layout/IconCircleLabelList"/>
    <dgm:cxn modelId="{AB709A24-C60E-46A8-8C54-E70FF2239325}" type="presParOf" srcId="{C43E0211-2B0D-48CA-9AA9-EC8EC58C0A0B}" destId="{490D0F62-D703-40B1-9375-F3CC5F5517D1}" srcOrd="6" destOrd="0" presId="urn:microsoft.com/office/officeart/2018/5/layout/IconCircleLabelList"/>
    <dgm:cxn modelId="{10E43D1C-6DBB-4F72-BCFD-E0A139161DE2}" type="presParOf" srcId="{490D0F62-D703-40B1-9375-F3CC5F5517D1}" destId="{B1ED598C-A84E-4771-9B04-A0D850A7CAFA}" srcOrd="0" destOrd="0" presId="urn:microsoft.com/office/officeart/2018/5/layout/IconCircleLabelList"/>
    <dgm:cxn modelId="{25DB6F96-0AF7-4492-8D6B-9AD49B021C6C}" type="presParOf" srcId="{490D0F62-D703-40B1-9375-F3CC5F5517D1}" destId="{2088695D-481B-41C4-AA41-A5D25721E5E6}" srcOrd="1" destOrd="0" presId="urn:microsoft.com/office/officeart/2018/5/layout/IconCircleLabelList"/>
    <dgm:cxn modelId="{7D576F5C-914F-477C-AA85-A8085234FD04}" type="presParOf" srcId="{490D0F62-D703-40B1-9375-F3CC5F5517D1}" destId="{4152B3B4-0EE4-4024-A4FC-094E65419D30}" srcOrd="2" destOrd="0" presId="urn:microsoft.com/office/officeart/2018/5/layout/IconCircleLabelList"/>
    <dgm:cxn modelId="{202E32D9-2E41-4D1E-89EC-E10E65A7CD5B}" type="presParOf" srcId="{490D0F62-D703-40B1-9375-F3CC5F5517D1}" destId="{A85F2906-CA05-465F-9996-2F6E61D9753C}" srcOrd="3" destOrd="0" presId="urn:microsoft.com/office/officeart/2018/5/layout/IconCircleLabelList"/>
    <dgm:cxn modelId="{4C712E38-43D0-4EE6-A471-1F55E72C0915}" type="presParOf" srcId="{C43E0211-2B0D-48CA-9AA9-EC8EC58C0A0B}" destId="{711204FB-8558-480E-ADFD-9DCCCE1E17AA}" srcOrd="7" destOrd="0" presId="urn:microsoft.com/office/officeart/2018/5/layout/IconCircleLabelList"/>
    <dgm:cxn modelId="{02C736AE-A24E-4C9C-A44E-1536BE3CBBE9}" type="presParOf" srcId="{C43E0211-2B0D-48CA-9AA9-EC8EC58C0A0B}" destId="{08007978-5C35-4CE8-BEB1-6645D057AAEA}" srcOrd="8" destOrd="0" presId="urn:microsoft.com/office/officeart/2018/5/layout/IconCircleLabelList"/>
    <dgm:cxn modelId="{1DCE7D12-BE60-45E3-A9B2-FE76B893A7B3}" type="presParOf" srcId="{08007978-5C35-4CE8-BEB1-6645D057AAEA}" destId="{5C258E86-6D50-4032-B4E5-A23FEFB5AF5D}" srcOrd="0" destOrd="0" presId="urn:microsoft.com/office/officeart/2018/5/layout/IconCircleLabelList"/>
    <dgm:cxn modelId="{5A136B65-9919-49BF-8F99-AFB36AC66EB7}" type="presParOf" srcId="{08007978-5C35-4CE8-BEB1-6645D057AAEA}" destId="{3C92DF15-C0A1-4633-A5C4-4A9F027E2CF4}" srcOrd="1" destOrd="0" presId="urn:microsoft.com/office/officeart/2018/5/layout/IconCircleLabelList"/>
    <dgm:cxn modelId="{50A6AA0E-94E2-4949-83C6-A3674CCFBD2A}" type="presParOf" srcId="{08007978-5C35-4CE8-BEB1-6645D057AAEA}" destId="{8608DA01-63F8-48D3-9D1E-61878742A97D}" srcOrd="2" destOrd="0" presId="urn:microsoft.com/office/officeart/2018/5/layout/IconCircleLabelList"/>
    <dgm:cxn modelId="{B6F6F9EA-4307-4EF2-8115-A2E1BF9BA32F}" type="presParOf" srcId="{08007978-5C35-4CE8-BEB1-6645D057AAEA}" destId="{52BD8953-852F-4C38-8742-5DFDC94218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FF62-3107-4AF8-84A1-EC88D81D1277}">
      <dsp:nvSpPr>
        <dsp:cNvPr id="0" name=""/>
        <dsp:cNvSpPr/>
      </dsp:nvSpPr>
      <dsp:spPr>
        <a:xfrm>
          <a:off x="332378" y="698841"/>
          <a:ext cx="1029375" cy="1029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E5235-33D1-4F2D-B41C-0FA93EE7AECF}">
      <dsp:nvSpPr>
        <dsp:cNvPr id="0" name=""/>
        <dsp:cNvSpPr/>
      </dsp:nvSpPr>
      <dsp:spPr>
        <a:xfrm>
          <a:off x="551753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B34C3-EAB8-43E3-B608-08FA8152D9D7}">
      <dsp:nvSpPr>
        <dsp:cNvPr id="0" name=""/>
        <dsp:cNvSpPr/>
      </dsp:nvSpPr>
      <dsp:spPr>
        <a:xfrm>
          <a:off x="331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/>
            <a:t>Key Goals:</a:t>
          </a:r>
          <a:endParaRPr lang="en-US" sz="1200" kern="1200"/>
        </a:p>
      </dsp:txBody>
      <dsp:txXfrm>
        <a:off x="3316" y="2048841"/>
        <a:ext cx="1687500" cy="675000"/>
      </dsp:txXfrm>
    </dsp:sp>
    <dsp:sp modelId="{01AEED30-674E-4B93-9D41-FADCE8828809}">
      <dsp:nvSpPr>
        <dsp:cNvPr id="0" name=""/>
        <dsp:cNvSpPr/>
      </dsp:nvSpPr>
      <dsp:spPr>
        <a:xfrm>
          <a:off x="2315191" y="698841"/>
          <a:ext cx="1029375" cy="1029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9B23A-5A4A-46F0-B39F-AEDBA6AD6EEC}">
      <dsp:nvSpPr>
        <dsp:cNvPr id="0" name=""/>
        <dsp:cNvSpPr/>
      </dsp:nvSpPr>
      <dsp:spPr>
        <a:xfrm>
          <a:off x="2534566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22CCE-C2AD-4D95-863D-3C3FB2649FE2}">
      <dsp:nvSpPr>
        <dsp:cNvPr id="0" name=""/>
        <dsp:cNvSpPr/>
      </dsp:nvSpPr>
      <dsp:spPr>
        <a:xfrm>
          <a:off x="1986128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Visualize sales, profit, and growth KPIs</a:t>
          </a:r>
          <a:endParaRPr lang="en-US" sz="1200" kern="1200"/>
        </a:p>
      </dsp:txBody>
      <dsp:txXfrm>
        <a:off x="1986128" y="2048841"/>
        <a:ext cx="1687500" cy="675000"/>
      </dsp:txXfrm>
    </dsp:sp>
    <dsp:sp modelId="{F87DA214-5319-4C7F-A4AF-0B3A84FDAEF4}">
      <dsp:nvSpPr>
        <dsp:cNvPr id="0" name=""/>
        <dsp:cNvSpPr/>
      </dsp:nvSpPr>
      <dsp:spPr>
        <a:xfrm>
          <a:off x="4298004" y="698841"/>
          <a:ext cx="1029375" cy="1029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1C85-4A9B-401B-BAA7-61F1B5729104}">
      <dsp:nvSpPr>
        <dsp:cNvPr id="0" name=""/>
        <dsp:cNvSpPr/>
      </dsp:nvSpPr>
      <dsp:spPr>
        <a:xfrm>
          <a:off x="4517379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D6528-C7E1-4906-9AFE-13AA758F050B}">
      <dsp:nvSpPr>
        <dsp:cNvPr id="0" name=""/>
        <dsp:cNvSpPr/>
      </dsp:nvSpPr>
      <dsp:spPr>
        <a:xfrm>
          <a:off x="3968941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Enable interactivity through filters and slicers</a:t>
          </a:r>
          <a:endParaRPr lang="en-US" sz="1200" kern="1200"/>
        </a:p>
      </dsp:txBody>
      <dsp:txXfrm>
        <a:off x="3968941" y="2048841"/>
        <a:ext cx="1687500" cy="675000"/>
      </dsp:txXfrm>
    </dsp:sp>
    <dsp:sp modelId="{B1ED598C-A84E-4771-9B04-A0D850A7CAFA}">
      <dsp:nvSpPr>
        <dsp:cNvPr id="0" name=""/>
        <dsp:cNvSpPr/>
      </dsp:nvSpPr>
      <dsp:spPr>
        <a:xfrm>
          <a:off x="6280816" y="698841"/>
          <a:ext cx="1029375" cy="1029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8695D-481B-41C4-AA41-A5D25721E5E6}">
      <dsp:nvSpPr>
        <dsp:cNvPr id="0" name=""/>
        <dsp:cNvSpPr/>
      </dsp:nvSpPr>
      <dsp:spPr>
        <a:xfrm>
          <a:off x="6500191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F2906-CA05-465F-9996-2F6E61D9753C}">
      <dsp:nvSpPr>
        <dsp:cNvPr id="0" name=""/>
        <dsp:cNvSpPr/>
      </dsp:nvSpPr>
      <dsp:spPr>
        <a:xfrm>
          <a:off x="5951754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Present time-series and regional trends</a:t>
          </a:r>
          <a:endParaRPr lang="en-US" sz="1200" kern="1200"/>
        </a:p>
      </dsp:txBody>
      <dsp:txXfrm>
        <a:off x="5951754" y="2048841"/>
        <a:ext cx="1687500" cy="675000"/>
      </dsp:txXfrm>
    </dsp:sp>
    <dsp:sp modelId="{5C258E86-6D50-4032-B4E5-A23FEFB5AF5D}">
      <dsp:nvSpPr>
        <dsp:cNvPr id="0" name=""/>
        <dsp:cNvSpPr/>
      </dsp:nvSpPr>
      <dsp:spPr>
        <a:xfrm>
          <a:off x="8263629" y="698841"/>
          <a:ext cx="1029375" cy="10293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2DF15-C0A1-4633-A5C4-4A9F027E2CF4}">
      <dsp:nvSpPr>
        <dsp:cNvPr id="0" name=""/>
        <dsp:cNvSpPr/>
      </dsp:nvSpPr>
      <dsp:spPr>
        <a:xfrm>
          <a:off x="8483004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8953-852F-4C38-8742-5DFDC9421894}">
      <dsp:nvSpPr>
        <dsp:cNvPr id="0" name=""/>
        <dsp:cNvSpPr/>
      </dsp:nvSpPr>
      <dsp:spPr>
        <a:xfrm>
          <a:off x="793456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Aid decision-making for management</a:t>
          </a:r>
          <a:endParaRPr lang="en-US" sz="1200" kern="1200"/>
        </a:p>
      </dsp:txBody>
      <dsp:txXfrm>
        <a:off x="7934566" y="2048841"/>
        <a:ext cx="1687500" cy="6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608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474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96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52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731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76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5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6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9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8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2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utikeshpawa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436" y="1608664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Interactive Power BI Dashboard – Sales &amp; Financial Analytics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" r="2" b="16078"/>
          <a:stretch>
            <a:fillRect/>
          </a:stretch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88" y="2846306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Presented by: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Rutikesh Pawar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GitHub: </a:t>
            </a:r>
            <a:r>
              <a:rPr lang="en-US">
                <a:solidFill>
                  <a:srgbClr val="FFFFFF"/>
                </a:solidFill>
                <a:hlinkClick r:id="rId4"/>
              </a:rPr>
              <a:t>github.com/rutikeshpawar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Date: August 2025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44290C6-4F9F-5EFA-A961-02ED89A3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E9770-B65C-331E-19EA-4A8CCBCD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1. Objective </a:t>
            </a:r>
          </a:p>
          <a:p>
            <a:r>
              <a:rPr lang="en-IN" dirty="0">
                <a:solidFill>
                  <a:schemeClr val="tx1"/>
                </a:solidFill>
              </a:rPr>
              <a:t>2. Dataset &amp; Tools Used</a:t>
            </a:r>
          </a:p>
          <a:p>
            <a:r>
              <a:rPr lang="en-IN" dirty="0">
                <a:solidFill>
                  <a:schemeClr val="tx1"/>
                </a:solidFill>
              </a:rPr>
              <a:t>3. Dashboard Features</a:t>
            </a:r>
          </a:p>
          <a:p>
            <a:r>
              <a:rPr lang="en-IN" dirty="0">
                <a:solidFill>
                  <a:schemeClr val="tx1"/>
                </a:solidFill>
              </a:rPr>
              <a:t> 4. Business Insights</a:t>
            </a:r>
          </a:p>
          <a:p>
            <a:r>
              <a:rPr lang="en-IN" dirty="0">
                <a:solidFill>
                  <a:schemeClr val="tx1"/>
                </a:solidFill>
              </a:rPr>
              <a:t>5. Dashboard Screenshot</a:t>
            </a:r>
          </a:p>
        </p:txBody>
      </p:sp>
    </p:spTree>
    <p:extLst>
      <p:ext uri="{BB962C8B-B14F-4D97-AF65-F5344CB8AC3E}">
        <p14:creationId xmlns:p14="http://schemas.microsoft.com/office/powerpoint/2010/main" val="374135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99" y="1143000"/>
            <a:ext cx="9385767" cy="13504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Objective: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To design an interactive and insightful </a:t>
            </a:r>
            <a:r>
              <a:rPr lang="en-US" sz="1600" b="1" dirty="0">
                <a:solidFill>
                  <a:srgbClr val="FFFFFF"/>
                </a:solidFill>
              </a:rPr>
              <a:t>Power BI dashboard</a:t>
            </a:r>
            <a:r>
              <a:rPr lang="en-US" sz="1600" dirty="0">
                <a:solidFill>
                  <a:srgbClr val="FFFFFF"/>
                </a:solidFill>
              </a:rPr>
              <a:t> that provides key financial and sales insights to business stakeholders.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28C8CFE4-C4DD-07FB-B593-5518573D1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2201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CB9-078A-CE86-93CF-0EA08884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F6DD-A6BE-A943-8CCC-77DCEE2F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Dataset:</a:t>
            </a:r>
            <a:endParaRPr lang="en-IN" dirty="0"/>
          </a:p>
          <a:p>
            <a:r>
              <a:rPr lang="en-IN" dirty="0"/>
              <a:t>Source: Super Store (CSV)</a:t>
            </a:r>
          </a:p>
          <a:p>
            <a:r>
              <a:rPr lang="en-IN" dirty="0"/>
              <a:t>Rows: ~10,000</a:t>
            </a:r>
          </a:p>
          <a:p>
            <a:r>
              <a:rPr lang="en-IN" dirty="0"/>
              <a:t>Columns: Date, Region, Category, Sales, Profit, COGS, Quantity, etc.</a:t>
            </a:r>
          </a:p>
          <a:p>
            <a:pPr marL="0" indent="0">
              <a:buNone/>
            </a:pPr>
            <a:r>
              <a:rPr lang="en-IN" b="1" dirty="0"/>
              <a:t>Tools Used:</a:t>
            </a:r>
            <a:endParaRPr lang="en-IN" dirty="0"/>
          </a:p>
          <a:p>
            <a:r>
              <a:rPr lang="en-IN" dirty="0"/>
              <a:t>Power BI Desktop</a:t>
            </a:r>
          </a:p>
          <a:p>
            <a:r>
              <a:rPr lang="en-IN" dirty="0"/>
              <a:t>DAX (for calculated measures)</a:t>
            </a:r>
          </a:p>
          <a:p>
            <a:r>
              <a:rPr lang="en-IN" dirty="0"/>
              <a:t>Power Query Editor</a:t>
            </a:r>
          </a:p>
          <a:p>
            <a:r>
              <a:rPr lang="en-IN" dirty="0"/>
              <a:t>GitHub for version control and submission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7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1592-DC6B-0FF4-9D32-C5484E8F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853B-DBC8-6CCE-043B-B90C098A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Key Visual Elements:</a:t>
            </a:r>
            <a:endParaRPr lang="en-IN" dirty="0"/>
          </a:p>
          <a:p>
            <a:r>
              <a:rPr lang="en-IN" dirty="0"/>
              <a:t>🔹 </a:t>
            </a:r>
            <a:r>
              <a:rPr lang="en-IN" b="1" dirty="0"/>
              <a:t>KPI Cards</a:t>
            </a:r>
            <a:r>
              <a:rPr lang="en-IN" dirty="0"/>
              <a:t>: Total Sales, Profit, COGS, Profit Margin</a:t>
            </a:r>
          </a:p>
          <a:p>
            <a:r>
              <a:rPr lang="en-IN" dirty="0"/>
              <a:t>📈 </a:t>
            </a:r>
            <a:r>
              <a:rPr lang="en-IN" b="1" dirty="0"/>
              <a:t>Time Series</a:t>
            </a:r>
            <a:r>
              <a:rPr lang="en-IN" dirty="0"/>
              <a:t>: Monthly Sales Trend</a:t>
            </a:r>
          </a:p>
          <a:p>
            <a:r>
              <a:rPr lang="en-IN" dirty="0"/>
              <a:t>📊 </a:t>
            </a:r>
            <a:r>
              <a:rPr lang="en-IN" b="1" dirty="0"/>
              <a:t>Bar Charts</a:t>
            </a:r>
            <a:r>
              <a:rPr lang="en-IN" dirty="0"/>
              <a:t>: Category-wise and Region-wise Sales</a:t>
            </a:r>
          </a:p>
          <a:p>
            <a:r>
              <a:rPr lang="en-IN" dirty="0"/>
              <a:t>🍩 </a:t>
            </a:r>
            <a:r>
              <a:rPr lang="en-IN" b="1" dirty="0"/>
              <a:t>Donut Charts</a:t>
            </a:r>
            <a:r>
              <a:rPr lang="en-IN" dirty="0"/>
              <a:t>: Profit by Region</a:t>
            </a:r>
          </a:p>
          <a:p>
            <a:r>
              <a:rPr lang="en-IN" dirty="0"/>
              <a:t>🌍 </a:t>
            </a:r>
            <a:r>
              <a:rPr lang="en-IN" b="1" dirty="0"/>
              <a:t>Map</a:t>
            </a:r>
            <a:r>
              <a:rPr lang="en-IN" dirty="0"/>
              <a:t>: Sales by Country/City</a:t>
            </a:r>
          </a:p>
          <a:p>
            <a:r>
              <a:rPr lang="en-IN" dirty="0"/>
              <a:t>🧾 </a:t>
            </a:r>
            <a:r>
              <a:rPr lang="en-IN" b="1" dirty="0"/>
              <a:t>Table</a:t>
            </a:r>
            <a:r>
              <a:rPr lang="en-IN" dirty="0"/>
              <a:t>: Conditional formatting for profitability</a:t>
            </a:r>
          </a:p>
          <a:p>
            <a:pPr marL="0" indent="0">
              <a:buNone/>
            </a:pPr>
            <a:r>
              <a:rPr lang="en-IN" b="1" dirty="0"/>
              <a:t>Interactivity:</a:t>
            </a:r>
            <a:endParaRPr lang="en-IN" dirty="0"/>
          </a:p>
          <a:p>
            <a:r>
              <a:rPr lang="en-IN" dirty="0"/>
              <a:t>✅ Slicers for Region, Date, Category</a:t>
            </a:r>
          </a:p>
          <a:p>
            <a:r>
              <a:rPr lang="en-IN" dirty="0"/>
              <a:t>🔁 Dynamic visuals based on user input</a:t>
            </a:r>
          </a:p>
          <a:p>
            <a:r>
              <a:rPr lang="en-IN" dirty="0"/>
              <a:t>🧭 Consistent design &amp; colour theme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1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E2AA-C32B-6C5A-2B7F-4E2CCD70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86DC-9E3A-EA16-EAFE-DF473985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Insights from Dashboard:</a:t>
            </a: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Region A</a:t>
            </a:r>
            <a:r>
              <a:rPr lang="en-US" dirty="0"/>
              <a:t> is the top performer with highest profit margins</a:t>
            </a:r>
          </a:p>
          <a:p>
            <a:r>
              <a:rPr lang="en-US" dirty="0"/>
              <a:t>⚠️ </a:t>
            </a:r>
            <a:r>
              <a:rPr lang="en-US" b="1" dirty="0"/>
              <a:t>Category B</a:t>
            </a:r>
            <a:r>
              <a:rPr lang="en-US" dirty="0"/>
              <a:t> has high sales but low profitability — needs review</a:t>
            </a:r>
          </a:p>
          <a:p>
            <a:r>
              <a:rPr lang="en-US" dirty="0"/>
              <a:t>🔼 Consistent YoY growth observed in </a:t>
            </a:r>
            <a:r>
              <a:rPr lang="en-US" b="1" dirty="0"/>
              <a:t>Product C</a:t>
            </a:r>
            <a:endParaRPr lang="en-US" dirty="0"/>
          </a:p>
          <a:p>
            <a:r>
              <a:rPr lang="en-US" dirty="0"/>
              <a:t>🧾 Areas with high COGS and low profit identified for optimization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00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7202-F63E-C30C-CA61-5DB603A9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Dashboard 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0E900D-6E54-B47C-358F-7824819A5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34" y="2603500"/>
            <a:ext cx="6053444" cy="3416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48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286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Interactive Power BI Dashboard – Sales &amp; Financial Analytics</vt:lpstr>
      <vt:lpstr>Content</vt:lpstr>
      <vt:lpstr>Objective: To design an interactive and insightful Power BI dashboard that provides key financial and sales insights to business stakeholders.</vt:lpstr>
      <vt:lpstr>Dataset &amp; Tools Used</vt:lpstr>
      <vt:lpstr>Dashboard Features</vt:lpstr>
      <vt:lpstr>Business Insights</vt:lpstr>
      <vt:lpstr>Dashboard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Rutikesh Pawar</dc:creator>
  <cp:lastModifiedBy>Rutikesh Pawar</cp:lastModifiedBy>
  <cp:revision>1</cp:revision>
  <dcterms:created xsi:type="dcterms:W3CDTF">2025-08-07T04:55:34Z</dcterms:created>
  <dcterms:modified xsi:type="dcterms:W3CDTF">2025-08-07T05:21:21Z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