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8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7B7D"/>
    <a:srgbClr val="245056"/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17/01/2025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17/01/2025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36401"/>
            <a:ext cx="9144000" cy="870483"/>
          </a:xfrm>
        </p:spPr>
        <p:txBody>
          <a:bodyPr>
            <a:normAutofit/>
          </a:bodyPr>
          <a:lstStyle/>
          <a:p>
            <a:r>
              <a:rPr lang="en-US" sz="2400" b="1" dirty="0"/>
              <a:t>Predicting Customer booking Buying Behavior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5041129"/>
            <a:ext cx="9144000" cy="2516124"/>
          </a:xfrm>
        </p:spPr>
        <p:txBody>
          <a:bodyPr/>
          <a:lstStyle/>
          <a:p>
            <a:r>
              <a:rPr lang="en-GB" sz="1600" b="1" dirty="0"/>
              <a:t>01/17/2025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1" y="2803144"/>
            <a:ext cx="4672079" cy="733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89FFFFDA-F346-D454-11DD-56BB64F3A161}"/>
              </a:ext>
            </a:extLst>
          </p:cNvPr>
          <p:cNvSpPr txBox="1">
            <a:spLocks/>
          </p:cNvSpPr>
          <p:nvPr/>
        </p:nvSpPr>
        <p:spPr>
          <a:xfrm>
            <a:off x="1524000" y="5497531"/>
            <a:ext cx="9144000" cy="870483"/>
          </a:xfr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 cap="all" spc="30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cap="none" dirty="0">
                <a:latin typeface="Cambria" panose="02040503050406030204" pitchFamily="18" charset="0"/>
                <a:ea typeface="Cambria" panose="02040503050406030204" pitchFamily="18" charset="0"/>
              </a:rPr>
              <a:t>Rutik Narute, Graduate Student at Cal State La</a:t>
            </a:r>
          </a:p>
        </p:txBody>
      </p:sp>
    </p:spTree>
    <p:extLst>
      <p:ext uri="{BB962C8B-B14F-4D97-AF65-F5344CB8AC3E}">
        <p14:creationId xmlns:p14="http://schemas.microsoft.com/office/powerpoint/2010/main" val="404133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10587564" cy="442867"/>
          </a:xfrm>
        </p:spPr>
        <p:txBody>
          <a:bodyPr/>
          <a:lstStyle/>
          <a:p>
            <a:pPr algn="ctr"/>
            <a:r>
              <a:rPr lang="en-US" sz="2000" b="1" dirty="0">
                <a:solidFill>
                  <a:srgbClr val="245056"/>
                </a:solidFill>
              </a:rPr>
              <a:t>predictive model to understand factors that influence buying behavior</a:t>
            </a:r>
            <a:endParaRPr lang="en-GB" sz="2000" b="1" dirty="0">
              <a:solidFill>
                <a:srgbClr val="245056"/>
              </a:solidFill>
            </a:endParaRP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DB485B40-EF91-329B-A609-2745E43955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34" t="28200" r="12414" b="7586"/>
          <a:stretch/>
        </p:blipFill>
        <p:spPr>
          <a:xfrm>
            <a:off x="3786210" y="2618839"/>
            <a:ext cx="8286266" cy="39098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491EBA-9CE7-0DC0-903E-82A6D23A8D07}"/>
              </a:ext>
            </a:extLst>
          </p:cNvPr>
          <p:cNvSpPr txBox="1"/>
          <p:nvPr/>
        </p:nvSpPr>
        <p:spPr>
          <a:xfrm>
            <a:off x="546538" y="1256263"/>
            <a:ext cx="939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model achieved an </a:t>
            </a:r>
            <a:r>
              <a:rPr lang="en-US" b="1" dirty="0"/>
              <a:t>accuracy of 86%</a:t>
            </a:r>
            <a:r>
              <a:rPr lang="en-US" dirty="0"/>
              <a:t>, indicating that it correctly classifies the majority of cases.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7940D6-C782-1144-46F3-95E9EF815700}"/>
              </a:ext>
            </a:extLst>
          </p:cNvPr>
          <p:cNvSpPr txBox="1"/>
          <p:nvPr/>
        </p:nvSpPr>
        <p:spPr>
          <a:xfrm>
            <a:off x="560958" y="1625596"/>
            <a:ext cx="10580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AUC-ROC score</a:t>
            </a:r>
            <a:r>
              <a:rPr lang="en-US" dirty="0"/>
              <a:t> of </a:t>
            </a:r>
            <a:r>
              <a:rPr lang="en-US" b="1" dirty="0"/>
              <a:t>0.77</a:t>
            </a:r>
            <a:r>
              <a:rPr lang="en-US" dirty="0"/>
              <a:t> suggests that the model has a decent ability to distinguish between the two classes.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0C0924-CF92-4233-FA7D-AC0D92C21E85}"/>
              </a:ext>
            </a:extLst>
          </p:cNvPr>
          <p:cNvSpPr txBox="1"/>
          <p:nvPr/>
        </p:nvSpPr>
        <p:spPr>
          <a:xfrm>
            <a:off x="560958" y="1994928"/>
            <a:ext cx="8563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model is good at correctly identifying when a customer will </a:t>
            </a:r>
            <a:r>
              <a:rPr lang="en-US" i="1" dirty="0"/>
              <a:t>not</a:t>
            </a:r>
            <a:r>
              <a:rPr lang="en-US" dirty="0"/>
              <a:t> book , which is  8395.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5DFC74-38B9-CA4A-7F61-344E3875AFE4}"/>
              </a:ext>
            </a:extLst>
          </p:cNvPr>
          <p:cNvSpPr txBox="1"/>
          <p:nvPr/>
        </p:nvSpPr>
        <p:spPr>
          <a:xfrm>
            <a:off x="546538" y="3223500"/>
            <a:ext cx="32396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Among the five features, </a:t>
            </a:r>
            <a:r>
              <a:rPr lang="en-US" b="1" dirty="0" err="1"/>
              <a:t>length_of_stay</a:t>
            </a:r>
            <a:r>
              <a:rPr lang="en-US" b="1" dirty="0"/>
              <a:t>, </a:t>
            </a:r>
            <a:r>
              <a:rPr lang="en-US" b="1" dirty="0" err="1"/>
              <a:t>booking_origin</a:t>
            </a:r>
            <a:r>
              <a:rPr lang="en-US" b="1" dirty="0"/>
              <a:t>, </a:t>
            </a:r>
            <a:r>
              <a:rPr lang="en-US" b="1" dirty="0" err="1"/>
              <a:t>flight_day</a:t>
            </a:r>
            <a:r>
              <a:rPr lang="en-US" b="1" dirty="0"/>
              <a:t>, </a:t>
            </a:r>
            <a:r>
              <a:rPr lang="en-US" b="1" dirty="0" err="1"/>
              <a:t>flight_duration</a:t>
            </a:r>
            <a:r>
              <a:rPr lang="en-US" dirty="0"/>
              <a:t> and </a:t>
            </a:r>
            <a:r>
              <a:rPr lang="en-US" b="1" dirty="0" err="1"/>
              <a:t>num_passengers</a:t>
            </a:r>
            <a:r>
              <a:rPr lang="en-US" b="1" dirty="0"/>
              <a:t> </a:t>
            </a:r>
            <a:r>
              <a:rPr lang="en-US" dirty="0"/>
              <a:t>are the most important columns, significantly influencing booking decisions.</a:t>
            </a:r>
          </a:p>
        </p:txBody>
      </p:sp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http://purl.org/dc/elements/1.1/"/>
    <ds:schemaRef ds:uri="http://schemas.openxmlformats.org/package/2006/metadata/core-properties"/>
    <ds:schemaRef ds:uri="86177072-acf3-469b-be5f-1201de6410bb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81b85e46-be1c-4d4d-af3f-3ff4749bae08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898</TotalTime>
  <Words>117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Cambria</vt:lpstr>
      <vt:lpstr>Mylius Modern</vt:lpstr>
      <vt:lpstr>Section Heading</vt:lpstr>
      <vt:lpstr>Slide Body - Curious Blue (ABBA)</vt:lpstr>
      <vt:lpstr>PowerPoint Presentation</vt:lpstr>
      <vt:lpstr>predictive model to understand factors that influence buying behavior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Narute, Rutik A</cp:lastModifiedBy>
  <cp:revision>20</cp:revision>
  <cp:lastPrinted>2022-06-09T07:44:13Z</cp:lastPrinted>
  <dcterms:created xsi:type="dcterms:W3CDTF">2022-02-22T07:39:05Z</dcterms:created>
  <dcterms:modified xsi:type="dcterms:W3CDTF">2025-01-18T09:58:56Z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