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oilvnh8H1NVcYcNHFHoNo8YA4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1cac902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1cac90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cac9029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cac902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746d66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b1746d662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1746d66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b1746d662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746d662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b1746d662f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1746d662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b1746d662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1746d66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b1746d662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1746d662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b1746d662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1746d66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b1746d662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5343" y="1122363"/>
            <a:ext cx="4553209" cy="103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838200" y="1433725"/>
            <a:ext cx="105156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433725"/>
            <a:ext cx="105156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545" y="6383245"/>
            <a:ext cx="490102" cy="2672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alih.can@inbestme.com" TargetMode="External"/><Relationship Id="rId4" Type="http://schemas.openxmlformats.org/officeDocument/2006/relationships/hyperlink" Target="mailto:ferad.zyulkyarov@inbestme.com" TargetMode="External"/><Relationship Id="rId5" Type="http://schemas.openxmlformats.org/officeDocument/2006/relationships/hyperlink" Target="https://www.inbestme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408122" y="2518474"/>
            <a:ext cx="11375756" cy="15339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Internship Erasmus+ </a:t>
            </a:r>
            <a:endParaRPr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Test Project</a:t>
            </a:r>
            <a:endParaRPr sz="40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24000" y="4547434"/>
            <a:ext cx="9144000" cy="1047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Salih Can,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salih.can@inbestme.com</a:t>
            </a: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Ferad Zyulkyarov,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ferad.zyulkyarov@inbestme.com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17/12/2020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4677951" y="2333808"/>
            <a:ext cx="2836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https://www.inbestme.com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1cac90298_0_0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Due Dates</a:t>
            </a:r>
            <a:endParaRPr/>
          </a:p>
        </p:txBody>
      </p:sp>
      <p:sp>
        <p:nvSpPr>
          <p:cNvPr id="166" name="Google Shape;166;gb1cac90298_0_0"/>
          <p:cNvSpPr txBox="1"/>
          <p:nvPr>
            <p:ph idx="1" type="body"/>
          </p:nvPr>
        </p:nvSpPr>
        <p:spPr>
          <a:xfrm>
            <a:off x="838200" y="1433725"/>
            <a:ext cx="10515600" cy="483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Due date for the test project is 25/12/2020, one week later. Good luck!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1cac90298_1_0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172" name="Google Shape;172;gb1cac90298_1_0"/>
          <p:cNvSpPr txBox="1"/>
          <p:nvPr>
            <p:ph idx="1" type="body"/>
          </p:nvPr>
        </p:nvSpPr>
        <p:spPr>
          <a:xfrm>
            <a:off x="838200" y="1433725"/>
            <a:ext cx="10515600" cy="483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 is up to you which tools you’d like to use. As the language of Data Science is Python, I highly recommend it.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Libraries: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Scikit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Keras (for ML purposes, out of the box.)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Pytorch (for ML purposes, more configurable)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Also I highly recommend Jupyter Notebook to play around with the data.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433725"/>
            <a:ext cx="105156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This presentation is to explain an example test project.</a:t>
            </a:r>
            <a:endParaRPr sz="2200"/>
          </a:p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In the project, there will be 3 tasks to be done:</a:t>
            </a:r>
            <a:endParaRPr sz="2200"/>
          </a:p>
          <a:p>
            <a:pPr indent="-36830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Comparing historical performance of accounts with inflation rates</a:t>
            </a:r>
            <a:endParaRPr sz="2200"/>
          </a:p>
          <a:p>
            <a:pPr indent="-3683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Relationship between wealth, age and funded amount (Open end)</a:t>
            </a:r>
            <a:endParaRPr sz="2200"/>
          </a:p>
          <a:p>
            <a:pPr indent="-3683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/>
              <a:t>Relationship between total return of users and their Mifid scores (Open end)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Each task and the data to be used will be explained in the following slides.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Note: Task 2 and 3 is </a:t>
            </a:r>
            <a:r>
              <a:rPr lang="en-US" sz="2200" u="sng"/>
              <a:t>open end</a:t>
            </a:r>
            <a:r>
              <a:rPr lang="en-US" sz="2200"/>
              <a:t> which means it is up to you which algorithms you’d like to use.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1746d662f_0_6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00" name="Google Shape;100;gb1746d662f_0_6"/>
          <p:cNvSpPr/>
          <p:nvPr/>
        </p:nvSpPr>
        <p:spPr>
          <a:xfrm>
            <a:off x="1088125" y="1401950"/>
            <a:ext cx="1591200" cy="132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AccountsInvestorSurvey.xlsx</a:t>
            </a:r>
            <a:endParaRPr sz="1200"/>
          </a:p>
        </p:txBody>
      </p:sp>
      <p:sp>
        <p:nvSpPr>
          <p:cNvPr id="101" name="Google Shape;101;gb1746d662f_0_6"/>
          <p:cNvSpPr/>
          <p:nvPr/>
        </p:nvSpPr>
        <p:spPr>
          <a:xfrm>
            <a:off x="1088125" y="3890150"/>
            <a:ext cx="1591200" cy="132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InvestorAccountHistory.xlsx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b1746d662f_0_6"/>
          <p:cNvSpPr/>
          <p:nvPr/>
        </p:nvSpPr>
        <p:spPr>
          <a:xfrm>
            <a:off x="6617913" y="1401950"/>
            <a:ext cx="1591200" cy="132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SignInLog.xlsx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b1746d662f_0_6"/>
          <p:cNvSpPr/>
          <p:nvPr/>
        </p:nvSpPr>
        <p:spPr>
          <a:xfrm>
            <a:off x="6617925" y="3890150"/>
            <a:ext cx="1591200" cy="1325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InflationRates.xlsx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b1746d662f_0_6"/>
          <p:cNvSpPr txBox="1"/>
          <p:nvPr/>
        </p:nvSpPr>
        <p:spPr>
          <a:xfrm>
            <a:off x="2932525" y="1619600"/>
            <a:ext cx="2581800" cy="8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Account information as of last date.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b1746d662f_0_6"/>
          <p:cNvSpPr txBox="1"/>
          <p:nvPr/>
        </p:nvSpPr>
        <p:spPr>
          <a:xfrm>
            <a:off x="2932525" y="4107800"/>
            <a:ext cx="2581800" cy="8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Historical data for every account. Returns for each account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b1746d662f_0_6"/>
          <p:cNvSpPr txBox="1"/>
          <p:nvPr/>
        </p:nvSpPr>
        <p:spPr>
          <a:xfrm>
            <a:off x="8522075" y="1595900"/>
            <a:ext cx="2581800" cy="93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Logins for every account (when the account logged in).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b1746d662f_0_6"/>
          <p:cNvSpPr txBox="1"/>
          <p:nvPr/>
        </p:nvSpPr>
        <p:spPr>
          <a:xfrm>
            <a:off x="8522075" y="4186700"/>
            <a:ext cx="2581800" cy="73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Inflation rates for Spain each month (CPI)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b1746d662f_0_6"/>
          <p:cNvSpPr txBox="1"/>
          <p:nvPr/>
        </p:nvSpPr>
        <p:spPr>
          <a:xfrm>
            <a:off x="4050000" y="5617100"/>
            <a:ext cx="4092000" cy="890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For more information</a:t>
            </a:r>
            <a:r>
              <a:rPr lang="en-US" sz="18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, please check the comment in the files for details what each column means.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1746d662f_0_22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/>
              <a:t>Task 1:</a:t>
            </a:r>
            <a:r>
              <a:rPr lang="en-US"/>
              <a:t> </a:t>
            </a:r>
            <a:r>
              <a:rPr lang="en-US" sz="3200"/>
              <a:t>Comparing historical performance of accounts with inflation rates</a:t>
            </a:r>
            <a:endParaRPr sz="3200"/>
          </a:p>
        </p:txBody>
      </p:sp>
      <p:sp>
        <p:nvSpPr>
          <p:cNvPr id="114" name="Google Shape;114;gb1746d662f_0_22"/>
          <p:cNvSpPr txBox="1"/>
          <p:nvPr>
            <p:ph idx="1" type="body"/>
          </p:nvPr>
        </p:nvSpPr>
        <p:spPr>
          <a:xfrm>
            <a:off x="838200" y="1433725"/>
            <a:ext cx="105156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In the </a:t>
            </a:r>
            <a:r>
              <a:rPr lang="en-US" sz="2200" u="sng">
                <a:solidFill>
                  <a:srgbClr val="202124"/>
                </a:solidFill>
              </a:rPr>
              <a:t>InvestorAccountHistory.xlsx</a:t>
            </a:r>
            <a:r>
              <a:rPr lang="en-US" sz="2200">
                <a:solidFill>
                  <a:srgbClr val="202124"/>
                </a:solidFill>
              </a:rPr>
              <a:t>, there are daily records for each account. Daily records for each account starts when initial fund is made until all of money is withdrawn. Also there is additional file (</a:t>
            </a:r>
            <a:r>
              <a:rPr lang="en-US" sz="2200" u="sng">
                <a:solidFill>
                  <a:srgbClr val="202124"/>
                </a:solidFill>
              </a:rPr>
              <a:t>InflationRate.xlsx</a:t>
            </a:r>
            <a:r>
              <a:rPr lang="en-US" sz="2200">
                <a:solidFill>
                  <a:srgbClr val="202124"/>
                </a:solidFill>
              </a:rPr>
              <a:t>) which comprises inflation rate of Spain for each month.</a:t>
            </a:r>
            <a:endParaRPr sz="2200">
              <a:solidFill>
                <a:srgbClr val="202124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rgbClr val="202124"/>
                </a:solidFill>
              </a:rPr>
              <a:t>Objective:</a:t>
            </a:r>
            <a:r>
              <a:rPr lang="en-US" sz="2200">
                <a:solidFill>
                  <a:srgbClr val="202124"/>
                </a:solidFill>
              </a:rPr>
              <a:t> We would like to see how many accounts in total performed better than inflation rates in terms of total return?</a:t>
            </a:r>
            <a:endParaRPr sz="2200">
              <a:solidFill>
                <a:srgbClr val="202124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02124"/>
                </a:solidFill>
              </a:rPr>
              <a:t>An example provided in the next slide.</a:t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746d662f_0_38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/>
              <a:t>Task 1:</a:t>
            </a:r>
            <a:r>
              <a:rPr lang="en-US"/>
              <a:t> </a:t>
            </a:r>
            <a:r>
              <a:rPr lang="en-US" sz="3200"/>
              <a:t>Example</a:t>
            </a:r>
            <a:endParaRPr sz="3200"/>
          </a:p>
        </p:txBody>
      </p:sp>
      <p:pic>
        <p:nvPicPr>
          <p:cNvPr id="120" name="Google Shape;120;gb1746d662f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700" y="1092851"/>
            <a:ext cx="8740602" cy="467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b1746d662f_0_38"/>
          <p:cNvSpPr txBox="1"/>
          <p:nvPr/>
        </p:nvSpPr>
        <p:spPr>
          <a:xfrm>
            <a:off x="4050000" y="5617100"/>
            <a:ext cx="4092000" cy="109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We take InvestorAccount 1. Then check its returns vs inflation. In the graph, it can be seen easily account performed better inflation.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746d662f_0_33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/>
              <a:t>Task 2:</a:t>
            </a:r>
            <a:r>
              <a:rPr lang="en-US"/>
              <a:t> </a:t>
            </a:r>
            <a:r>
              <a:rPr lang="en-US" sz="3200"/>
              <a:t>Relationship between wealth, age and funded amount</a:t>
            </a:r>
            <a:endParaRPr sz="3200"/>
          </a:p>
        </p:txBody>
      </p:sp>
      <p:sp>
        <p:nvSpPr>
          <p:cNvPr id="127" name="Google Shape;127;gb1746d662f_0_33"/>
          <p:cNvSpPr txBox="1"/>
          <p:nvPr>
            <p:ph idx="1" type="body"/>
          </p:nvPr>
        </p:nvSpPr>
        <p:spPr>
          <a:xfrm>
            <a:off x="838200" y="1433725"/>
            <a:ext cx="105156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In the </a:t>
            </a:r>
            <a:r>
              <a:rPr lang="en-US" sz="2200" u="sng">
                <a:solidFill>
                  <a:srgbClr val="202124"/>
                </a:solidFill>
              </a:rPr>
              <a:t>AccountInvestorSurvey</a:t>
            </a:r>
            <a:r>
              <a:rPr lang="en-US" sz="2200" u="sng">
                <a:solidFill>
                  <a:srgbClr val="202124"/>
                </a:solidFill>
              </a:rPr>
              <a:t>.xlsx</a:t>
            </a:r>
            <a:r>
              <a:rPr lang="en-US" sz="2200">
                <a:solidFill>
                  <a:srgbClr val="202124"/>
                </a:solidFill>
              </a:rPr>
              <a:t>, there are informations related to each account. Also initial funds can be extracted using </a:t>
            </a:r>
            <a:r>
              <a:rPr lang="en-US" sz="2200" u="sng">
                <a:solidFill>
                  <a:srgbClr val="202124"/>
                </a:solidFill>
              </a:rPr>
              <a:t>InvestorAccountHistory.xlsx</a:t>
            </a:r>
            <a:r>
              <a:rPr lang="en-US" sz="2200">
                <a:solidFill>
                  <a:srgbClr val="202124"/>
                </a:solidFill>
              </a:rPr>
              <a:t>; first value for each account.</a:t>
            </a:r>
            <a:endParaRPr sz="2200">
              <a:solidFill>
                <a:srgbClr val="202124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rgbClr val="202124"/>
                </a:solidFill>
              </a:rPr>
              <a:t>Objective:</a:t>
            </a:r>
            <a:r>
              <a:rPr lang="en-US" sz="2200">
                <a:solidFill>
                  <a:srgbClr val="202124"/>
                </a:solidFill>
              </a:rPr>
              <a:t> We would like to see if there is any relationship between </a:t>
            </a:r>
            <a:r>
              <a:rPr lang="en-US" sz="2200"/>
              <a:t>wealth-age and initial funded amount.</a:t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1746d662f_0_28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/>
              <a:t>Task 2:</a:t>
            </a:r>
            <a:r>
              <a:rPr lang="en-US"/>
              <a:t> </a:t>
            </a:r>
            <a:r>
              <a:rPr lang="en-US" sz="3200"/>
              <a:t>Example</a:t>
            </a:r>
            <a:endParaRPr sz="3200"/>
          </a:p>
        </p:txBody>
      </p:sp>
      <p:pic>
        <p:nvPicPr>
          <p:cNvPr id="133" name="Google Shape;133;gb1746d662f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713" y="1454675"/>
            <a:ext cx="4666574" cy="394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b1746d662f_0_28"/>
          <p:cNvSpPr txBox="1"/>
          <p:nvPr/>
        </p:nvSpPr>
        <p:spPr>
          <a:xfrm>
            <a:off x="2791350" y="3251850"/>
            <a:ext cx="1119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Wealth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b1746d662f_0_28"/>
          <p:cNvSpPr txBox="1"/>
          <p:nvPr/>
        </p:nvSpPr>
        <p:spPr>
          <a:xfrm>
            <a:off x="5649700" y="5543825"/>
            <a:ext cx="1119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gb1746d662f_0_28"/>
          <p:cNvCxnSpPr/>
          <p:nvPr/>
        </p:nvCxnSpPr>
        <p:spPr>
          <a:xfrm rot="10800000">
            <a:off x="7693850" y="2196275"/>
            <a:ext cx="131790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gb1746d662f_0_28"/>
          <p:cNvSpPr txBox="1"/>
          <p:nvPr/>
        </p:nvSpPr>
        <p:spPr>
          <a:xfrm>
            <a:off x="9054250" y="2479650"/>
            <a:ext cx="235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Each circle represents initial funded amount, larger circle indicates more initial fund is made.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b1746d662f_0_28"/>
          <p:cNvCxnSpPr/>
          <p:nvPr/>
        </p:nvCxnSpPr>
        <p:spPr>
          <a:xfrm rot="10800000">
            <a:off x="7353800" y="3712500"/>
            <a:ext cx="1445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gb1746d662f_0_28"/>
          <p:cNvSpPr txBox="1"/>
          <p:nvPr/>
        </p:nvSpPr>
        <p:spPr>
          <a:xfrm>
            <a:off x="8909100" y="3864775"/>
            <a:ext cx="235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Example 1, initial fund 10.000 euro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b1746d662f_0_28"/>
          <p:cNvSpPr txBox="1"/>
          <p:nvPr/>
        </p:nvSpPr>
        <p:spPr>
          <a:xfrm>
            <a:off x="8909100" y="4891975"/>
            <a:ext cx="235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Example 2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, initial fund 80.000 euro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gb1746d662f_0_28"/>
          <p:cNvCxnSpPr/>
          <p:nvPr/>
        </p:nvCxnSpPr>
        <p:spPr>
          <a:xfrm rot="10800000">
            <a:off x="7463700" y="4757575"/>
            <a:ext cx="14454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b1746d662f_0_28"/>
          <p:cNvCxnSpPr/>
          <p:nvPr/>
        </p:nvCxnSpPr>
        <p:spPr>
          <a:xfrm>
            <a:off x="4888450" y="6022000"/>
            <a:ext cx="22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gb1746d662f_0_28"/>
          <p:cNvSpPr txBox="1"/>
          <p:nvPr/>
        </p:nvSpPr>
        <p:spPr>
          <a:xfrm>
            <a:off x="5356000" y="6145875"/>
            <a:ext cx="1317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Age increases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b1746d662f_0_28"/>
          <p:cNvSpPr txBox="1"/>
          <p:nvPr/>
        </p:nvSpPr>
        <p:spPr>
          <a:xfrm>
            <a:off x="1059225" y="3251850"/>
            <a:ext cx="1317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Wealth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increases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b1746d662f_0_28"/>
          <p:cNvCxnSpPr/>
          <p:nvPr/>
        </p:nvCxnSpPr>
        <p:spPr>
          <a:xfrm rot="10800000">
            <a:off x="2635575" y="2054425"/>
            <a:ext cx="14100" cy="26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746d662f_0_43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/>
              <a:t>Task 3:</a:t>
            </a:r>
            <a:r>
              <a:rPr lang="en-US"/>
              <a:t> </a:t>
            </a:r>
            <a:r>
              <a:rPr lang="en-US" sz="3200"/>
              <a:t>Relationship between total return of users and their Mifid scores</a:t>
            </a:r>
            <a:endParaRPr sz="3200"/>
          </a:p>
        </p:txBody>
      </p:sp>
      <p:sp>
        <p:nvSpPr>
          <p:cNvPr id="151" name="Google Shape;151;gb1746d662f_0_43"/>
          <p:cNvSpPr txBox="1"/>
          <p:nvPr>
            <p:ph idx="1" type="body"/>
          </p:nvPr>
        </p:nvSpPr>
        <p:spPr>
          <a:xfrm>
            <a:off x="838200" y="1433725"/>
            <a:ext cx="105156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/>
              <a:t>In the </a:t>
            </a:r>
            <a:r>
              <a:rPr lang="en-US" sz="2200" u="sng">
                <a:solidFill>
                  <a:srgbClr val="202124"/>
                </a:solidFill>
              </a:rPr>
              <a:t>AccountInvestorSurvey</a:t>
            </a:r>
            <a:r>
              <a:rPr lang="en-US" sz="2200" u="sng">
                <a:solidFill>
                  <a:srgbClr val="202124"/>
                </a:solidFill>
              </a:rPr>
              <a:t>.xlsx</a:t>
            </a:r>
            <a:r>
              <a:rPr lang="en-US" sz="2200">
                <a:solidFill>
                  <a:srgbClr val="202124"/>
                </a:solidFill>
              </a:rPr>
              <a:t>, there is field called Mifid. This indicates the risk of the portfolio user preferred. Also end total return for the account can be extracted from  </a:t>
            </a:r>
            <a:r>
              <a:rPr lang="en-US" sz="2200" u="sng">
                <a:solidFill>
                  <a:srgbClr val="202124"/>
                </a:solidFill>
              </a:rPr>
              <a:t>InvestorAccountHistory.xlsx</a:t>
            </a:r>
            <a:r>
              <a:rPr lang="en-US" sz="2200">
                <a:solidFill>
                  <a:srgbClr val="202124"/>
                </a:solidFill>
              </a:rPr>
              <a:t>. </a:t>
            </a:r>
            <a:endParaRPr sz="2200">
              <a:solidFill>
                <a:srgbClr val="202124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rgbClr val="202124"/>
                </a:solidFill>
              </a:rPr>
              <a:t>Objective:</a:t>
            </a:r>
            <a:r>
              <a:rPr lang="en-US" sz="2200">
                <a:solidFill>
                  <a:srgbClr val="202124"/>
                </a:solidFill>
              </a:rPr>
              <a:t> We would like to see the relationship between total return of account and their mifid scores.</a:t>
            </a:r>
            <a:endParaRPr sz="2200">
              <a:solidFill>
                <a:srgbClr val="202124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02124"/>
                </a:solidFill>
              </a:rPr>
              <a:t>An example provided in the next slide.</a:t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1746d662f_0_48"/>
          <p:cNvSpPr txBox="1"/>
          <p:nvPr>
            <p:ph type="title"/>
          </p:nvPr>
        </p:nvSpPr>
        <p:spPr>
          <a:xfrm>
            <a:off x="838200" y="10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/>
              <a:t>Task 3:</a:t>
            </a:r>
            <a:r>
              <a:rPr lang="en-US"/>
              <a:t> </a:t>
            </a:r>
            <a:r>
              <a:rPr lang="en-US" sz="3200"/>
              <a:t>Example</a:t>
            </a:r>
            <a:endParaRPr sz="3200"/>
          </a:p>
        </p:txBody>
      </p:sp>
      <p:pic>
        <p:nvPicPr>
          <p:cNvPr id="157" name="Google Shape;157;gb1746d662f_0_48"/>
          <p:cNvPicPr preferRelativeResize="0"/>
          <p:nvPr/>
        </p:nvPicPr>
        <p:blipFill rotWithShape="1">
          <a:blip r:embed="rId3">
            <a:alphaModFix/>
          </a:blip>
          <a:srcRect b="0" l="0" r="1322" t="0"/>
          <a:stretch/>
        </p:blipFill>
        <p:spPr>
          <a:xfrm>
            <a:off x="2213475" y="1163800"/>
            <a:ext cx="7662601" cy="39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b1746d662f_0_48"/>
          <p:cNvSpPr txBox="1"/>
          <p:nvPr/>
        </p:nvSpPr>
        <p:spPr>
          <a:xfrm>
            <a:off x="1147700" y="2706350"/>
            <a:ext cx="14766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returns 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b1746d662f_0_48"/>
          <p:cNvSpPr txBox="1"/>
          <p:nvPr/>
        </p:nvSpPr>
        <p:spPr>
          <a:xfrm>
            <a:off x="5483575" y="5157675"/>
            <a:ext cx="2238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mifid scores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b1746d662f_0_48"/>
          <p:cNvSpPr txBox="1"/>
          <p:nvPr/>
        </p:nvSpPr>
        <p:spPr>
          <a:xfrm>
            <a:off x="4050000" y="5617100"/>
            <a:ext cx="4092000" cy="109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An example scatter plot to see the relationship between returns of the clients and mifid scores. Many analysis could be made on top of this.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2016-02-26T13:27:29Z</dcterms:created>
  <dc:creator>Ferad Zyulkyarov</dc:creator>
</cp:coreProperties>
</file>