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2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516F1-63FB-43AE-BED7-4B348888CDE2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3024C-96CB-4102-83F8-D3F811695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14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CA387-5E6C-427E-9187-156FD603A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E714A5-3B04-4D8B-BE4F-EE8C4E90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785D6E-163C-442C-954A-34E2D469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FA1-81C9-4C2F-9004-7EF3BA2497E0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1F6DC-7163-403C-9257-8A298F3F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974694-03C7-406D-AE58-BF8F3E48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0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CF2E8-E0B7-424F-9CE9-BA4FDFA3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D77604-6C6E-45AF-A9F4-AB42DD5F1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67DF65-DAD3-4D8D-BCFD-0984DE45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D5FE-64AB-48FE-924D-82AF50DBF14F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A18A88-164A-4AEC-8915-455A9B83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B9699-D22B-4FB8-A6ED-A56B735C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70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8E2B0E-B953-476D-8388-2C38C4BBD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EFEBC0-5F15-440B-99C9-43CBFD394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E0541-B065-4717-BC2E-152880D0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42-F0A9-43B4-A262-37BAEF057EA0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31CA7-F2FA-46F7-80C8-6D0B1F3D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532FAA-80E9-4DD7-99C1-135E90E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5662A-2808-4863-81BE-E7D09D4F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9B5EE-7CB5-4662-852E-BE63DF7A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9B47A9-5746-49B3-B447-5CD58C0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8F-E940-441C-B7E2-9E446E9096DA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0F0D6-E41B-45C0-A5B7-E9B21F15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1DAA21-75A5-4DD7-90D1-B2DAD778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59E73-48B0-4E84-9F5F-C1090B88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D32750-0A3A-49F1-BF6B-665E483E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CD9F46-B68F-401D-AA18-D003B249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EBE8-303D-474C-B8D3-227090AADD3B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F8068-FE0C-4313-89C2-080AF8D9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32189A-EB49-497D-A9B3-D810A5A6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6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BDCA0-5624-41C3-A406-F829C2E8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721327-3440-42E1-89BE-7412A42A4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1E5DD1-9ADD-4D3F-8F02-61562337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A30235-90BB-451F-B1AF-C4368559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6A1C-BA38-4A77-AEFE-B925EC8B9EB6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E67F40-9FC4-40B3-A97D-5A0E1CE2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47BF90-BE6F-4088-9F4A-9E2957E1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9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D6448-3C99-4D39-9517-6638A18A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C1A000-4CFE-41ED-A02B-6BA60E81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54ADBC-7BBB-423C-B325-337CADFB3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7FD40-C4C2-4F3B-8544-B23094A1C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ED186C-A208-4E32-B828-6D6EA2B47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377860-071D-4ED2-B80F-6623FA0C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473C-F50B-491B-917C-B78FE4F6A69A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588CA6-828F-4107-9858-1FF65B08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3FCFD3-E6B2-4FDC-A736-30EC54D0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9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DD0C6-6E26-4138-A4D1-8B595EA3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DA0AA8-2EDB-4FF8-B4B0-D50D76C5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F0B2-4447-42F5-A374-BE95D4B9E68C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956A3F-EC81-4592-A2A6-C0B1AC29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ED01D2-FC75-4B55-AE51-A28DE7A4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7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84DC69-F08E-424C-82F9-824E4C79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A74-09AE-4A2B-A68A-EDBE728AA679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B06C5C-13C1-4564-A09D-531382E7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8D2084-3889-4FE1-A08A-69D5328E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5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2DF5A-0D84-472D-96B4-E23F18AD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ED8641-348B-4A00-B963-CD3DB3A4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21B3EC-B4D1-43B1-B0EB-D1696604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D19D1B-9AE7-407A-8AFF-1AE5D2D0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E32-321E-4C6F-8A53-3EB60946D9AC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54CA4D-8FB6-416F-88A9-3B1DCD0A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CE8AFE-1FE3-405C-BE0D-9E5C1730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9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5B400-3CF0-4EF9-BCAC-51B121EE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5B8D18-3FA0-447E-9EEF-E24FAA810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175054-1BB1-4089-BD12-E6F1EE593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48F638-C1D2-4972-95E9-DBA77DFE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CC84-6897-480A-8C77-929B12C283E2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BDA1D1-2FC1-4E32-86A7-78639EC5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9A3763-5260-47DE-84C3-45B501D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11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7043A1-CBED-4891-A6EC-71154EE1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BFAC43-3FBD-49F0-80D2-D449C5EE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14207-6E14-49C5-A075-A41445808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5E0B-FE8F-4859-B19B-EDD7EB817664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287B66-EBFC-4DA4-BAFA-E5304F5E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77598C-D688-41E2-82D1-2861CF7A5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99CEE-9824-40AE-9B26-F787B4680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74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D36E0-FB17-47F5-9DD8-599A2F200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Optima" panose="02000503060000020004" pitchFamily="2" charset="0"/>
              </a:rPr>
              <a:t>Project Report</a:t>
            </a:r>
            <a:endParaRPr lang="zh-TW" altLang="en-US" dirty="0">
              <a:latin typeface="Optima" panose="02000503060000020004" pitchFamily="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6CF36A-A047-4280-A684-E6115F3E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Optima" panose="02000503060000020004" pitchFamily="2" charset="0"/>
              </a:rPr>
              <a:t>HO Ching-Ru</a:t>
            </a:r>
          </a:p>
          <a:p>
            <a:r>
              <a:rPr lang="en-US" altLang="zh-TW" dirty="0">
                <a:latin typeface="Optima" panose="02000503060000020004" pitchFamily="2" charset="0"/>
              </a:rPr>
              <a:t>October 25</a:t>
            </a:r>
            <a:r>
              <a:rPr lang="en-US" altLang="zh-TW" baseline="30000" dirty="0">
                <a:latin typeface="Optima" panose="02000503060000020004" pitchFamily="2" charset="0"/>
              </a:rPr>
              <a:t>th</a:t>
            </a:r>
            <a:r>
              <a:rPr lang="en-US" altLang="zh-TW" dirty="0">
                <a:latin typeface="Optima" panose="02000503060000020004" pitchFamily="2" charset="0"/>
              </a:rPr>
              <a:t>, 2021</a:t>
            </a:r>
            <a:endParaRPr lang="zh-TW" altLang="en-US" dirty="0">
              <a:latin typeface="Optima" panose="02000503060000020004" pitchFamily="2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B5E215-47AD-4B48-90BE-71CF8581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37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43081-811A-4163-8549-5073E677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BE3B86-AB27-4038-9D44-A74B5FD2B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8504"/>
          </a:xfr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C020D5-6B0F-47C0-AE15-8AE58A5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1D7BB-7DAA-4E3F-9955-0A0F158E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Optima" panose="02000503060000020004" pitchFamily="2" charset="0"/>
              </a:rPr>
              <a:t>Detail of </a:t>
            </a:r>
            <a:r>
              <a:rPr lang="en-US" altLang="zh-TW" dirty="0" err="1">
                <a:latin typeface="Optima" panose="02000503060000020004" pitchFamily="2" charset="0"/>
              </a:rPr>
              <a:t>TUDataset</a:t>
            </a:r>
            <a:endParaRPr lang="zh-TW" altLang="en-US" dirty="0">
              <a:latin typeface="Optima" panose="02000503060000020004" pitchFamily="2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C8413A3-396B-499D-8CC9-7FD19A8B3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395385"/>
              </p:ext>
            </p:extLst>
          </p:nvPr>
        </p:nvGraphicFramePr>
        <p:xfrm>
          <a:off x="1024886" y="1825625"/>
          <a:ext cx="10142229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63182038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7645186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51751043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89630620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1426046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5893205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9152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MUTAG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PROTEINS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NCI1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DD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COLLAB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RDT-B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52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# </a:t>
                      </a:r>
                      <a:r>
                        <a:rPr lang="en-US" altLang="zh-TW" sz="1800" kern="1200" dirty="0">
                          <a:effectLst/>
                          <a:latin typeface="Adobe Garamond Pro" panose="02020502060506020403" pitchFamily="18" charset="0"/>
                        </a:rPr>
                        <a:t>Graphs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188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1113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4110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1178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5000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2000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7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>
                          <a:effectLst/>
                          <a:latin typeface="Adobe Garamond Pro" panose="02020502060506020403" pitchFamily="18" charset="0"/>
                        </a:rPr>
                        <a:t>Classes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2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2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2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2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3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2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64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>
                          <a:effectLst/>
                          <a:latin typeface="Adobe Garamond Pro" panose="02020502060506020403" pitchFamily="18" charset="0"/>
                        </a:rPr>
                        <a:t>Avg. Nodes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17.93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39.06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29.87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284.32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74.49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429.63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03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>
                          <a:effectLst/>
                          <a:latin typeface="Adobe Garamond Pro" panose="02020502060506020403" pitchFamily="18" charset="0"/>
                        </a:rPr>
                        <a:t>Avg. Edges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19.79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72.82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32.30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715.66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Adobe Garamond Pro" panose="02020502060506020403" pitchFamily="18" charset="0"/>
                        </a:rPr>
                        <a:t>2457.78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497.75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70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>
                          <a:effectLst/>
                          <a:latin typeface="Adobe Garamond Pro" panose="02020502060506020403" pitchFamily="18" charset="0"/>
                        </a:rPr>
                        <a:t>Node Labels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+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+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+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+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-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-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26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>
                          <a:effectLst/>
                          <a:latin typeface="Adobe Garamond Pro" panose="02020502060506020403" pitchFamily="18" charset="0"/>
                        </a:rPr>
                        <a:t>Edge Labels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+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-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-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-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-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-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4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>
                          <a:effectLst/>
                          <a:latin typeface="Adobe Garamond Pro" panose="02020502060506020403" pitchFamily="18" charset="0"/>
                        </a:rPr>
                        <a:t>Node </a:t>
                      </a:r>
                      <a:r>
                        <a:rPr lang="en-US" altLang="zh-TW" sz="1800" kern="1200" dirty="0" err="1">
                          <a:effectLst/>
                          <a:latin typeface="Adobe Garamond Pro" panose="02020502060506020403" pitchFamily="18" charset="0"/>
                        </a:rPr>
                        <a:t>Attr</a:t>
                      </a:r>
                      <a:r>
                        <a:rPr lang="en-US" altLang="zh-TW" sz="1800" kern="1200" dirty="0">
                          <a:effectLst/>
                          <a:latin typeface="Adobe Garamond Pro" panose="02020502060506020403" pitchFamily="18" charset="0"/>
                        </a:rPr>
                        <a:t>.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-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+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+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-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-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-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09369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0506BBC-3700-4A2D-B8F8-5C529178E15E}"/>
              </a:ext>
            </a:extLst>
          </p:cNvPr>
          <p:cNvSpPr txBox="1"/>
          <p:nvPr/>
        </p:nvSpPr>
        <p:spPr>
          <a:xfrm>
            <a:off x="838200" y="6158712"/>
            <a:ext cx="773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Reference: https://chrsmrrs.github.io/datasets/docs/datasets/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9BFE64-EF94-4F99-857E-FF25AED1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9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7BA15-DB7E-4A3F-B238-B9DEF59D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Optima" panose="02000503060000020004" pitchFamily="2" charset="0"/>
              </a:rPr>
              <a:t>Detail of Models (Total: 144)</a:t>
            </a:r>
            <a:endParaRPr lang="zh-TW" altLang="en-US" dirty="0">
              <a:latin typeface="Optima" panose="02000503060000020004" pitchFamily="2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E41AD4F-54E1-41A0-BDA9-B5E831D92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800788"/>
              </p:ext>
            </p:extLst>
          </p:nvPr>
        </p:nvGraphicFramePr>
        <p:xfrm>
          <a:off x="564133" y="1825623"/>
          <a:ext cx="11063735" cy="45237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85951">
                  <a:extLst>
                    <a:ext uri="{9D8B030D-6E8A-4147-A177-3AD203B41FA5}">
                      <a16:colId xmlns:a16="http://schemas.microsoft.com/office/drawing/2014/main" val="1229601099"/>
                    </a:ext>
                  </a:extLst>
                </a:gridCol>
                <a:gridCol w="1653540">
                  <a:extLst>
                    <a:ext uri="{9D8B030D-6E8A-4147-A177-3AD203B41FA5}">
                      <a16:colId xmlns:a16="http://schemas.microsoft.com/office/drawing/2014/main" val="1303009729"/>
                    </a:ext>
                  </a:extLst>
                </a:gridCol>
                <a:gridCol w="846899">
                  <a:extLst>
                    <a:ext uri="{9D8B030D-6E8A-4147-A177-3AD203B41FA5}">
                      <a16:colId xmlns:a16="http://schemas.microsoft.com/office/drawing/2014/main" val="1528852999"/>
                    </a:ext>
                  </a:extLst>
                </a:gridCol>
                <a:gridCol w="1288225">
                  <a:extLst>
                    <a:ext uri="{9D8B030D-6E8A-4147-A177-3AD203B41FA5}">
                      <a16:colId xmlns:a16="http://schemas.microsoft.com/office/drawing/2014/main" val="2320242502"/>
                    </a:ext>
                  </a:extLst>
                </a:gridCol>
                <a:gridCol w="1273683">
                  <a:extLst>
                    <a:ext uri="{9D8B030D-6E8A-4147-A177-3AD203B41FA5}">
                      <a16:colId xmlns:a16="http://schemas.microsoft.com/office/drawing/2014/main" val="2392527963"/>
                    </a:ext>
                  </a:extLst>
                </a:gridCol>
                <a:gridCol w="1432179">
                  <a:extLst>
                    <a:ext uri="{9D8B030D-6E8A-4147-A177-3AD203B41FA5}">
                      <a16:colId xmlns:a16="http://schemas.microsoft.com/office/drawing/2014/main" val="210282701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97105109"/>
                    </a:ext>
                  </a:extLst>
                </a:gridCol>
                <a:gridCol w="842327">
                  <a:extLst>
                    <a:ext uri="{9D8B030D-6E8A-4147-A177-3AD203B41FA5}">
                      <a16:colId xmlns:a16="http://schemas.microsoft.com/office/drawing/2014/main" val="3889672306"/>
                    </a:ext>
                  </a:extLst>
                </a:gridCol>
                <a:gridCol w="1259526">
                  <a:extLst>
                    <a:ext uri="{9D8B030D-6E8A-4147-A177-3AD203B41FA5}">
                      <a16:colId xmlns:a16="http://schemas.microsoft.com/office/drawing/2014/main" val="3288628046"/>
                    </a:ext>
                  </a:extLst>
                </a:gridCol>
              </a:tblGrid>
              <a:tr h="909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Model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Augmentation </a:t>
                      </a:r>
                      <a:br>
                        <a:rPr lang="en-US" altLang="zh-TW" dirty="0">
                          <a:latin typeface="Adobe Garamond Pro" panose="02020502060506020403" pitchFamily="18" charset="0"/>
                        </a:rPr>
                      </a:br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Method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Batch </a:t>
                      </a:r>
                      <a:br>
                        <a:rPr lang="en-US" altLang="zh-TW" dirty="0">
                          <a:latin typeface="Adobe Garamond Pro" panose="02020502060506020403" pitchFamily="18" charset="0"/>
                        </a:rPr>
                      </a:br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Size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Hidden </a:t>
                      </a:r>
                      <a:br>
                        <a:rPr lang="en-US" altLang="zh-TW" dirty="0">
                          <a:latin typeface="Adobe Garamond Pro" panose="02020502060506020403" pitchFamily="18" charset="0"/>
                        </a:rPr>
                      </a:br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Dimension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# Encoder </a:t>
                      </a:r>
                      <a:br>
                        <a:rPr lang="en-US" altLang="zh-TW" dirty="0">
                          <a:latin typeface="Adobe Garamond Pro" panose="02020502060506020403" pitchFamily="18" charset="0"/>
                        </a:rPr>
                      </a:br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Layers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# Projector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Layers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Learning</a:t>
                      </a:r>
                    </a:p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Rate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Epoch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Prop.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2105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SimCLR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Node </a:t>
                      </a:r>
                      <a:b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</a:b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Dropping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64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64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3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0.001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200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90% Self-supervised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0962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BarlowTwins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Edge </a:t>
                      </a:r>
                      <a:b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</a:b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Perturbation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256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512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10% Supervised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38568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Simsiam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Attribute </a:t>
                      </a:r>
                      <a:b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</a:b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Masking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3134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dobe Garamond Pro" panose="02020502060506020403" pitchFamily="18" charset="0"/>
                        </a:rPr>
                        <a:t>Subgraph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[Linear]</a:t>
                      </a:r>
                    </a:p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[</a:t>
                      </a:r>
                      <a:r>
                        <a:rPr lang="en-US" altLang="zh-TW" dirty="0" err="1">
                          <a:latin typeface="Adobe Garamond Pro" panose="02020502060506020403" pitchFamily="18" charset="0"/>
                        </a:rPr>
                        <a:t>ReLU</a:t>
                      </a:r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[Linear]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[Linear]</a:t>
                      </a:r>
                    </a:p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[</a:t>
                      </a:r>
                      <a:r>
                        <a:rPr lang="en-US" altLang="zh-TW" dirty="0" err="1">
                          <a:latin typeface="Adobe Garamond Pro" panose="02020502060506020403" pitchFamily="18" charset="0"/>
                        </a:rPr>
                        <a:t>BatchNorm</a:t>
                      </a:r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[</a:t>
                      </a:r>
                      <a:r>
                        <a:rPr lang="en-US" altLang="zh-TW" dirty="0" err="1">
                          <a:latin typeface="Adobe Garamond Pro" panose="02020502060506020403" pitchFamily="18" charset="0"/>
                        </a:rPr>
                        <a:t>ReLU</a:t>
                      </a:r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]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71987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368B9F-E06B-4953-8378-9F1B56F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1BE9B-F4B2-44AE-BA3A-FD1D3D8E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Optima" panose="02000503060000020004" pitchFamily="2" charset="0"/>
              </a:rPr>
              <a:t>Detail of Experiment (144, repeat 5 times)</a:t>
            </a:r>
            <a:endParaRPr lang="zh-TW" altLang="en-US" dirty="0">
              <a:latin typeface="Optima" panose="02000503060000020004" pitchFamily="2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93BCA0F-F3FD-4AEC-8D10-D232E60F7B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150977"/>
              </p:ext>
            </p:extLst>
          </p:nvPr>
        </p:nvGraphicFramePr>
        <p:xfrm>
          <a:off x="843312" y="1500310"/>
          <a:ext cx="10505376" cy="4348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65376">
                  <a:extLst>
                    <a:ext uri="{9D8B030D-6E8A-4147-A177-3AD203B41FA5}">
                      <a16:colId xmlns:a16="http://schemas.microsoft.com/office/drawing/2014/main" val="363182038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7645186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51751043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89630620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1426046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5893205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9152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MUTAG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PROTEINS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NCI1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DD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COLLAB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RDT-B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52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Top Ranking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100.00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84.91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87.20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95.67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95.62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93.15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92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10% Baseline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70.40±1.54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73.72±0.24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73.56±0.41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73.71±0.27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86.63±0.27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7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10% Aug.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70.29±0.64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73.59±0.32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74.30±0.81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74.19±0.13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87.74±0.39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64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10% GAE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70.51±0.17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74.36±0.24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74.54±0.68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75.09±0.19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87.69±0.40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03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10% Infomax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72.27±0.40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74.86±0.26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75.78±0.34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73.76±0.29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88.66±0.95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70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10% </a:t>
                      </a:r>
                      <a:r>
                        <a:rPr lang="en-US" altLang="zh-TW" dirty="0" err="1">
                          <a:latin typeface="Adobe Garamond Pro" panose="02020502060506020403" pitchFamily="18" charset="0"/>
                        </a:rPr>
                        <a:t>GraphCL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74.17±0.34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74.63±0.25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76.17±1.37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74.23±0.21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89.11±0.19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26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10%</a:t>
                      </a:r>
                      <a:r>
                        <a:rPr lang="zh-TW" altLang="en-US" dirty="0"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en-US" altLang="zh-TW" dirty="0" err="1">
                          <a:latin typeface="Adobe Garamond Pro" panose="02020502060506020403" pitchFamily="18" charset="0"/>
                        </a:rPr>
                        <a:t>SimCLR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97.00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80.56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74.23*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4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10% </a:t>
                      </a:r>
                      <a:r>
                        <a:rPr lang="en-US" altLang="zh-TW" dirty="0" err="1">
                          <a:latin typeface="Adobe Garamond Pro" panose="02020502060506020403" pitchFamily="18" charset="0"/>
                        </a:rPr>
                        <a:t>BarlowTwins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93.99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83.19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73.24*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09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10% </a:t>
                      </a:r>
                      <a:r>
                        <a:rPr lang="en-US" altLang="zh-TW" dirty="0" err="1">
                          <a:latin typeface="Adobe Garamond Pro" panose="02020502060506020403" pitchFamily="18" charset="0"/>
                        </a:rPr>
                        <a:t>Simsiam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95.00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75.89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73.46*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6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Average Cost Time (</a:t>
                      </a:r>
                      <a:r>
                        <a:rPr lang="en-US" altLang="zh-TW" dirty="0" err="1">
                          <a:latin typeface="Adobe Garamond Pro" panose="02020502060506020403" pitchFamily="18" charset="0"/>
                        </a:rPr>
                        <a:t>Training+Embed</a:t>
                      </a:r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)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41.47 sec. per Exp.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438 sec. per Exp.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Garamond Pro" panose="02020502060506020403" pitchFamily="18" charset="0"/>
                        </a:rPr>
                        <a:t>1.73 hr. per Exp.</a:t>
                      </a:r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04208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652EB24-E8C0-457F-8A2E-90197E992D8A}"/>
              </a:ext>
            </a:extLst>
          </p:cNvPr>
          <p:cNvSpPr txBox="1"/>
          <p:nvPr/>
        </p:nvSpPr>
        <p:spPr>
          <a:xfrm>
            <a:off x="838200" y="606199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Reference: You, Y., Chen, T., Sui, Y., Chen, T., Wang, Z., &amp; Shen, Y. (2020). Graph contrastive learning with augmentations. </a:t>
            </a:r>
            <a:r>
              <a:rPr lang="en-US" altLang="zh-TW" i="1" dirty="0"/>
              <a:t>Advances in Neural Information Processing Systems</a:t>
            </a:r>
            <a:r>
              <a:rPr lang="en-US" altLang="zh-TW" dirty="0"/>
              <a:t>, </a:t>
            </a:r>
            <a:r>
              <a:rPr lang="en-US" altLang="zh-TW" i="1" dirty="0"/>
              <a:t>33</a:t>
            </a:r>
            <a:r>
              <a:rPr lang="en-US" altLang="zh-TW" dirty="0"/>
              <a:t>, 5812-5823.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56024-97CB-4385-9AC3-6F7770A0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2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AA8E-6157-4976-BE14-52BFC2E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Optima" panose="02000503060000020004" pitchFamily="2" charset="0"/>
              </a:rPr>
              <a:t>Result in Heatmap (PROTEINS)</a:t>
            </a:r>
            <a:endParaRPr lang="zh-TW" altLang="en-US" dirty="0">
              <a:latin typeface="Optima" panose="02000503060000020004" pitchFamily="2" charset="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F08ACCB-C4D8-4851-A8F9-9CD669B75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7856"/>
            <a:ext cx="10515600" cy="3066876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A6F85DA-C82E-47FC-B9F6-D6A6F805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48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AD713-A610-4784-B043-45F8C526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Optima" panose="02000503060000020004" pitchFamily="2" charset="0"/>
              </a:rPr>
              <a:t>Result in Heatmap (PROTEINS)</a:t>
            </a:r>
            <a:endParaRPr lang="zh-TW" altLang="en-US" dirty="0">
              <a:latin typeface="Optima" panose="02000503060000020004" pitchFamily="2" charset="0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8DE1B2D-D398-4E6E-B4D9-4B832BC5F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5721"/>
            <a:ext cx="10515600" cy="3091146"/>
          </a:xfrm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CDF8AC9E-BEC5-495A-A00E-FB847761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CEE-9824-40AE-9B26-F787B46805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46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349</Words>
  <Application>Microsoft Office PowerPoint</Application>
  <PresentationFormat>寬螢幕</PresentationFormat>
  <Paragraphs>168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Adobe Garamond Pro</vt:lpstr>
      <vt:lpstr>Arial</vt:lpstr>
      <vt:lpstr>Calibri</vt:lpstr>
      <vt:lpstr>Calibri Light</vt:lpstr>
      <vt:lpstr>Optima</vt:lpstr>
      <vt:lpstr>Office 佈景主題</vt:lpstr>
      <vt:lpstr>Project Report</vt:lpstr>
      <vt:lpstr>PowerPoint 簡報</vt:lpstr>
      <vt:lpstr>Detail of TUDataset</vt:lpstr>
      <vt:lpstr>Detail of Models (Total: 144)</vt:lpstr>
      <vt:lpstr>Detail of Experiment (144, repeat 5 times)</vt:lpstr>
      <vt:lpstr>Result in Heatmap (PROTEINS)</vt:lpstr>
      <vt:lpstr>Result in Heatmap (PROTEINS)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Ching Ruu</dc:creator>
  <cp:lastModifiedBy>Ching Ruu</cp:lastModifiedBy>
  <cp:revision>12</cp:revision>
  <dcterms:created xsi:type="dcterms:W3CDTF">2021-10-24T13:11:08Z</dcterms:created>
  <dcterms:modified xsi:type="dcterms:W3CDTF">2021-10-24T16:32:56Z</dcterms:modified>
</cp:coreProperties>
</file>