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32918400" cy="16459200"/>
  <p:notesSz cx="6858000" cy="9144000"/>
  <p:defaultTextStyle>
    <a:defPPr>
      <a:defRPr lang="en-US"/>
    </a:defPPr>
    <a:lvl1pPr marL="0" algn="l" defTabSz="2060098" rtl="0" eaLnBrk="1" latinLnBrk="0" hangingPunct="1">
      <a:defRPr sz="4055" kern="1200">
        <a:solidFill>
          <a:schemeClr val="tx1"/>
        </a:solidFill>
        <a:latin typeface="+mn-lt"/>
        <a:ea typeface="+mn-ea"/>
        <a:cs typeface="+mn-cs"/>
      </a:defRPr>
    </a:lvl1pPr>
    <a:lvl2pPr marL="1030049" algn="l" defTabSz="2060098" rtl="0" eaLnBrk="1" latinLnBrk="0" hangingPunct="1">
      <a:defRPr sz="4055" kern="1200">
        <a:solidFill>
          <a:schemeClr val="tx1"/>
        </a:solidFill>
        <a:latin typeface="+mn-lt"/>
        <a:ea typeface="+mn-ea"/>
        <a:cs typeface="+mn-cs"/>
      </a:defRPr>
    </a:lvl2pPr>
    <a:lvl3pPr marL="2060098" algn="l" defTabSz="2060098" rtl="0" eaLnBrk="1" latinLnBrk="0" hangingPunct="1">
      <a:defRPr sz="4055" kern="1200">
        <a:solidFill>
          <a:schemeClr val="tx1"/>
        </a:solidFill>
        <a:latin typeface="+mn-lt"/>
        <a:ea typeface="+mn-ea"/>
        <a:cs typeface="+mn-cs"/>
      </a:defRPr>
    </a:lvl3pPr>
    <a:lvl4pPr marL="3090146" algn="l" defTabSz="2060098" rtl="0" eaLnBrk="1" latinLnBrk="0" hangingPunct="1">
      <a:defRPr sz="4055" kern="1200">
        <a:solidFill>
          <a:schemeClr val="tx1"/>
        </a:solidFill>
        <a:latin typeface="+mn-lt"/>
        <a:ea typeface="+mn-ea"/>
        <a:cs typeface="+mn-cs"/>
      </a:defRPr>
    </a:lvl4pPr>
    <a:lvl5pPr marL="4120196" algn="l" defTabSz="2060098" rtl="0" eaLnBrk="1" latinLnBrk="0" hangingPunct="1">
      <a:defRPr sz="4055" kern="1200">
        <a:solidFill>
          <a:schemeClr val="tx1"/>
        </a:solidFill>
        <a:latin typeface="+mn-lt"/>
        <a:ea typeface="+mn-ea"/>
        <a:cs typeface="+mn-cs"/>
      </a:defRPr>
    </a:lvl5pPr>
    <a:lvl6pPr marL="5150244" algn="l" defTabSz="2060098" rtl="0" eaLnBrk="1" latinLnBrk="0" hangingPunct="1">
      <a:defRPr sz="4055" kern="1200">
        <a:solidFill>
          <a:schemeClr val="tx1"/>
        </a:solidFill>
        <a:latin typeface="+mn-lt"/>
        <a:ea typeface="+mn-ea"/>
        <a:cs typeface="+mn-cs"/>
      </a:defRPr>
    </a:lvl6pPr>
    <a:lvl7pPr marL="6180293" algn="l" defTabSz="2060098" rtl="0" eaLnBrk="1" latinLnBrk="0" hangingPunct="1">
      <a:defRPr sz="4055" kern="1200">
        <a:solidFill>
          <a:schemeClr val="tx1"/>
        </a:solidFill>
        <a:latin typeface="+mn-lt"/>
        <a:ea typeface="+mn-ea"/>
        <a:cs typeface="+mn-cs"/>
      </a:defRPr>
    </a:lvl7pPr>
    <a:lvl8pPr marL="7210342" algn="l" defTabSz="2060098" rtl="0" eaLnBrk="1" latinLnBrk="0" hangingPunct="1">
      <a:defRPr sz="4055" kern="1200">
        <a:solidFill>
          <a:schemeClr val="tx1"/>
        </a:solidFill>
        <a:latin typeface="+mn-lt"/>
        <a:ea typeface="+mn-ea"/>
        <a:cs typeface="+mn-cs"/>
      </a:defRPr>
    </a:lvl8pPr>
    <a:lvl9pPr marL="8240393" algn="l" defTabSz="2060098" rtl="0" eaLnBrk="1" latinLnBrk="0" hangingPunct="1">
      <a:defRPr sz="4055" kern="1200">
        <a:solidFill>
          <a:schemeClr val="tx1"/>
        </a:solidFill>
        <a:latin typeface="+mn-lt"/>
        <a:ea typeface="+mn-ea"/>
        <a:cs typeface="+mn-cs"/>
      </a:defRPr>
    </a:lvl9pPr>
  </p:defaultTextStyle>
  <p:extLst>
    <p:ext uri="{EFAFB233-063F-42B5-8137-9DF3F51BA10A}">
      <p15:sldGuideLst xmlns:p15="http://schemas.microsoft.com/office/powerpoint/2012/main">
        <p15:guide id="1" pos="72" userDrawn="1">
          <p15:clr>
            <a:srgbClr val="A4A3A4"/>
          </p15:clr>
        </p15:guide>
        <p15:guide id="2" orient="horz" pos="72" userDrawn="1">
          <p15:clr>
            <a:srgbClr val="A4A3A4"/>
          </p15:clr>
        </p15:guide>
        <p15:guide id="3" orient="horz" pos="10296" userDrawn="1">
          <p15:clr>
            <a:srgbClr val="A4A3A4"/>
          </p15:clr>
        </p15:guide>
        <p15:guide id="4" pos="2066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ydia Howes" initials="LH" lastIdx="1" clrIdx="0">
    <p:extLst>
      <p:ext uri="{19B8F6BF-5375-455C-9EA6-DF929625EA0E}">
        <p15:presenceInfo xmlns:p15="http://schemas.microsoft.com/office/powerpoint/2012/main" userId="S-1-5-21-3267252026-959778862-486524141-93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A8DD"/>
    <a:srgbClr val="6847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8034E78-7F5D-4C2E-B375-FC64B27BC917}" styleName="深色樣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淺色樣式 2 - 輔色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627" autoAdjust="0"/>
    <p:restoredTop sz="94660"/>
  </p:normalViewPr>
  <p:slideViewPr>
    <p:cSldViewPr snapToGrid="0">
      <p:cViewPr>
        <p:scale>
          <a:sx n="46" d="100"/>
          <a:sy n="46" d="100"/>
        </p:scale>
        <p:origin x="984" y="624"/>
      </p:cViewPr>
      <p:guideLst>
        <p:guide pos="72"/>
        <p:guide orient="horz" pos="72"/>
        <p:guide orient="horz" pos="10296"/>
        <p:guide pos="206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2-14T17:46:13.908" idx="1">
    <p:pos x="-25" y="-53"/>
    <p:text>The Library does not have the ability for edge-to-edge printing, so leave room for margins! The template has guides in place to help. To turn guides on or off, go to View--&gt;Show--&gt; check/uncheck guides.</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60B48B-43C0-6942-99E2-FCA75990DD40}" type="datetimeFigureOut">
              <a:rPr kumimoji="1" lang="zh-TW" altLang="en-US" smtClean="0"/>
              <a:t>2022/6/21</a:t>
            </a:fld>
            <a:endParaRPr kumimoji="1" lang="zh-TW" altLang="en-US"/>
          </a:p>
        </p:txBody>
      </p:sp>
      <p:sp>
        <p:nvSpPr>
          <p:cNvPr id="4" name="投影片影像版面配置區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8BC49E-68A1-2F4D-BF16-E9DC961E8E90}" type="slidenum">
              <a:rPr kumimoji="1" lang="zh-TW" altLang="en-US" smtClean="0"/>
              <a:t>‹#›</a:t>
            </a:fld>
            <a:endParaRPr kumimoji="1" lang="zh-TW" altLang="en-US"/>
          </a:p>
        </p:txBody>
      </p:sp>
    </p:spTree>
    <p:extLst>
      <p:ext uri="{BB962C8B-B14F-4D97-AF65-F5344CB8AC3E}">
        <p14:creationId xmlns:p14="http://schemas.microsoft.com/office/powerpoint/2010/main" val="4124563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BD8BC49E-68A1-2F4D-BF16-E9DC961E8E90}" type="slidenum">
              <a:rPr kumimoji="1" lang="zh-TW" altLang="en-US" smtClean="0"/>
              <a:t>1</a:t>
            </a:fld>
            <a:endParaRPr kumimoji="1" lang="zh-TW" altLang="en-US"/>
          </a:p>
        </p:txBody>
      </p:sp>
    </p:spTree>
    <p:extLst>
      <p:ext uri="{BB962C8B-B14F-4D97-AF65-F5344CB8AC3E}">
        <p14:creationId xmlns:p14="http://schemas.microsoft.com/office/powerpoint/2010/main" val="4142178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2693671"/>
            <a:ext cx="24688800" cy="5730240"/>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4114800" y="8644891"/>
            <a:ext cx="24688800" cy="3973829"/>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24A865-E7EF-4A20-B32F-5C5EF24308E5}" type="datetimeFigureOut">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D57E6-7115-490C-BADC-10C3B74ABF50}" type="slidenum">
              <a:rPr lang="en-US" smtClean="0"/>
              <a:t>‹#›</a:t>
            </a:fld>
            <a:endParaRPr lang="en-US"/>
          </a:p>
        </p:txBody>
      </p:sp>
    </p:spTree>
    <p:extLst>
      <p:ext uri="{BB962C8B-B14F-4D97-AF65-F5344CB8AC3E}">
        <p14:creationId xmlns:p14="http://schemas.microsoft.com/office/powerpoint/2010/main" val="3407483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4A865-E7EF-4A20-B32F-5C5EF24308E5}" type="datetimeFigureOut">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D57E6-7115-490C-BADC-10C3B74ABF50}" type="slidenum">
              <a:rPr lang="en-US" smtClean="0"/>
              <a:t>‹#›</a:t>
            </a:fld>
            <a:endParaRPr lang="en-US"/>
          </a:p>
        </p:txBody>
      </p:sp>
    </p:spTree>
    <p:extLst>
      <p:ext uri="{BB962C8B-B14F-4D97-AF65-F5344CB8AC3E}">
        <p14:creationId xmlns:p14="http://schemas.microsoft.com/office/powerpoint/2010/main" val="658916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876300"/>
            <a:ext cx="7098030" cy="139484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0" y="876300"/>
            <a:ext cx="20882610" cy="139484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4A865-E7EF-4A20-B32F-5C5EF24308E5}" type="datetimeFigureOut">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D57E6-7115-490C-BADC-10C3B74ABF50}" type="slidenum">
              <a:rPr lang="en-US" smtClean="0"/>
              <a:t>‹#›</a:t>
            </a:fld>
            <a:endParaRPr lang="en-US"/>
          </a:p>
        </p:txBody>
      </p:sp>
    </p:spTree>
    <p:extLst>
      <p:ext uri="{BB962C8B-B14F-4D97-AF65-F5344CB8AC3E}">
        <p14:creationId xmlns:p14="http://schemas.microsoft.com/office/powerpoint/2010/main" val="2564860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4A865-E7EF-4A20-B32F-5C5EF24308E5}" type="datetimeFigureOut">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D57E6-7115-490C-BADC-10C3B74ABF50}" type="slidenum">
              <a:rPr lang="en-US" smtClean="0"/>
              <a:t>‹#›</a:t>
            </a:fld>
            <a:endParaRPr lang="en-US"/>
          </a:p>
        </p:txBody>
      </p:sp>
    </p:spTree>
    <p:extLst>
      <p:ext uri="{BB962C8B-B14F-4D97-AF65-F5344CB8AC3E}">
        <p14:creationId xmlns:p14="http://schemas.microsoft.com/office/powerpoint/2010/main" val="812911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4103372"/>
            <a:ext cx="28392120" cy="6846569"/>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2245995" y="11014712"/>
            <a:ext cx="28392120" cy="3600449"/>
          </a:xfrm>
        </p:spPr>
        <p:txBody>
          <a:bodyPr/>
          <a:lstStyle>
            <a:lvl1pPr marL="0" indent="0">
              <a:buNone/>
              <a:defRPr sz="5760">
                <a:solidFill>
                  <a:schemeClr val="tx1">
                    <a:tint val="75000"/>
                  </a:schemeClr>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24A865-E7EF-4A20-B32F-5C5EF24308E5}" type="datetimeFigureOut">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D57E6-7115-490C-BADC-10C3B74ABF50}" type="slidenum">
              <a:rPr lang="en-US" smtClean="0"/>
              <a:t>‹#›</a:t>
            </a:fld>
            <a:endParaRPr lang="en-US"/>
          </a:p>
        </p:txBody>
      </p:sp>
    </p:spTree>
    <p:extLst>
      <p:ext uri="{BB962C8B-B14F-4D97-AF65-F5344CB8AC3E}">
        <p14:creationId xmlns:p14="http://schemas.microsoft.com/office/powerpoint/2010/main" val="3478106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4381500"/>
            <a:ext cx="13990320" cy="104432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4381500"/>
            <a:ext cx="13990320" cy="104432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24A865-E7EF-4A20-B32F-5C5EF24308E5}" type="datetimeFigureOut">
              <a:rPr lang="en-US" smtClean="0"/>
              <a:t>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6D57E6-7115-490C-BADC-10C3B74ABF50}" type="slidenum">
              <a:rPr lang="en-US" smtClean="0"/>
              <a:t>‹#›</a:t>
            </a:fld>
            <a:endParaRPr lang="en-US"/>
          </a:p>
        </p:txBody>
      </p:sp>
    </p:spTree>
    <p:extLst>
      <p:ext uri="{BB962C8B-B14F-4D97-AF65-F5344CB8AC3E}">
        <p14:creationId xmlns:p14="http://schemas.microsoft.com/office/powerpoint/2010/main" val="1724776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876301"/>
            <a:ext cx="28392120" cy="3181351"/>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29" y="4034791"/>
            <a:ext cx="13926025" cy="1977389"/>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4" name="Content Placeholder 3"/>
          <p:cNvSpPr>
            <a:spLocks noGrp="1"/>
          </p:cNvSpPr>
          <p:nvPr>
            <p:ph sz="half" idx="2"/>
          </p:nvPr>
        </p:nvSpPr>
        <p:spPr>
          <a:xfrm>
            <a:off x="2267429" y="6012180"/>
            <a:ext cx="13926025" cy="8843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0" y="4034791"/>
            <a:ext cx="13994608" cy="1977389"/>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6" name="Content Placeholder 5"/>
          <p:cNvSpPr>
            <a:spLocks noGrp="1"/>
          </p:cNvSpPr>
          <p:nvPr>
            <p:ph sz="quarter" idx="4"/>
          </p:nvPr>
        </p:nvSpPr>
        <p:spPr>
          <a:xfrm>
            <a:off x="16664940" y="6012180"/>
            <a:ext cx="13994608" cy="8843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24A865-E7EF-4A20-B32F-5C5EF24308E5}" type="datetimeFigureOut">
              <a:rPr lang="en-US" smtClean="0"/>
              <a:t>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6D57E6-7115-490C-BADC-10C3B74ABF50}" type="slidenum">
              <a:rPr lang="en-US" smtClean="0"/>
              <a:t>‹#›</a:t>
            </a:fld>
            <a:endParaRPr lang="en-US"/>
          </a:p>
        </p:txBody>
      </p:sp>
    </p:spTree>
    <p:extLst>
      <p:ext uri="{BB962C8B-B14F-4D97-AF65-F5344CB8AC3E}">
        <p14:creationId xmlns:p14="http://schemas.microsoft.com/office/powerpoint/2010/main" val="3355921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24A865-E7EF-4A20-B32F-5C5EF24308E5}" type="datetimeFigureOut">
              <a:rPr lang="en-US" smtClean="0"/>
              <a:t>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6D57E6-7115-490C-BADC-10C3B74ABF50}" type="slidenum">
              <a:rPr lang="en-US" smtClean="0"/>
              <a:t>‹#›</a:t>
            </a:fld>
            <a:endParaRPr lang="en-US"/>
          </a:p>
        </p:txBody>
      </p:sp>
    </p:spTree>
    <p:extLst>
      <p:ext uri="{BB962C8B-B14F-4D97-AF65-F5344CB8AC3E}">
        <p14:creationId xmlns:p14="http://schemas.microsoft.com/office/powerpoint/2010/main" val="2525667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24A865-E7EF-4A20-B32F-5C5EF24308E5}" type="datetimeFigureOut">
              <a:rPr lang="en-US" smtClean="0"/>
              <a:t>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6D57E6-7115-490C-BADC-10C3B74ABF50}" type="slidenum">
              <a:rPr lang="en-US" smtClean="0"/>
              <a:t>‹#›</a:t>
            </a:fld>
            <a:endParaRPr lang="en-US"/>
          </a:p>
        </p:txBody>
      </p:sp>
    </p:spTree>
    <p:extLst>
      <p:ext uri="{BB962C8B-B14F-4D97-AF65-F5344CB8AC3E}">
        <p14:creationId xmlns:p14="http://schemas.microsoft.com/office/powerpoint/2010/main" val="3757090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097280"/>
            <a:ext cx="10617040" cy="384048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13994608" y="2369821"/>
            <a:ext cx="16664940" cy="116967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9" y="4937760"/>
            <a:ext cx="10617040" cy="9147811"/>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8724A865-E7EF-4A20-B32F-5C5EF24308E5}" type="datetimeFigureOut">
              <a:rPr lang="en-US" smtClean="0"/>
              <a:t>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6D57E6-7115-490C-BADC-10C3B74ABF50}" type="slidenum">
              <a:rPr lang="en-US" smtClean="0"/>
              <a:t>‹#›</a:t>
            </a:fld>
            <a:endParaRPr lang="en-US"/>
          </a:p>
        </p:txBody>
      </p:sp>
    </p:spTree>
    <p:extLst>
      <p:ext uri="{BB962C8B-B14F-4D97-AF65-F5344CB8AC3E}">
        <p14:creationId xmlns:p14="http://schemas.microsoft.com/office/powerpoint/2010/main" val="2419780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097280"/>
            <a:ext cx="10617040" cy="384048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2369821"/>
            <a:ext cx="16664940" cy="116967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p>
        </p:txBody>
      </p:sp>
      <p:sp>
        <p:nvSpPr>
          <p:cNvPr id="4" name="Text Placeholder 3"/>
          <p:cNvSpPr>
            <a:spLocks noGrp="1"/>
          </p:cNvSpPr>
          <p:nvPr>
            <p:ph type="body" sz="half" idx="2"/>
          </p:nvPr>
        </p:nvSpPr>
        <p:spPr>
          <a:xfrm>
            <a:off x="2267429" y="4937760"/>
            <a:ext cx="10617040" cy="9147811"/>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8724A865-E7EF-4A20-B32F-5C5EF24308E5}" type="datetimeFigureOut">
              <a:rPr lang="en-US" smtClean="0"/>
              <a:t>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6D57E6-7115-490C-BADC-10C3B74ABF50}" type="slidenum">
              <a:rPr lang="en-US" smtClean="0"/>
              <a:t>‹#›</a:t>
            </a:fld>
            <a:endParaRPr lang="en-US"/>
          </a:p>
        </p:txBody>
      </p:sp>
    </p:spTree>
    <p:extLst>
      <p:ext uri="{BB962C8B-B14F-4D97-AF65-F5344CB8AC3E}">
        <p14:creationId xmlns:p14="http://schemas.microsoft.com/office/powerpoint/2010/main" val="179334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876301"/>
            <a:ext cx="28392120" cy="318135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4381500"/>
            <a:ext cx="28392120" cy="104432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15255241"/>
            <a:ext cx="7406640" cy="876300"/>
          </a:xfrm>
          <a:prstGeom prst="rect">
            <a:avLst/>
          </a:prstGeom>
        </p:spPr>
        <p:txBody>
          <a:bodyPr vert="horz" lIns="91440" tIns="45720" rIns="91440" bIns="45720" rtlCol="0" anchor="ctr"/>
          <a:lstStyle>
            <a:lvl1pPr algn="l">
              <a:defRPr sz="2880">
                <a:solidFill>
                  <a:schemeClr val="tx1">
                    <a:tint val="75000"/>
                  </a:schemeClr>
                </a:solidFill>
              </a:defRPr>
            </a:lvl1pPr>
          </a:lstStyle>
          <a:p>
            <a:fld id="{8724A865-E7EF-4A20-B32F-5C5EF24308E5}" type="datetimeFigureOut">
              <a:rPr lang="en-US" smtClean="0"/>
              <a:t>6/20/22</a:t>
            </a:fld>
            <a:endParaRPr lang="en-US"/>
          </a:p>
        </p:txBody>
      </p:sp>
      <p:sp>
        <p:nvSpPr>
          <p:cNvPr id="5" name="Footer Placeholder 4"/>
          <p:cNvSpPr>
            <a:spLocks noGrp="1"/>
          </p:cNvSpPr>
          <p:nvPr>
            <p:ph type="ftr" sz="quarter" idx="3"/>
          </p:nvPr>
        </p:nvSpPr>
        <p:spPr>
          <a:xfrm>
            <a:off x="10904220" y="15255241"/>
            <a:ext cx="11109960" cy="8763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15255241"/>
            <a:ext cx="7406640" cy="876300"/>
          </a:xfrm>
          <a:prstGeom prst="rect">
            <a:avLst/>
          </a:prstGeom>
        </p:spPr>
        <p:txBody>
          <a:bodyPr vert="horz" lIns="91440" tIns="45720" rIns="91440" bIns="45720" rtlCol="0" anchor="ctr"/>
          <a:lstStyle>
            <a:lvl1pPr algn="r">
              <a:defRPr sz="2880">
                <a:solidFill>
                  <a:schemeClr val="tx1">
                    <a:tint val="75000"/>
                  </a:schemeClr>
                </a:solidFill>
              </a:defRPr>
            </a:lvl1pPr>
          </a:lstStyle>
          <a:p>
            <a:fld id="{8C6D57E6-7115-490C-BADC-10C3B74ABF50}" type="slidenum">
              <a:rPr lang="en-US" smtClean="0"/>
              <a:t>‹#›</a:t>
            </a:fld>
            <a:endParaRPr lang="en-US"/>
          </a:p>
        </p:txBody>
      </p:sp>
    </p:spTree>
    <p:extLst>
      <p:ext uri="{BB962C8B-B14F-4D97-AF65-F5344CB8AC3E}">
        <p14:creationId xmlns:p14="http://schemas.microsoft.com/office/powerpoint/2010/main" val="38191866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mailto:r09946006@ntu.edu.tw"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10" Type="http://schemas.openxmlformats.org/officeDocument/2006/relationships/comments" Target="../comments/comment1.xml"/><Relationship Id="rId4" Type="http://schemas.openxmlformats.org/officeDocument/2006/relationships/image" Target="../media/image1.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9724261" y="1845840"/>
            <a:ext cx="22888576" cy="11229270"/>
            <a:chOff x="9724261" y="1845840"/>
            <a:chExt cx="22888576" cy="9585363"/>
          </a:xfrm>
        </p:grpSpPr>
        <p:grpSp>
          <p:nvGrpSpPr>
            <p:cNvPr id="7" name="Group 6"/>
            <p:cNvGrpSpPr/>
            <p:nvPr/>
          </p:nvGrpSpPr>
          <p:grpSpPr>
            <a:xfrm>
              <a:off x="9724261" y="1845840"/>
              <a:ext cx="22888576" cy="9585363"/>
              <a:chOff x="9724261" y="1845840"/>
              <a:chExt cx="22888576" cy="9585363"/>
            </a:xfrm>
          </p:grpSpPr>
          <p:grpSp>
            <p:nvGrpSpPr>
              <p:cNvPr id="22" name="Group 21"/>
              <p:cNvGrpSpPr/>
              <p:nvPr/>
            </p:nvGrpSpPr>
            <p:grpSpPr>
              <a:xfrm>
                <a:off x="9724261" y="1845840"/>
                <a:ext cx="22888576" cy="9585363"/>
                <a:chOff x="9111455" y="7307088"/>
                <a:chExt cx="43558540" cy="17084250"/>
              </a:xfrm>
            </p:grpSpPr>
            <p:sp>
              <p:nvSpPr>
                <p:cNvPr id="15" name="Rectangle 14"/>
                <p:cNvSpPr/>
                <p:nvPr/>
              </p:nvSpPr>
              <p:spPr>
                <a:xfrm>
                  <a:off x="9111457" y="7352146"/>
                  <a:ext cx="43558538" cy="170391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27" dirty="0"/>
                </a:p>
              </p:txBody>
            </p:sp>
            <p:sp>
              <p:nvSpPr>
                <p:cNvPr id="9" name="TextBox 8"/>
                <p:cNvSpPr txBox="1"/>
                <p:nvPr/>
              </p:nvSpPr>
              <p:spPr>
                <a:xfrm>
                  <a:off x="9111455" y="7307088"/>
                  <a:ext cx="43558540" cy="788810"/>
                </a:xfrm>
                <a:prstGeom prst="rect">
                  <a:avLst/>
                </a:prstGeom>
                <a:solidFill>
                  <a:srgbClr val="51A8DD"/>
                </a:solidFill>
                <a:ln>
                  <a:noFill/>
                </a:ln>
              </p:spPr>
              <p:txBody>
                <a:bodyPr wrap="square" rtlCol="0">
                  <a:spAutoFit/>
                </a:bodyPr>
                <a:lstStyle/>
                <a:p>
                  <a:pPr algn="ctr">
                    <a:lnSpc>
                      <a:spcPts val="3380"/>
                    </a:lnSpc>
                  </a:pPr>
                  <a:r>
                    <a:rPr lang="en-US" sz="2800" b="1" dirty="0">
                      <a:solidFill>
                        <a:schemeClr val="bg1"/>
                      </a:solidFill>
                      <a:latin typeface="Helvetica" pitchFamily="2" charset="0"/>
                      <a:cs typeface="Arial" panose="020B0604020202020204" pitchFamily="34" charset="0"/>
                    </a:rPr>
                    <a:t>Results</a:t>
                  </a:r>
                  <a:r>
                    <a:rPr lang="zh-TW" altLang="en-US" sz="2800" b="1" dirty="0">
                      <a:solidFill>
                        <a:schemeClr val="bg1"/>
                      </a:solidFill>
                      <a:latin typeface="Helvetica" pitchFamily="2" charset="0"/>
                      <a:cs typeface="Arial" panose="020B0604020202020204" pitchFamily="34" charset="0"/>
                    </a:rPr>
                    <a:t> </a:t>
                  </a:r>
                  <a:r>
                    <a:rPr lang="en-US" altLang="zh-TW" sz="2800" b="1" dirty="0">
                      <a:solidFill>
                        <a:schemeClr val="bg1"/>
                      </a:solidFill>
                      <a:latin typeface="Helvetica" pitchFamily="2" charset="0"/>
                      <a:cs typeface="Arial" panose="020B0604020202020204" pitchFamily="34" charset="0"/>
                    </a:rPr>
                    <a:t>and Discussion</a:t>
                  </a:r>
                  <a:endParaRPr lang="en-US" sz="2800" b="1" dirty="0">
                    <a:solidFill>
                      <a:schemeClr val="bg1"/>
                    </a:solidFill>
                    <a:latin typeface="Helvetica" pitchFamily="2" charset="0"/>
                    <a:cs typeface="Arial" panose="020B0604020202020204" pitchFamily="34" charset="0"/>
                  </a:endParaRPr>
                </a:p>
              </p:txBody>
            </p:sp>
          </p:grpSp>
          <p:sp>
            <p:nvSpPr>
              <p:cNvPr id="46" name="TextBox 45"/>
              <p:cNvSpPr txBox="1"/>
              <p:nvPr/>
            </p:nvSpPr>
            <p:spPr>
              <a:xfrm>
                <a:off x="21188210" y="10360117"/>
                <a:ext cx="5284584" cy="945791"/>
              </a:xfrm>
              <a:prstGeom prst="rect">
                <a:avLst/>
              </a:prstGeom>
              <a:noFill/>
              <a:ln>
                <a:noFill/>
              </a:ln>
            </p:spPr>
            <p:txBody>
              <a:bodyPr wrap="square" rtlCol="0">
                <a:spAutoFit/>
              </a:bodyPr>
              <a:lstStyle/>
              <a:p>
                <a:r>
                  <a:rPr lang="en-US" altLang="zh-TW" sz="1800" b="1" dirty="0">
                    <a:latin typeface="Times New Roman" panose="02020603050405020304" pitchFamily="18" charset="0"/>
                    <a:cs typeface="Times New Roman" panose="02020603050405020304" pitchFamily="18" charset="0"/>
                  </a:rPr>
                  <a:t>Figure 3. </a:t>
                </a:r>
                <a:r>
                  <a:rPr lang="en" altLang="zh-TW" sz="1800" dirty="0">
                    <a:latin typeface="Adobe Garamond Pro" panose="02020502060506020403" pitchFamily="18" charset="0"/>
                    <a:cs typeface="Times New Roman" panose="02020603050405020304" pitchFamily="18" charset="0"/>
                  </a:rPr>
                  <a:t>Evaluation under different depths of layer.</a:t>
                </a:r>
                <a:endParaRPr lang="en-US" altLang="zh-TW" sz="1800" b="1" dirty="0">
                  <a:latin typeface="Adobe Garamond Pro Bold" panose="02020502060506020403" pitchFamily="18" charset="0"/>
                  <a:cs typeface="Times New Roman" panose="02020603050405020304" pitchFamily="18" charset="0"/>
                </a:endParaRPr>
              </a:p>
              <a:p>
                <a:r>
                  <a:rPr lang="en-US" altLang="zh-TW" sz="1600" dirty="0">
                    <a:latin typeface="Adobe Garamond Pro" panose="02020502060506020403" pitchFamily="18" charset="0"/>
                    <a:cs typeface="Times New Roman" panose="02020603050405020304" pitchFamily="18" charset="0"/>
                  </a:rPr>
                  <a:t>The graph shows the performance that under </a:t>
                </a:r>
                <a:r>
                  <a:rPr lang="en" altLang="zh-TW" sz="1600" dirty="0">
                    <a:latin typeface="Adobe Garamond Pro" panose="02020502060506020403" pitchFamily="18" charset="0"/>
                    <a:cs typeface="Times New Roman" panose="02020603050405020304" pitchFamily="18" charset="0"/>
                  </a:rPr>
                  <a:t>different depths of layer. We can observe that while the layer become deeper, the performance is better generally.</a:t>
                </a:r>
                <a:endParaRPr lang="en-US" altLang="zh-TW" sz="1600" dirty="0">
                  <a:latin typeface="Adobe Garamond Pro" panose="02020502060506020403" pitchFamily="18" charset="0"/>
                  <a:cs typeface="Times New Roman" panose="02020603050405020304" pitchFamily="18" charset="0"/>
                </a:endParaRPr>
              </a:p>
            </p:txBody>
          </p:sp>
        </p:grpSp>
        <p:sp>
          <p:nvSpPr>
            <p:cNvPr id="14" name="TextBox 13"/>
            <p:cNvSpPr txBox="1"/>
            <p:nvPr/>
          </p:nvSpPr>
          <p:spPr>
            <a:xfrm>
              <a:off x="9942579" y="2420475"/>
              <a:ext cx="5508000" cy="3559851"/>
            </a:xfrm>
            <a:prstGeom prst="rect">
              <a:avLst/>
            </a:prstGeom>
            <a:noFill/>
            <a:ln>
              <a:noFill/>
            </a:ln>
          </p:spPr>
          <p:txBody>
            <a:bodyPr wrap="square" rtlCol="0">
              <a:spAutoFit/>
            </a:bodyPr>
            <a:lstStyle/>
            <a:p>
              <a:pPr marL="342900" indent="-342900">
                <a:spcAft>
                  <a:spcPts val="1200"/>
                </a:spcAft>
                <a:buFont typeface="Wingdings" pitchFamily="2" charset="2"/>
                <a:buChar char="n"/>
              </a:pPr>
              <a:r>
                <a:rPr lang="en-US" sz="2250" b="1" dirty="0">
                  <a:latin typeface="Adobe Garamond Pro Bold" panose="02020502060506020403" pitchFamily="18" charset="0"/>
                </a:rPr>
                <a:t>Batch size’s effects on </a:t>
              </a:r>
              <a:r>
                <a:rPr lang="en-US" sz="2250" b="1" dirty="0" err="1">
                  <a:latin typeface="Adobe Garamond Pro Bold" panose="02020502060506020403" pitchFamily="18" charset="0"/>
                </a:rPr>
                <a:t>SimCLR</a:t>
              </a:r>
              <a:r>
                <a:rPr lang="en-US" sz="2250" b="1" dirty="0">
                  <a:latin typeface="Adobe Garamond Pro Bold" panose="02020502060506020403" pitchFamily="18" charset="0"/>
                </a:rPr>
                <a:t> </a:t>
              </a:r>
              <a:br>
                <a:rPr lang="en-US" sz="2250" b="1" dirty="0">
                  <a:latin typeface="Adobe Garamond Pro Bold" panose="02020502060506020403" pitchFamily="18" charset="0"/>
                </a:rPr>
              </a:br>
              <a:r>
                <a:rPr lang="en-US" sz="2250" b="1" dirty="0">
                  <a:latin typeface="Adobe Garamond Pro Bold" panose="02020502060506020403" pitchFamily="18" charset="0"/>
                </a:rPr>
                <a:t>are not apparent</a:t>
              </a:r>
              <a:endParaRPr lang="en-US" sz="2000" b="1" dirty="0">
                <a:solidFill>
                  <a:prstClr val="black"/>
                </a:solidFill>
                <a:latin typeface="Adobe Garamond Pro Bold" panose="02020502060506020403" pitchFamily="18" charset="0"/>
              </a:endParaRPr>
            </a:p>
            <a:p>
              <a:pPr>
                <a:spcAft>
                  <a:spcPts val="1200"/>
                </a:spcAft>
              </a:pPr>
              <a:r>
                <a:rPr lang="en-US" sz="2000" dirty="0">
                  <a:latin typeface="Adobe Garamond Pro" panose="02020502060506020403" pitchFamily="18" charset="0"/>
                  <a:cs typeface="Times New Roman" panose="02020603050405020304" pitchFamily="18" charset="0"/>
                </a:rPr>
                <a:t>Though the author of </a:t>
              </a:r>
              <a:r>
                <a:rPr lang="en-US" sz="2000" dirty="0" err="1">
                  <a:latin typeface="Adobe Garamond Pro" panose="02020502060506020403" pitchFamily="18" charset="0"/>
                  <a:cs typeface="Times New Roman" panose="02020603050405020304" pitchFamily="18" charset="0"/>
                </a:rPr>
                <a:t>SimCLR</a:t>
              </a:r>
              <a:r>
                <a:rPr lang="en-US" sz="2000" dirty="0">
                  <a:latin typeface="Adobe Garamond Pro" panose="02020502060506020403" pitchFamily="18" charset="0"/>
                  <a:cs typeface="Times New Roman" panose="02020603050405020304" pitchFamily="18" charset="0"/>
                </a:rPr>
                <a:t> found that the batch sizes are positively correlated with performance. </a:t>
              </a:r>
              <a:r>
                <a:rPr lang="en-US" altLang="zh-TW" sz="2000" dirty="0">
                  <a:latin typeface="Adobe Garamond Pro" panose="02020502060506020403" pitchFamily="18" charset="0"/>
                  <a:cs typeface="Times New Roman" panose="02020603050405020304" pitchFamily="18" charset="0"/>
                </a:rPr>
                <a:t>However, in Figure 1, we can observe that the  performances between two batch sizes: 64 and 256 under </a:t>
              </a:r>
              <a:r>
                <a:rPr lang="en-US" altLang="zh-TW" sz="2000" dirty="0" err="1">
                  <a:latin typeface="Adobe Garamond Pro" panose="02020502060506020403" pitchFamily="18" charset="0"/>
                  <a:cs typeface="Times New Roman" panose="02020603050405020304" pitchFamily="18" charset="0"/>
                </a:rPr>
                <a:t>SimCLR</a:t>
              </a:r>
              <a:r>
                <a:rPr lang="en-US" altLang="zh-TW" sz="2000" dirty="0">
                  <a:latin typeface="Adobe Garamond Pro" panose="02020502060506020403" pitchFamily="18" charset="0"/>
                  <a:cs typeface="Times New Roman" panose="02020603050405020304" pitchFamily="18" charset="0"/>
                </a:rPr>
                <a:t> are compared, is not significant.</a:t>
              </a:r>
            </a:p>
            <a:p>
              <a:pPr>
                <a:spcAft>
                  <a:spcPts val="1200"/>
                </a:spcAft>
              </a:pPr>
              <a:r>
                <a:rPr lang="en-US" altLang="zh-TW" sz="2000" dirty="0">
                  <a:latin typeface="Adobe Garamond Pro" panose="02020502060506020403" pitchFamily="18" charset="0"/>
                  <a:cs typeface="Times New Roman" panose="02020603050405020304" pitchFamily="18" charset="0"/>
                </a:rPr>
                <a:t>We can infer that the advantage of batch sizes in contrastive learning, especially in </a:t>
              </a:r>
              <a:r>
                <a:rPr lang="en-US" altLang="zh-TW" sz="2000" dirty="0" err="1">
                  <a:latin typeface="Adobe Garamond Pro" panose="02020502060506020403" pitchFamily="18" charset="0"/>
                  <a:cs typeface="Times New Roman" panose="02020603050405020304" pitchFamily="18" charset="0"/>
                </a:rPr>
                <a:t>SimCLR</a:t>
              </a:r>
              <a:r>
                <a:rPr lang="en-US" altLang="zh-TW" sz="2000" dirty="0">
                  <a:latin typeface="Adobe Garamond Pro" panose="02020502060506020403" pitchFamily="18" charset="0"/>
                  <a:cs typeface="Times New Roman" panose="02020603050405020304" pitchFamily="18" charset="0"/>
                </a:rPr>
                <a:t>, may only be appreciable when the dataset is of large size. If the dataset is medium or small size, it seems that increasing the batch size may not be effective.</a:t>
              </a:r>
            </a:p>
          </p:txBody>
        </p:sp>
        <p:sp>
          <p:nvSpPr>
            <p:cNvPr id="27" name="TextBox 26"/>
            <p:cNvSpPr txBox="1"/>
            <p:nvPr/>
          </p:nvSpPr>
          <p:spPr>
            <a:xfrm>
              <a:off x="15567687" y="2406929"/>
              <a:ext cx="5508000" cy="7237926"/>
            </a:xfrm>
            <a:prstGeom prst="rect">
              <a:avLst/>
            </a:prstGeom>
            <a:noFill/>
            <a:ln>
              <a:noFill/>
            </a:ln>
          </p:spPr>
          <p:txBody>
            <a:bodyPr wrap="square" rtlCol="0">
              <a:spAutoFit/>
            </a:bodyPr>
            <a:lstStyle/>
            <a:p>
              <a:pPr marL="342900" indent="-342900">
                <a:spcAft>
                  <a:spcPts val="1200"/>
                </a:spcAft>
                <a:buFont typeface="Wingdings" pitchFamily="2" charset="2"/>
                <a:buChar char="n"/>
              </a:pPr>
              <a:r>
                <a:rPr lang="en-US" sz="2250" b="1" dirty="0">
                  <a:latin typeface="Adobe Garamond Pro Bold" panose="02020502060506020403" pitchFamily="18" charset="0"/>
                </a:rPr>
                <a:t>Hidden dimension has little effects</a:t>
              </a:r>
            </a:p>
            <a:p>
              <a:pPr>
                <a:spcAft>
                  <a:spcPts val="1200"/>
                </a:spcAft>
              </a:pPr>
              <a:r>
                <a:rPr lang="en-US" sz="2000" dirty="0">
                  <a:latin typeface="Adobe Garamond Pro" panose="02020502060506020403" pitchFamily="18" charset="0"/>
                  <a:cs typeface="Times New Roman" panose="02020603050405020304" pitchFamily="18" charset="0"/>
                </a:rPr>
                <a:t>In most SOTA models, the hidden dimension of the encoder layer plays an influential role. However, in Figure 2, we can observe that even the hidden dimension size is 8 times larger, the performance does not have significant improvements. </a:t>
              </a:r>
            </a:p>
            <a:p>
              <a:pPr>
                <a:spcAft>
                  <a:spcPts val="1200"/>
                </a:spcAft>
              </a:pPr>
              <a:r>
                <a:rPr lang="en-US" sz="2000" dirty="0">
                  <a:latin typeface="Adobe Garamond Pro" panose="02020502060506020403" pitchFamily="18" charset="0"/>
                  <a:cs typeface="Times New Roman" panose="02020603050405020304" pitchFamily="18" charset="0"/>
                </a:rPr>
                <a:t>For an image data, the neuron can capture more information via pixels clustering. Nevertheless, graph data are more abstract. Nodes and edges cannot be separated or unified like pixel groups in an image. Thus, increasing hidden dimension is less effective while training the graph data.</a:t>
              </a:r>
            </a:p>
            <a:p>
              <a:pPr>
                <a:spcAft>
                  <a:spcPts val="600"/>
                </a:spcAft>
              </a:pPr>
              <a:endParaRPr lang="en-US" sz="2000" dirty="0"/>
            </a:p>
            <a:p>
              <a:pPr>
                <a:spcAft>
                  <a:spcPts val="600"/>
                </a:spcAft>
              </a:pPr>
              <a:endParaRPr lang="en-US" sz="2000" dirty="0"/>
            </a:p>
            <a:p>
              <a:pPr>
                <a:spcAft>
                  <a:spcPts val="600"/>
                </a:spcAft>
              </a:pPr>
              <a:endParaRPr lang="en-US" sz="2000" dirty="0"/>
            </a:p>
            <a:p>
              <a:pPr>
                <a:spcAft>
                  <a:spcPts val="600"/>
                </a:spcAft>
              </a:pPr>
              <a:endParaRPr lang="en-US" sz="2000" dirty="0"/>
            </a:p>
            <a:p>
              <a:pPr>
                <a:spcAft>
                  <a:spcPts val="600"/>
                </a:spcAft>
              </a:pPr>
              <a:endParaRPr lang="en-US" sz="2000" dirty="0"/>
            </a:p>
            <a:p>
              <a:pPr>
                <a:spcAft>
                  <a:spcPts val="600"/>
                </a:spcAft>
              </a:pPr>
              <a:endParaRPr lang="en-US" sz="2000" dirty="0"/>
            </a:p>
            <a:p>
              <a:pPr>
                <a:spcAft>
                  <a:spcPts val="600"/>
                </a:spcAft>
              </a:pPr>
              <a:endParaRPr lang="en-US" sz="2000" dirty="0"/>
            </a:p>
            <a:p>
              <a:pPr>
                <a:spcAft>
                  <a:spcPts val="600"/>
                </a:spcAft>
              </a:pPr>
              <a:endParaRPr lang="en-US" sz="2000" dirty="0"/>
            </a:p>
            <a:p>
              <a:pPr>
                <a:spcAft>
                  <a:spcPts val="600"/>
                </a:spcAft>
              </a:pPr>
              <a:endParaRPr lang="en-US" sz="2000" dirty="0"/>
            </a:p>
            <a:p>
              <a:pPr>
                <a:spcAft>
                  <a:spcPts val="600"/>
                </a:spcAft>
              </a:pPr>
              <a:endParaRPr lang="en-US" sz="2000" dirty="0"/>
            </a:p>
            <a:p>
              <a:pPr>
                <a:spcAft>
                  <a:spcPts val="600"/>
                </a:spcAft>
              </a:pPr>
              <a:endParaRPr lang="en-US" sz="2250" dirty="0"/>
            </a:p>
          </p:txBody>
        </p:sp>
        <p:sp>
          <p:nvSpPr>
            <p:cNvPr id="28" name="TextBox 27"/>
            <p:cNvSpPr txBox="1"/>
            <p:nvPr/>
          </p:nvSpPr>
          <p:spPr>
            <a:xfrm>
              <a:off x="21304331" y="2420475"/>
              <a:ext cx="5284584" cy="3297132"/>
            </a:xfrm>
            <a:prstGeom prst="rect">
              <a:avLst/>
            </a:prstGeom>
            <a:noFill/>
            <a:ln>
              <a:noFill/>
            </a:ln>
          </p:spPr>
          <p:txBody>
            <a:bodyPr wrap="square" rtlCol="0">
              <a:spAutoFit/>
            </a:bodyPr>
            <a:lstStyle/>
            <a:p>
              <a:pPr marL="342900" indent="-342900">
                <a:spcAft>
                  <a:spcPts val="1200"/>
                </a:spcAft>
                <a:buFont typeface="Wingdings" pitchFamily="2" charset="2"/>
                <a:buChar char="n"/>
              </a:pPr>
              <a:r>
                <a:rPr lang="en-US" sz="2250" b="1" dirty="0">
                  <a:latin typeface="Adobe Garamond Pro Bold" panose="02020502060506020403" pitchFamily="18" charset="0"/>
                </a:rPr>
                <a:t>Deeper encoders have better performance</a:t>
              </a:r>
            </a:p>
            <a:p>
              <a:pPr>
                <a:spcAft>
                  <a:spcPts val="1200"/>
                </a:spcAft>
              </a:pPr>
              <a:r>
                <a:rPr lang="en-US" sz="2000" dirty="0">
                  <a:latin typeface="Adobe Garamond Pro" panose="02020502060506020403" pitchFamily="18" charset="0"/>
                  <a:cs typeface="Times New Roman" panose="02020603050405020304" pitchFamily="18" charset="0"/>
                </a:rPr>
                <a:t>Generally, models using a deeper encoder are believed to have better performance than shallow one. In our experiment, the result has verified that the deeper encoder also benefits on graph dataset.</a:t>
              </a:r>
            </a:p>
            <a:p>
              <a:pPr>
                <a:spcAft>
                  <a:spcPts val="1200"/>
                </a:spcAft>
              </a:pPr>
              <a:r>
                <a:rPr lang="en-US" sz="2000" dirty="0">
                  <a:latin typeface="Adobe Garamond Pro" panose="02020502060506020403" pitchFamily="18" charset="0"/>
                  <a:cs typeface="Times New Roman" panose="02020603050405020304" pitchFamily="18" charset="0"/>
                </a:rPr>
                <a:t>Figure 3 shows </a:t>
              </a:r>
              <a:r>
                <a:rPr lang="en" sz="2000" dirty="0">
                  <a:latin typeface="Adobe Garamond Pro" panose="02020502060506020403" pitchFamily="18" charset="0"/>
                  <a:cs typeface="Times New Roman" panose="02020603050405020304" pitchFamily="18" charset="0"/>
                </a:rPr>
                <a:t>the e</a:t>
              </a:r>
              <a:r>
                <a:rPr lang="en" altLang="zh-TW" sz="2000" dirty="0">
                  <a:latin typeface="Adobe Garamond Pro" panose="02020502060506020403" pitchFamily="18" charset="0"/>
                  <a:cs typeface="Times New Roman" panose="02020603050405020304" pitchFamily="18" charset="0"/>
                </a:rPr>
                <a:t>valuation under different depths of layer from monolayer, bilayer and </a:t>
              </a:r>
              <a:r>
                <a:rPr lang="en" altLang="zh-TW" sz="2000" dirty="0" err="1">
                  <a:latin typeface="Adobe Garamond Pro" panose="02020502060506020403" pitchFamily="18" charset="0"/>
                  <a:cs typeface="Times New Roman" panose="02020603050405020304" pitchFamily="18" charset="0"/>
                </a:rPr>
                <a:t>trilayer</a:t>
              </a:r>
              <a:r>
                <a:rPr lang="en" altLang="zh-TW" sz="2000" dirty="0">
                  <a:latin typeface="Adobe Garamond Pro" panose="02020502060506020403" pitchFamily="18" charset="0"/>
                  <a:cs typeface="Times New Roman" panose="02020603050405020304" pitchFamily="18" charset="0"/>
                </a:rPr>
                <a:t>, during the training stage. The future self-supervised methods should be concentrate on the deeper architecture.</a:t>
              </a:r>
              <a:endParaRPr lang="en-US" sz="2000" dirty="0">
                <a:latin typeface="Adobe Garamond Pro" panose="02020502060506020403" pitchFamily="18" charset="0"/>
                <a:cs typeface="Times New Roman" panose="02020603050405020304" pitchFamily="18" charset="0"/>
              </a:endParaRPr>
            </a:p>
          </p:txBody>
        </p:sp>
        <p:sp>
          <p:nvSpPr>
            <p:cNvPr id="43" name="TextBox 42"/>
            <p:cNvSpPr txBox="1"/>
            <p:nvPr/>
          </p:nvSpPr>
          <p:spPr>
            <a:xfrm>
              <a:off x="9942055" y="10349871"/>
              <a:ext cx="5616000" cy="945791"/>
            </a:xfrm>
            <a:prstGeom prst="rect">
              <a:avLst/>
            </a:prstGeom>
            <a:noFill/>
            <a:ln>
              <a:noFill/>
            </a:ln>
          </p:spPr>
          <p:txBody>
            <a:bodyPr wrap="square" rtlCol="0">
              <a:spAutoFit/>
            </a:bodyPr>
            <a:lstStyle/>
            <a:p>
              <a:r>
                <a:rPr lang="en-US" sz="1800" b="1" dirty="0">
                  <a:latin typeface="Times New Roman" panose="02020603050405020304" pitchFamily="18" charset="0"/>
                  <a:cs typeface="Times New Roman" panose="02020603050405020304" pitchFamily="18" charset="0"/>
                </a:rPr>
                <a:t>Figure 1. </a:t>
              </a:r>
              <a:r>
                <a:rPr lang="en" altLang="zh-TW" sz="1800" dirty="0">
                  <a:latin typeface="Adobe Garamond Pro" panose="02020502060506020403" pitchFamily="18" charset="0"/>
                  <a:cs typeface="Times New Roman" panose="02020603050405020304" pitchFamily="18" charset="0"/>
                </a:rPr>
                <a:t>Evaluation under different batch sizes.</a:t>
              </a:r>
              <a:endParaRPr lang="en-US" sz="1800" b="1" dirty="0">
                <a:latin typeface="Adobe Garamond Pro Bold" panose="02020502060506020403" pitchFamily="18" charset="0"/>
                <a:cs typeface="Times New Roman" panose="02020603050405020304" pitchFamily="18" charset="0"/>
              </a:endParaRPr>
            </a:p>
            <a:p>
              <a:r>
                <a:rPr lang="en-US" sz="1600" dirty="0">
                  <a:latin typeface="Adobe Garamond Pro" panose="02020502060506020403" pitchFamily="18" charset="0"/>
                  <a:cs typeface="Times New Roman" panose="02020603050405020304" pitchFamily="18" charset="0"/>
                </a:rPr>
                <a:t>Blue</a:t>
              </a:r>
              <a:r>
                <a:rPr lang="zh-TW" altLang="en-US" sz="1600" dirty="0">
                  <a:latin typeface="Adobe Garamond Pro" panose="02020502060506020403" pitchFamily="18" charset="0"/>
                  <a:cs typeface="Times New Roman" panose="02020603050405020304" pitchFamily="18" charset="0"/>
                </a:rPr>
                <a:t> </a:t>
              </a:r>
              <a:r>
                <a:rPr lang="en-US" altLang="zh-TW" sz="1600" dirty="0">
                  <a:latin typeface="Adobe Garamond Pro" panose="02020502060506020403" pitchFamily="18" charset="0"/>
                  <a:cs typeface="Times New Roman" panose="02020603050405020304" pitchFamily="18" charset="0"/>
                </a:rPr>
                <a:t>and orange</a:t>
              </a:r>
              <a:r>
                <a:rPr lang="en-US" sz="1600" dirty="0">
                  <a:latin typeface="Adobe Garamond Pro" panose="02020502060506020403" pitchFamily="18" charset="0"/>
                  <a:cs typeface="Times New Roman" panose="02020603050405020304" pitchFamily="18" charset="0"/>
                </a:rPr>
                <a:t> dots represent different evaluations under two batch size, 64 and 256 (in DD, we set to 128). Models from left to right in each dataset represents Barlow Twins, </a:t>
              </a:r>
              <a:r>
                <a:rPr lang="en-US" sz="1600" dirty="0" err="1">
                  <a:latin typeface="Adobe Garamond Pro" panose="02020502060506020403" pitchFamily="18" charset="0"/>
                  <a:cs typeface="Times New Roman" panose="02020603050405020304" pitchFamily="18" charset="0"/>
                </a:rPr>
                <a:t>SimCLR</a:t>
              </a:r>
              <a:r>
                <a:rPr lang="en-US" sz="1600" dirty="0">
                  <a:latin typeface="Adobe Garamond Pro" panose="02020502060506020403" pitchFamily="18" charset="0"/>
                  <a:cs typeface="Times New Roman" panose="02020603050405020304" pitchFamily="18" charset="0"/>
                </a:rPr>
                <a:t> and </a:t>
              </a:r>
              <a:r>
                <a:rPr lang="en-US" sz="1600" dirty="0" err="1">
                  <a:latin typeface="Adobe Garamond Pro" panose="02020502060506020403" pitchFamily="18" charset="0"/>
                  <a:cs typeface="Times New Roman" panose="02020603050405020304" pitchFamily="18" charset="0"/>
                </a:rPr>
                <a:t>Simsiam</a:t>
              </a:r>
              <a:r>
                <a:rPr lang="en-US" sz="1600" dirty="0">
                  <a:latin typeface="Adobe Garamond Pro" panose="02020502060506020403" pitchFamily="18" charset="0"/>
                  <a:cs typeface="Times New Roman" panose="02020603050405020304" pitchFamily="18" charset="0"/>
                </a:rPr>
                <a:t>.</a:t>
              </a:r>
            </a:p>
          </p:txBody>
        </p:sp>
        <p:sp>
          <p:nvSpPr>
            <p:cNvPr id="47" name="TextBox 46"/>
            <p:cNvSpPr txBox="1"/>
            <p:nvPr/>
          </p:nvSpPr>
          <p:spPr>
            <a:xfrm>
              <a:off x="26846876" y="2374238"/>
              <a:ext cx="5508000" cy="7763366"/>
            </a:xfrm>
            <a:prstGeom prst="rect">
              <a:avLst/>
            </a:prstGeom>
            <a:noFill/>
            <a:ln>
              <a:noFill/>
            </a:ln>
          </p:spPr>
          <p:txBody>
            <a:bodyPr wrap="square" rtlCol="0">
              <a:spAutoFit/>
            </a:bodyPr>
            <a:lstStyle/>
            <a:p>
              <a:pPr marL="342900" indent="-342900">
                <a:spcAft>
                  <a:spcPts val="1200"/>
                </a:spcAft>
                <a:buFont typeface="Wingdings" pitchFamily="2" charset="2"/>
                <a:buChar char="n"/>
              </a:pPr>
              <a:r>
                <a:rPr lang="en" altLang="zh-TW" sz="2250" b="1" dirty="0">
                  <a:latin typeface="Adobe Garamond Pro Bold" panose="02020502060506020403" pitchFamily="18" charset="0"/>
                </a:rPr>
                <a:t>Subgraph performs stable in </a:t>
              </a:r>
              <a:br>
                <a:rPr lang="en" altLang="zh-TW" sz="2250" b="1" dirty="0">
                  <a:latin typeface="Adobe Garamond Pro Bold" panose="02020502060506020403" pitchFamily="18" charset="0"/>
                </a:rPr>
              </a:br>
              <a:r>
                <a:rPr lang="en" altLang="zh-TW" sz="2250" b="1" dirty="0">
                  <a:latin typeface="Adobe Garamond Pro Bold" panose="02020502060506020403" pitchFamily="18" charset="0"/>
                </a:rPr>
                <a:t>bioinformatics dataset</a:t>
              </a:r>
              <a:endParaRPr lang="en-US" sz="2000" dirty="0"/>
            </a:p>
            <a:p>
              <a:pPr>
                <a:spcAft>
                  <a:spcPts val="1200"/>
                </a:spcAft>
              </a:pPr>
              <a:r>
                <a:rPr lang="en" altLang="zh-TW" sz="2000" dirty="0">
                  <a:latin typeface="Adobe Garamond Pro" panose="02020502060506020403" pitchFamily="18" charset="0"/>
                  <a:cs typeface="Times New Roman" panose="02020603050405020304" pitchFamily="18" charset="0"/>
                </a:rPr>
                <a:t>In spite of the fact that these data are graph-structured, there are fundamental differences between molecular and bioinformatics-related graph data. Both types of datasets have different types of properties, which could have a complex influence on self-supervised models. </a:t>
              </a:r>
            </a:p>
            <a:p>
              <a:pPr>
                <a:spcAft>
                  <a:spcPts val="1200"/>
                </a:spcAft>
              </a:pPr>
              <a:r>
                <a:rPr lang="en" altLang="zh-TW" sz="2000" dirty="0">
                  <a:latin typeface="Adobe Garamond Pro" panose="02020502060506020403" pitchFamily="18" charset="0"/>
                  <a:cs typeface="Times New Roman" panose="02020603050405020304" pitchFamily="18" charset="0"/>
                </a:rPr>
                <a:t>In a chemical molecule, each node and each edge play unique roles. The functional group might be lost if we only capture a part of the graph via Subgraph operator. For example, the chemical formula of alcohol is C2H5OH, containing a hydroxyl group</a:t>
              </a:r>
              <a:br>
                <a:rPr lang="en" altLang="zh-TW" sz="2000" dirty="0">
                  <a:latin typeface="Adobe Garamond Pro" panose="02020502060506020403" pitchFamily="18" charset="0"/>
                  <a:cs typeface="Times New Roman" panose="02020603050405020304" pitchFamily="18" charset="0"/>
                </a:rPr>
              </a:br>
              <a:r>
                <a:rPr lang="en" altLang="zh-TW" sz="2000" dirty="0">
                  <a:latin typeface="Adobe Garamond Pro" panose="02020502060506020403" pitchFamily="18" charset="0"/>
                  <a:cs typeface="Times New Roman" panose="02020603050405020304" pitchFamily="18" charset="0"/>
                </a:rPr>
                <a:t> (-OH). If the augmented operator samples C2H4, it will be recognized as ethene, which has different chemical properties than ethanol. As the augmented data have more diversity, so the performance of the model, which will have a higher variance.</a:t>
              </a:r>
            </a:p>
            <a:p>
              <a:pPr>
                <a:spcAft>
                  <a:spcPts val="1200"/>
                </a:spcAft>
              </a:pPr>
              <a:r>
                <a:rPr lang="en" altLang="zh-TW" sz="2000" dirty="0">
                  <a:latin typeface="Adobe Garamond Pro" panose="02020502060506020403" pitchFamily="18" charset="0"/>
                  <a:cs typeface="Times New Roman" panose="02020603050405020304" pitchFamily="18" charset="0"/>
                </a:rPr>
                <a:t>In contrast, a protein contains at least one long polypeptide, which is chained by amino acid. Proteins can be constructed in more flexible ways. Some proteins chained by different polypeptides can have similar chemical property and function.</a:t>
              </a:r>
            </a:p>
            <a:p>
              <a:pPr>
                <a:spcAft>
                  <a:spcPts val="1200"/>
                </a:spcAft>
              </a:pPr>
              <a:r>
                <a:rPr lang="en" altLang="zh-TW" sz="2000" dirty="0">
                  <a:latin typeface="Adobe Garamond Pro" panose="02020502060506020403" pitchFamily="18" charset="0"/>
                  <a:cs typeface="Times New Roman" panose="02020603050405020304" pitchFamily="18" charset="0"/>
                </a:rPr>
                <a:t>Therefore, even when we apply the Subgraph operator on bioinformatics datasets, the augmented data are alike to the raw data, making the variance between experiment results smaller.</a:t>
              </a:r>
            </a:p>
          </p:txBody>
        </p:sp>
      </p:grpSp>
      <p:sp>
        <p:nvSpPr>
          <p:cNvPr id="5" name="TextBox 4"/>
          <p:cNvSpPr txBox="1"/>
          <p:nvPr/>
        </p:nvSpPr>
        <p:spPr>
          <a:xfrm>
            <a:off x="6877877" y="132438"/>
            <a:ext cx="19182522" cy="830997"/>
          </a:xfrm>
          <a:prstGeom prst="rect">
            <a:avLst/>
          </a:prstGeom>
          <a:noFill/>
        </p:spPr>
        <p:txBody>
          <a:bodyPr wrap="square" rtlCol="0">
            <a:spAutoFit/>
          </a:bodyPr>
          <a:lstStyle/>
          <a:p>
            <a:pPr algn="ctr"/>
            <a:r>
              <a:rPr lang="en" altLang="zh-TW" b="1" dirty="0">
                <a:latin typeface="Adobe Garamond Pro Bold" panose="02020502060506020403" pitchFamily="18" charset="0"/>
              </a:rPr>
              <a:t>Training Graph Neural Networks via Self-Supervised Learning:</a:t>
            </a:r>
            <a:r>
              <a:rPr lang="en" altLang="zh-TW" sz="4800" b="1" dirty="0">
                <a:latin typeface="Adobe Garamond Pro Bold" panose="02020502060506020403" pitchFamily="18" charset="0"/>
              </a:rPr>
              <a:t> </a:t>
            </a:r>
            <a:r>
              <a:rPr lang="en" altLang="zh-TW" b="1" dirty="0">
                <a:latin typeface="Adobe Garamond Pro Bold" panose="02020502060506020403" pitchFamily="18" charset="0"/>
              </a:rPr>
              <a:t>Experiments and Analysis</a:t>
            </a:r>
            <a:endParaRPr lang="en-US" sz="4800" b="1" dirty="0">
              <a:solidFill>
                <a:schemeClr val="tx2"/>
              </a:solidFill>
              <a:latin typeface="Adobe Garamond Pro Bold" panose="02020502060506020403" pitchFamily="18" charset="0"/>
              <a:cs typeface="Arial" panose="020B0604020202020204" pitchFamily="34" charset="0"/>
            </a:endParaRPr>
          </a:p>
        </p:txBody>
      </p:sp>
      <p:sp>
        <p:nvSpPr>
          <p:cNvPr id="6" name="TextBox 5"/>
          <p:cNvSpPr txBox="1"/>
          <p:nvPr/>
        </p:nvSpPr>
        <p:spPr>
          <a:xfrm>
            <a:off x="7752521" y="714995"/>
            <a:ext cx="17413357" cy="938719"/>
          </a:xfrm>
          <a:prstGeom prst="rect">
            <a:avLst/>
          </a:prstGeom>
          <a:noFill/>
        </p:spPr>
        <p:txBody>
          <a:bodyPr wrap="square" rtlCol="0">
            <a:spAutoFit/>
          </a:bodyPr>
          <a:lstStyle/>
          <a:p>
            <a:pPr algn="ctr"/>
            <a:r>
              <a:rPr lang="en-US" sz="3000" dirty="0">
                <a:latin typeface="Adobe Garamond Pro" panose="02020502060506020403" pitchFamily="18" charset="0"/>
              </a:rPr>
              <a:t>Ho, Ching-Ru </a:t>
            </a:r>
            <a:r>
              <a:rPr lang="en-US" sz="2400" dirty="0">
                <a:latin typeface="Adobe Garamond Pro" panose="02020502060506020403" pitchFamily="18" charset="0"/>
              </a:rPr>
              <a:t>( </a:t>
            </a:r>
            <a:r>
              <a:rPr lang="en-US" sz="2400" dirty="0">
                <a:latin typeface="Adobe Garamond Pro" panose="02020502060506020403" pitchFamily="18" charset="0"/>
                <a:hlinkClick r:id="rId3"/>
              </a:rPr>
              <a:t>r09946006@ntu.edu.tw</a:t>
            </a:r>
            <a:r>
              <a:rPr lang="en-US" sz="2400" dirty="0">
                <a:latin typeface="Adobe Garamond Pro" panose="02020502060506020403" pitchFamily="18" charset="0"/>
              </a:rPr>
              <a:t> )</a:t>
            </a:r>
          </a:p>
          <a:p>
            <a:pPr algn="ctr"/>
            <a:r>
              <a:rPr lang="en-US" sz="2500" dirty="0">
                <a:latin typeface="Adobe Garamond Pro" panose="02020502060506020403" pitchFamily="18" charset="0"/>
              </a:rPr>
              <a:t>Data Science Degree Program, National Taiwan University, Taiwan.</a:t>
            </a:r>
            <a:endParaRPr lang="en-US" sz="3000" dirty="0">
              <a:latin typeface="Adobe Garamond Pro" panose="02020502060506020403" pitchFamily="18" charset="0"/>
            </a:endParaRPr>
          </a:p>
        </p:txBody>
      </p:sp>
      <p:grpSp>
        <p:nvGrpSpPr>
          <p:cNvPr id="25" name="Group 24"/>
          <p:cNvGrpSpPr/>
          <p:nvPr/>
        </p:nvGrpSpPr>
        <p:grpSpPr>
          <a:xfrm>
            <a:off x="262204" y="1836234"/>
            <a:ext cx="8953638" cy="5763093"/>
            <a:chOff x="446016" y="3689357"/>
            <a:chExt cx="14709918" cy="11011642"/>
          </a:xfrm>
        </p:grpSpPr>
        <p:grpSp>
          <p:nvGrpSpPr>
            <p:cNvPr id="20" name="Group 19"/>
            <p:cNvGrpSpPr/>
            <p:nvPr/>
          </p:nvGrpSpPr>
          <p:grpSpPr>
            <a:xfrm>
              <a:off x="446016" y="3689357"/>
              <a:ext cx="14709918" cy="11011642"/>
              <a:chOff x="993909" y="7307089"/>
              <a:chExt cx="11012560" cy="11011642"/>
            </a:xfrm>
          </p:grpSpPr>
          <p:sp>
            <p:nvSpPr>
              <p:cNvPr id="17" name="Rectangle 16"/>
              <p:cNvSpPr/>
              <p:nvPr/>
            </p:nvSpPr>
            <p:spPr>
              <a:xfrm>
                <a:off x="993909" y="7307091"/>
                <a:ext cx="11012558" cy="11011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27"/>
              </a:p>
            </p:txBody>
          </p:sp>
          <p:sp>
            <p:nvSpPr>
              <p:cNvPr id="10" name="TextBox 9"/>
              <p:cNvSpPr txBox="1"/>
              <p:nvPr/>
            </p:nvSpPr>
            <p:spPr>
              <a:xfrm>
                <a:off x="993911" y="7307089"/>
                <a:ext cx="11012558" cy="990659"/>
              </a:xfrm>
              <a:prstGeom prst="rect">
                <a:avLst/>
              </a:prstGeom>
              <a:solidFill>
                <a:srgbClr val="51A8DD"/>
              </a:solidFill>
            </p:spPr>
            <p:txBody>
              <a:bodyPr wrap="square" rtlCol="0">
                <a:spAutoFit/>
              </a:bodyPr>
              <a:lstStyle/>
              <a:p>
                <a:pPr algn="ctr">
                  <a:lnSpc>
                    <a:spcPts val="3360"/>
                  </a:lnSpc>
                </a:pPr>
                <a:r>
                  <a:rPr lang="en-US" sz="2800" b="1" dirty="0">
                    <a:solidFill>
                      <a:schemeClr val="bg1"/>
                    </a:solidFill>
                    <a:latin typeface="Helvetica" pitchFamily="2" charset="0"/>
                    <a:cs typeface="Arial" panose="020B0604020202020204" pitchFamily="34" charset="0"/>
                  </a:rPr>
                  <a:t>Introduction</a:t>
                </a:r>
              </a:p>
            </p:txBody>
          </p:sp>
        </p:grpSp>
        <p:sp>
          <p:nvSpPr>
            <p:cNvPr id="23" name="TextBox 22"/>
            <p:cNvSpPr txBox="1"/>
            <p:nvPr/>
          </p:nvSpPr>
          <p:spPr>
            <a:xfrm>
              <a:off x="675604" y="4888122"/>
              <a:ext cx="14063787" cy="9585607"/>
            </a:xfrm>
            <a:prstGeom prst="rect">
              <a:avLst/>
            </a:prstGeom>
            <a:noFill/>
          </p:spPr>
          <p:txBody>
            <a:bodyPr wrap="square" rtlCol="0">
              <a:spAutoFit/>
            </a:bodyPr>
            <a:lstStyle/>
            <a:p>
              <a:pPr>
                <a:spcAft>
                  <a:spcPts val="1200"/>
                </a:spcAft>
              </a:pPr>
              <a:r>
                <a:rPr lang="en-US" sz="2000" dirty="0">
                  <a:latin typeface="Adobe Garamond Pro" panose="02020502060506020403" pitchFamily="18" charset="0"/>
                  <a:cs typeface="Times New Roman" panose="02020603050405020304" pitchFamily="18" charset="0"/>
                </a:rPr>
                <a:t>Learning from unlabeled data has become popular in machine learning recently. One of such learning idea is self-supervised learning (SSL), which trains models by leveraging information from data themselves without guidance from labels or other external information. </a:t>
              </a:r>
            </a:p>
            <a:p>
              <a:pPr>
                <a:spcAft>
                  <a:spcPts val="1200"/>
                </a:spcAft>
              </a:pPr>
              <a:r>
                <a:rPr lang="en-US" sz="2000" dirty="0">
                  <a:latin typeface="Adobe Garamond Pro" panose="02020502060506020403" pitchFamily="18" charset="0"/>
                  <a:cs typeface="Times New Roman" panose="02020603050405020304" pitchFamily="18" charset="0"/>
                </a:rPr>
                <a:t>Generally, self-supervised learning methods can be grouped into four approaches: contrastive learning, clustering, distillation, and redundancy reduction. These approaches are widely using in computer vision and natural language processing, and outperform other supervised models in many benchmark tasks. However, self-supervised learning still remains a challenge in graph representation learning. </a:t>
              </a:r>
            </a:p>
            <a:p>
              <a:pPr>
                <a:spcAft>
                  <a:spcPts val="1200"/>
                </a:spcAft>
              </a:pPr>
              <a:r>
                <a:rPr lang="en-US" sz="2000" dirty="0">
                  <a:latin typeface="Adobe Garamond Pro" panose="02020502060506020403" pitchFamily="18" charset="0"/>
                  <a:cs typeface="Times New Roman" panose="02020603050405020304" pitchFamily="18" charset="0"/>
                </a:rPr>
                <a:t>In this work, we will apply three self-supervised learning approaches to training models on graph data, and conduct simulation experiments by training our models on four real-world datasets under various experimental settings. These experimental settings included data augmentation methods, different number of layers, various batch sizes, and so on. Besides, we will briefly describe possible explanation</a:t>
              </a:r>
              <a:r>
                <a:rPr lang="zh-TW" altLang="en-US" sz="2000" dirty="0">
                  <a:latin typeface="Adobe Garamond Pro" panose="02020502060506020403" pitchFamily="18" charset="0"/>
                  <a:cs typeface="Times New Roman" panose="02020603050405020304" pitchFamily="18" charset="0"/>
                </a:rPr>
                <a:t> </a:t>
              </a:r>
              <a:r>
                <a:rPr lang="en-US" altLang="zh-TW" sz="2000" dirty="0">
                  <a:latin typeface="Adobe Garamond Pro" panose="02020502060506020403" pitchFamily="18" charset="0"/>
                  <a:cs typeface="Times New Roman" panose="02020603050405020304" pitchFamily="18" charset="0"/>
                </a:rPr>
                <a:t>of results </a:t>
              </a:r>
              <a:r>
                <a:rPr lang="en-US" sz="2000" dirty="0">
                  <a:latin typeface="Adobe Garamond Pro" panose="02020502060506020403" pitchFamily="18" charset="0"/>
                  <a:cs typeface="Times New Roman" panose="02020603050405020304" pitchFamily="18" charset="0"/>
                </a:rPr>
                <a:t>about self-supervised learning in graph neural network (GNN).</a:t>
              </a:r>
            </a:p>
          </p:txBody>
        </p:sp>
      </p:grpSp>
      <p:grpSp>
        <p:nvGrpSpPr>
          <p:cNvPr id="13" name="Group 12"/>
          <p:cNvGrpSpPr/>
          <p:nvPr/>
        </p:nvGrpSpPr>
        <p:grpSpPr>
          <a:xfrm>
            <a:off x="26571844" y="11744916"/>
            <a:ext cx="6040993" cy="4406482"/>
            <a:chOff x="34404301" y="28555100"/>
            <a:chExt cx="16364781" cy="8812964"/>
          </a:xfrm>
        </p:grpSpPr>
        <p:grpSp>
          <p:nvGrpSpPr>
            <p:cNvPr id="38" name="Group 37"/>
            <p:cNvGrpSpPr/>
            <p:nvPr/>
          </p:nvGrpSpPr>
          <p:grpSpPr>
            <a:xfrm>
              <a:off x="34404301" y="28555100"/>
              <a:ext cx="16364781" cy="8812964"/>
              <a:chOff x="32938282" y="29136003"/>
              <a:chExt cx="15773400" cy="8812964"/>
            </a:xfrm>
          </p:grpSpPr>
          <p:sp>
            <p:nvSpPr>
              <p:cNvPr id="31" name="Rectangle 30"/>
              <p:cNvSpPr/>
              <p:nvPr/>
            </p:nvSpPr>
            <p:spPr>
              <a:xfrm>
                <a:off x="32938282" y="29350085"/>
                <a:ext cx="15773400" cy="85988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27"/>
              </a:p>
            </p:txBody>
          </p:sp>
          <p:sp>
            <p:nvSpPr>
              <p:cNvPr id="12" name="TextBox 11"/>
              <p:cNvSpPr txBox="1"/>
              <p:nvPr/>
            </p:nvSpPr>
            <p:spPr>
              <a:xfrm>
                <a:off x="32938282" y="29136003"/>
                <a:ext cx="15773400" cy="1046440"/>
              </a:xfrm>
              <a:prstGeom prst="rect">
                <a:avLst/>
              </a:prstGeom>
              <a:solidFill>
                <a:srgbClr val="51A8DD"/>
              </a:solidFill>
              <a:ln>
                <a:noFill/>
              </a:ln>
            </p:spPr>
            <p:txBody>
              <a:bodyPr wrap="square" rtlCol="0">
                <a:spAutoFit/>
              </a:bodyPr>
              <a:lstStyle/>
              <a:p>
                <a:pPr algn="ctr"/>
                <a:r>
                  <a:rPr lang="en-US" sz="2800" b="1" dirty="0">
                    <a:solidFill>
                      <a:schemeClr val="bg1"/>
                    </a:solidFill>
                    <a:latin typeface="Helvetica" pitchFamily="2" charset="0"/>
                    <a:cs typeface="Arial" panose="020B0604020202020204" pitchFamily="34" charset="0"/>
                  </a:rPr>
                  <a:t>References</a:t>
                </a:r>
              </a:p>
            </p:txBody>
          </p:sp>
        </p:grpSp>
        <p:sp>
          <p:nvSpPr>
            <p:cNvPr id="39" name="TextBox 38"/>
            <p:cNvSpPr txBox="1"/>
            <p:nvPr/>
          </p:nvSpPr>
          <p:spPr>
            <a:xfrm>
              <a:off x="34983557" y="29816026"/>
              <a:ext cx="15224229" cy="7540526"/>
            </a:xfrm>
            <a:prstGeom prst="rect">
              <a:avLst/>
            </a:prstGeom>
            <a:noFill/>
            <a:ln>
              <a:noFill/>
            </a:ln>
          </p:spPr>
          <p:txBody>
            <a:bodyPr wrap="square" rtlCol="0">
              <a:spAutoFit/>
            </a:bodyPr>
            <a:lstStyle/>
            <a:p>
              <a:pPr marL="285750" indent="-285750">
                <a:spcAft>
                  <a:spcPts val="600"/>
                </a:spcAft>
                <a:buFont typeface="Arial" panose="020B0604020202020204" pitchFamily="34" charset="0"/>
                <a:buChar char="•"/>
              </a:pPr>
              <a:r>
                <a:rPr lang="en" altLang="zh-TW" sz="1600" dirty="0">
                  <a:latin typeface="Times New Roman" panose="02020603050405020304" pitchFamily="18" charset="0"/>
                  <a:cs typeface="Times New Roman" panose="02020603050405020304" pitchFamily="18" charset="0"/>
                </a:rPr>
                <a:t>T. Chen, S. </a:t>
              </a:r>
              <a:r>
                <a:rPr lang="en" altLang="zh-TW" sz="1600" dirty="0" err="1">
                  <a:latin typeface="Times New Roman" panose="02020603050405020304" pitchFamily="18" charset="0"/>
                  <a:cs typeface="Times New Roman" panose="02020603050405020304" pitchFamily="18" charset="0"/>
                </a:rPr>
                <a:t>Kornblith</a:t>
              </a:r>
              <a:r>
                <a:rPr lang="en" altLang="zh-TW" sz="1600" dirty="0">
                  <a:latin typeface="Times New Roman" panose="02020603050405020304" pitchFamily="18" charset="0"/>
                  <a:cs typeface="Times New Roman" panose="02020603050405020304" pitchFamily="18" charset="0"/>
                </a:rPr>
                <a:t>, M. </a:t>
              </a:r>
              <a:r>
                <a:rPr lang="en" altLang="zh-TW" sz="1600" dirty="0" err="1">
                  <a:latin typeface="Times New Roman" panose="02020603050405020304" pitchFamily="18" charset="0"/>
                  <a:cs typeface="Times New Roman" panose="02020603050405020304" pitchFamily="18" charset="0"/>
                </a:rPr>
                <a:t>Norouzi</a:t>
              </a:r>
              <a:r>
                <a:rPr lang="en" altLang="zh-TW" sz="1600" dirty="0">
                  <a:latin typeface="Times New Roman" panose="02020603050405020304" pitchFamily="18" charset="0"/>
                  <a:cs typeface="Times New Roman" panose="02020603050405020304" pitchFamily="18" charset="0"/>
                </a:rPr>
                <a:t>, and G. Hinton. A simple framework for contrastive learning of visual representations. In International conference on machine learning, pages 1597–1607. PMLR, 2020</a:t>
              </a:r>
            </a:p>
            <a:p>
              <a:pPr marL="285750" indent="-285750">
                <a:spcAft>
                  <a:spcPts val="600"/>
                </a:spcAft>
                <a:buFont typeface="Arial" panose="020B0604020202020204" pitchFamily="34" charset="0"/>
                <a:buChar char="•"/>
              </a:pPr>
              <a:r>
                <a:rPr lang="en" altLang="zh-TW" sz="1600" dirty="0">
                  <a:latin typeface="Times New Roman" panose="02020603050405020304" pitchFamily="18" charset="0"/>
                  <a:cs typeface="Times New Roman" panose="02020603050405020304" pitchFamily="18" charset="0"/>
                </a:rPr>
                <a:t>Y. You, T. Chen, Y. Sui, T. Chen, Z. Wang, and Y. Shen. Graph contrastive learning with augmentations. Advances in Neural Information Processing Systems, 33:5812–5823, 2020.</a:t>
              </a:r>
            </a:p>
            <a:p>
              <a:pPr marL="285750" indent="-285750">
                <a:spcAft>
                  <a:spcPts val="600"/>
                </a:spcAft>
                <a:buFont typeface="Arial" panose="020B0604020202020204" pitchFamily="34" charset="0"/>
                <a:buChar char="•"/>
              </a:pPr>
              <a:r>
                <a:rPr lang="en" altLang="zh-TW" sz="1600" dirty="0">
                  <a:latin typeface="Times New Roman" panose="02020603050405020304" pitchFamily="18" charset="0"/>
                  <a:cs typeface="Times New Roman" panose="02020603050405020304" pitchFamily="18" charset="0"/>
                </a:rPr>
                <a:t>X. Chen and K. He. Exploring simple </a:t>
              </a:r>
              <a:r>
                <a:rPr lang="en" altLang="zh-TW" sz="1600" dirty="0" err="1">
                  <a:latin typeface="Times New Roman" panose="02020603050405020304" pitchFamily="18" charset="0"/>
                  <a:cs typeface="Times New Roman" panose="02020603050405020304" pitchFamily="18" charset="0"/>
                </a:rPr>
                <a:t>siamese</a:t>
              </a:r>
              <a:r>
                <a:rPr lang="en" altLang="zh-TW" sz="1600" dirty="0">
                  <a:latin typeface="Times New Roman" panose="02020603050405020304" pitchFamily="18" charset="0"/>
                  <a:cs typeface="Times New Roman" panose="02020603050405020304" pitchFamily="18" charset="0"/>
                </a:rPr>
                <a:t> representation learning. In Proceedings of the IEEE/CVF Conference on Computer Vision and Pattern Recognition (CVPR), pages 15750– 15758, June 2021.</a:t>
              </a:r>
            </a:p>
            <a:p>
              <a:pPr marL="285750" indent="-285750">
                <a:spcAft>
                  <a:spcPts val="600"/>
                </a:spcAft>
                <a:buFont typeface="Arial" panose="020B0604020202020204" pitchFamily="34" charset="0"/>
                <a:buChar char="•"/>
              </a:pPr>
              <a:r>
                <a:rPr lang="en" altLang="zh-TW" sz="1600" dirty="0">
                  <a:latin typeface="Times New Roman" panose="02020603050405020304" pitchFamily="18" charset="0"/>
                  <a:cs typeface="Times New Roman" panose="02020603050405020304" pitchFamily="18" charset="0"/>
                </a:rPr>
                <a:t>J. </a:t>
              </a:r>
              <a:r>
                <a:rPr lang="en" altLang="zh-TW" sz="1600" dirty="0" err="1">
                  <a:latin typeface="Times New Roman" panose="02020603050405020304" pitchFamily="18" charset="0"/>
                  <a:cs typeface="Times New Roman" panose="02020603050405020304" pitchFamily="18" charset="0"/>
                </a:rPr>
                <a:t>Zbontar</a:t>
              </a:r>
              <a:r>
                <a:rPr lang="en" altLang="zh-TW" sz="1600" dirty="0">
                  <a:latin typeface="Times New Roman" panose="02020603050405020304" pitchFamily="18" charset="0"/>
                  <a:cs typeface="Times New Roman" panose="02020603050405020304" pitchFamily="18" charset="0"/>
                </a:rPr>
                <a:t>, L. Jing, I. </a:t>
              </a:r>
              <a:r>
                <a:rPr lang="en" altLang="zh-TW" sz="1600" dirty="0" err="1">
                  <a:latin typeface="Times New Roman" panose="02020603050405020304" pitchFamily="18" charset="0"/>
                  <a:cs typeface="Times New Roman" panose="02020603050405020304" pitchFamily="18" charset="0"/>
                </a:rPr>
                <a:t>Misra</a:t>
              </a:r>
              <a:r>
                <a:rPr lang="en" altLang="zh-TW" sz="1600" dirty="0">
                  <a:latin typeface="Times New Roman" panose="02020603050405020304" pitchFamily="18" charset="0"/>
                  <a:cs typeface="Times New Roman" panose="02020603050405020304" pitchFamily="18" charset="0"/>
                </a:rPr>
                <a:t>, Y. </a:t>
              </a:r>
              <a:r>
                <a:rPr lang="en" altLang="zh-TW" sz="1600" dirty="0" err="1">
                  <a:latin typeface="Times New Roman" panose="02020603050405020304" pitchFamily="18" charset="0"/>
                  <a:cs typeface="Times New Roman" panose="02020603050405020304" pitchFamily="18" charset="0"/>
                </a:rPr>
                <a:t>LeCun</a:t>
              </a:r>
              <a:r>
                <a:rPr lang="en" altLang="zh-TW" sz="1600" dirty="0">
                  <a:latin typeface="Times New Roman" panose="02020603050405020304" pitchFamily="18" charset="0"/>
                  <a:cs typeface="Times New Roman" panose="02020603050405020304" pitchFamily="18" charset="0"/>
                </a:rPr>
                <a:t>, and S. Deny. Barlow twins: Self-supervised learning via redundancy reduction, 2021</a:t>
              </a:r>
            </a:p>
          </p:txBody>
        </p:sp>
      </p:grpSp>
      <p:grpSp>
        <p:nvGrpSpPr>
          <p:cNvPr id="3" name="Group 2"/>
          <p:cNvGrpSpPr/>
          <p:nvPr/>
        </p:nvGrpSpPr>
        <p:grpSpPr>
          <a:xfrm>
            <a:off x="9724261" y="13206660"/>
            <a:ext cx="16552993" cy="2933363"/>
            <a:chOff x="17883544" y="23976118"/>
            <a:chExt cx="15072958" cy="8617932"/>
          </a:xfrm>
        </p:grpSpPr>
        <p:grpSp>
          <p:nvGrpSpPr>
            <p:cNvPr id="30" name="Group 29"/>
            <p:cNvGrpSpPr/>
            <p:nvPr/>
          </p:nvGrpSpPr>
          <p:grpSpPr>
            <a:xfrm>
              <a:off x="17883544" y="23976118"/>
              <a:ext cx="15072958" cy="8617932"/>
              <a:chOff x="16817007" y="24567727"/>
              <a:chExt cx="14709917" cy="8617932"/>
            </a:xfrm>
          </p:grpSpPr>
          <p:sp>
            <p:nvSpPr>
              <p:cNvPr id="29" name="Rectangle 28"/>
              <p:cNvSpPr/>
              <p:nvPr/>
            </p:nvSpPr>
            <p:spPr>
              <a:xfrm>
                <a:off x="16817010" y="24567727"/>
                <a:ext cx="14709914" cy="86179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27" dirty="0"/>
              </a:p>
            </p:txBody>
          </p:sp>
          <p:sp>
            <p:nvSpPr>
              <p:cNvPr id="8" name="TextBox 7"/>
              <p:cNvSpPr txBox="1"/>
              <p:nvPr/>
            </p:nvSpPr>
            <p:spPr>
              <a:xfrm>
                <a:off x="16817007" y="24670698"/>
                <a:ext cx="14709916" cy="1537169"/>
              </a:xfrm>
              <a:prstGeom prst="rect">
                <a:avLst/>
              </a:prstGeom>
              <a:solidFill>
                <a:srgbClr val="51A8DD"/>
              </a:solidFill>
            </p:spPr>
            <p:txBody>
              <a:bodyPr wrap="square" rtlCol="0">
                <a:spAutoFit/>
              </a:bodyPr>
              <a:lstStyle/>
              <a:p>
                <a:pPr algn="ctr"/>
                <a:r>
                  <a:rPr lang="en-US" sz="2800" b="1" dirty="0">
                    <a:solidFill>
                      <a:schemeClr val="bg1"/>
                    </a:solidFill>
                    <a:latin typeface="Helvetica" pitchFamily="2" charset="0"/>
                    <a:cs typeface="Arial" panose="020B0604020202020204" pitchFamily="34" charset="0"/>
                  </a:rPr>
                  <a:t>Discussion</a:t>
                </a:r>
              </a:p>
            </p:txBody>
          </p:sp>
        </p:grpSp>
        <p:sp>
          <p:nvSpPr>
            <p:cNvPr id="40" name="TextBox 39"/>
            <p:cNvSpPr txBox="1"/>
            <p:nvPr/>
          </p:nvSpPr>
          <p:spPr>
            <a:xfrm>
              <a:off x="18081865" y="24930224"/>
              <a:ext cx="7189344" cy="1175484"/>
            </a:xfrm>
            <a:prstGeom prst="rect">
              <a:avLst/>
            </a:prstGeom>
            <a:noFill/>
          </p:spPr>
          <p:txBody>
            <a:bodyPr wrap="square" rtlCol="0">
              <a:spAutoFit/>
            </a:bodyPr>
            <a:lstStyle/>
            <a:p>
              <a:endParaRPr lang="en-US" sz="2000" dirty="0"/>
            </a:p>
          </p:txBody>
        </p:sp>
      </p:grpSp>
      <p:sp>
        <p:nvSpPr>
          <p:cNvPr id="19" name="Rectangle 18"/>
          <p:cNvSpPr/>
          <p:nvPr/>
        </p:nvSpPr>
        <p:spPr>
          <a:xfrm>
            <a:off x="332786" y="8305788"/>
            <a:ext cx="8946525" cy="78928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27" dirty="0"/>
          </a:p>
        </p:txBody>
      </p:sp>
      <p:sp>
        <p:nvSpPr>
          <p:cNvPr id="48" name="TextBox 47"/>
          <p:cNvSpPr txBox="1"/>
          <p:nvPr/>
        </p:nvSpPr>
        <p:spPr>
          <a:xfrm>
            <a:off x="9997298" y="13833161"/>
            <a:ext cx="7920000" cy="2246769"/>
          </a:xfrm>
          <a:prstGeom prst="rect">
            <a:avLst/>
          </a:prstGeom>
          <a:noFill/>
        </p:spPr>
        <p:txBody>
          <a:bodyPr wrap="square" rtlCol="0">
            <a:spAutoFit/>
          </a:bodyPr>
          <a:lstStyle/>
          <a:p>
            <a:pPr>
              <a:spcAft>
                <a:spcPts val="1200"/>
              </a:spcAft>
            </a:pPr>
            <a:r>
              <a:rPr lang="en" altLang="zh-TW" sz="2000" dirty="0">
                <a:latin typeface="Adobe Garamond Pro" panose="02020502060506020403" pitchFamily="18" charset="0"/>
                <a:cs typeface="Times New Roman" panose="02020603050405020304" pitchFamily="18" charset="0"/>
              </a:rPr>
              <a:t>We have systematically investigated three self-supervised learning methods by applying them to train neural networks on graph data. First of all, increasing the batch size in training when the dataset is of medium or small size is not helpful, but deepening the layer of the encoder seems to be a favorable way for improving model performance. Secondly, graphs have their own special structure. Following what have done by models trained on image datasets, e.g. increasing hidden dimension, may not be inappropriate. </a:t>
            </a:r>
            <a:endParaRPr lang="en-US" sz="2000" dirty="0">
              <a:latin typeface="Adobe Garamond Pro" panose="02020502060506020403" pitchFamily="18" charset="0"/>
              <a:cs typeface="Times New Roman" panose="02020603050405020304" pitchFamily="18" charset="0"/>
            </a:endParaRPr>
          </a:p>
        </p:txBody>
      </p:sp>
      <p:sp>
        <p:nvSpPr>
          <p:cNvPr id="49" name="TextBox 48"/>
          <p:cNvSpPr txBox="1"/>
          <p:nvPr/>
        </p:nvSpPr>
        <p:spPr>
          <a:xfrm>
            <a:off x="332786" y="8146264"/>
            <a:ext cx="8953636" cy="518475"/>
          </a:xfrm>
          <a:prstGeom prst="rect">
            <a:avLst/>
          </a:prstGeom>
          <a:solidFill>
            <a:srgbClr val="51A8DD"/>
          </a:solidFill>
        </p:spPr>
        <p:txBody>
          <a:bodyPr wrap="square" rtlCol="0">
            <a:spAutoFit/>
          </a:bodyPr>
          <a:lstStyle/>
          <a:p>
            <a:pPr algn="ctr">
              <a:lnSpc>
                <a:spcPts val="3360"/>
              </a:lnSpc>
            </a:pPr>
            <a:r>
              <a:rPr lang="en-US" sz="2800" b="1" dirty="0">
                <a:solidFill>
                  <a:schemeClr val="bg1"/>
                </a:solidFill>
                <a:latin typeface="Helvetica" pitchFamily="2" charset="0"/>
                <a:cs typeface="Arial" panose="020B0604020202020204" pitchFamily="34" charset="0"/>
              </a:rPr>
              <a:t>Methodology</a:t>
            </a:r>
          </a:p>
        </p:txBody>
      </p:sp>
      <p:pic>
        <p:nvPicPr>
          <p:cNvPr id="1030" name="Picture 6" descr="DSSV2022">
            <a:extLst>
              <a:ext uri="{FF2B5EF4-FFF2-40B4-BE49-F238E27FC236}">
                <a16:creationId xmlns:a16="http://schemas.microsoft.com/office/drawing/2014/main" id="{B0991340-FF72-46F9-3F94-2FF47A3C1D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950" y="309136"/>
            <a:ext cx="3593575" cy="1392859"/>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47">
            <a:extLst>
              <a:ext uri="{FF2B5EF4-FFF2-40B4-BE49-F238E27FC236}">
                <a16:creationId xmlns:a16="http://schemas.microsoft.com/office/drawing/2014/main" id="{000D7898-BA9D-527C-1A0A-4DD593DDAD56}"/>
              </a:ext>
            </a:extLst>
          </p:cNvPr>
          <p:cNvSpPr txBox="1"/>
          <p:nvPr/>
        </p:nvSpPr>
        <p:spPr>
          <a:xfrm>
            <a:off x="18089816" y="13833161"/>
            <a:ext cx="7920000" cy="2246769"/>
          </a:xfrm>
          <a:prstGeom prst="rect">
            <a:avLst/>
          </a:prstGeom>
          <a:noFill/>
        </p:spPr>
        <p:txBody>
          <a:bodyPr wrap="square" rtlCol="0">
            <a:spAutoFit/>
          </a:bodyPr>
          <a:lstStyle/>
          <a:p>
            <a:pPr>
              <a:spcAft>
                <a:spcPts val="1200"/>
              </a:spcAft>
            </a:pPr>
            <a:r>
              <a:rPr lang="en" altLang="zh-TW" sz="2000" dirty="0">
                <a:latin typeface="Adobe Garamond Pro" panose="02020502060506020403" pitchFamily="18" charset="0"/>
                <a:cs typeface="Times New Roman" panose="02020603050405020304" pitchFamily="18" charset="0"/>
              </a:rPr>
              <a:t>Researchers should be focus on other experimental factors. Finally, due to the characteristic differences between molecular and bioinformatics data, different optimal hyperparameters should be applied when training models on the two kinds of data. For example, Subgraph operator might be useful in chemical dataset due to the fact that it could generate more various samples. The future self-supervised learning approaches can apply our discovery to save training time and adjust their models for better evaluation.</a:t>
            </a:r>
          </a:p>
        </p:txBody>
      </p:sp>
      <p:graphicFrame>
        <p:nvGraphicFramePr>
          <p:cNvPr id="51" name="Table 50"/>
          <p:cNvGraphicFramePr>
            <a:graphicFrameLocks noGrp="1"/>
          </p:cNvGraphicFramePr>
          <p:nvPr>
            <p:extLst>
              <p:ext uri="{D42A27DB-BD31-4B8C-83A1-F6EECF244321}">
                <p14:modId xmlns:p14="http://schemas.microsoft.com/office/powerpoint/2010/main" val="2479807272"/>
              </p:ext>
            </p:extLst>
          </p:nvPr>
        </p:nvGraphicFramePr>
        <p:xfrm>
          <a:off x="21798181" y="7330277"/>
          <a:ext cx="3605551" cy="2636717"/>
        </p:xfrm>
        <a:graphic>
          <a:graphicData uri="http://schemas.openxmlformats.org/drawingml/2006/table">
            <a:tbl>
              <a:tblPr firstRow="1" bandRow="1">
                <a:tableStyleId>{69CF1AB2-1976-4502-BF36-3FF5EA218861}</a:tableStyleId>
              </a:tblPr>
              <a:tblGrid>
                <a:gridCol w="964911">
                  <a:extLst>
                    <a:ext uri="{9D8B030D-6E8A-4147-A177-3AD203B41FA5}">
                      <a16:colId xmlns:a16="http://schemas.microsoft.com/office/drawing/2014/main" val="20000"/>
                    </a:ext>
                  </a:extLst>
                </a:gridCol>
                <a:gridCol w="889696">
                  <a:extLst>
                    <a:ext uri="{9D8B030D-6E8A-4147-A177-3AD203B41FA5}">
                      <a16:colId xmlns:a16="http://schemas.microsoft.com/office/drawing/2014/main" val="20001"/>
                    </a:ext>
                  </a:extLst>
                </a:gridCol>
                <a:gridCol w="935935">
                  <a:extLst>
                    <a:ext uri="{9D8B030D-6E8A-4147-A177-3AD203B41FA5}">
                      <a16:colId xmlns:a16="http://schemas.microsoft.com/office/drawing/2014/main" val="20002"/>
                    </a:ext>
                  </a:extLst>
                </a:gridCol>
                <a:gridCol w="815009">
                  <a:extLst>
                    <a:ext uri="{9D8B030D-6E8A-4147-A177-3AD203B41FA5}">
                      <a16:colId xmlns:a16="http://schemas.microsoft.com/office/drawing/2014/main" val="20003"/>
                    </a:ext>
                  </a:extLst>
                </a:gridCol>
              </a:tblGrid>
              <a:tr h="370840">
                <a:tc>
                  <a:txBody>
                    <a:bodyPr/>
                    <a:lstStyle/>
                    <a:p>
                      <a:r>
                        <a:rPr lang="en-US" sz="1800"/>
                        <a:t>Alpha</a:t>
                      </a:r>
                    </a:p>
                  </a:txBody>
                  <a:tcPr/>
                </a:tc>
                <a:tc>
                  <a:txBody>
                    <a:bodyPr/>
                    <a:lstStyle/>
                    <a:p>
                      <a:r>
                        <a:rPr lang="en-US" sz="1800"/>
                        <a:t>Bravo</a:t>
                      </a:r>
                    </a:p>
                  </a:txBody>
                  <a:tcPr/>
                </a:tc>
                <a:tc>
                  <a:txBody>
                    <a:bodyPr/>
                    <a:lstStyle/>
                    <a:p>
                      <a:r>
                        <a:rPr lang="en-US" sz="1800"/>
                        <a:t>Charlie</a:t>
                      </a:r>
                    </a:p>
                  </a:txBody>
                  <a:tcPr/>
                </a:tc>
                <a:tc>
                  <a:txBody>
                    <a:bodyPr/>
                    <a:lstStyle/>
                    <a:p>
                      <a:r>
                        <a:rPr lang="en-US" sz="1800"/>
                        <a:t>Echo</a:t>
                      </a:r>
                    </a:p>
                  </a:txBody>
                  <a:tcPr/>
                </a:tc>
                <a:extLst>
                  <a:ext uri="{0D108BD9-81ED-4DB2-BD59-A6C34878D82A}">
                    <a16:rowId xmlns:a16="http://schemas.microsoft.com/office/drawing/2014/main" val="10000"/>
                  </a:ext>
                </a:extLst>
              </a:tr>
              <a:tr h="411677">
                <a:tc>
                  <a:txBody>
                    <a:bodyPr/>
                    <a:lstStyle/>
                    <a:p>
                      <a:r>
                        <a:rPr lang="en-US" sz="1700"/>
                        <a:t>123</a:t>
                      </a:r>
                    </a:p>
                  </a:txBody>
                  <a:tcPr/>
                </a:tc>
                <a:tc>
                  <a:txBody>
                    <a:bodyPr/>
                    <a:lstStyle/>
                    <a:p>
                      <a:r>
                        <a:rPr lang="en-US" sz="1700"/>
                        <a:t>123</a:t>
                      </a:r>
                    </a:p>
                  </a:txBody>
                  <a:tcPr/>
                </a:tc>
                <a:tc>
                  <a:txBody>
                    <a:bodyPr/>
                    <a:lstStyle/>
                    <a:p>
                      <a:r>
                        <a:rPr lang="en-US" sz="1700"/>
                        <a:t>123</a:t>
                      </a:r>
                    </a:p>
                  </a:txBody>
                  <a:tcPr/>
                </a:tc>
                <a:tc>
                  <a:txBody>
                    <a:bodyPr/>
                    <a:lstStyle/>
                    <a:p>
                      <a:r>
                        <a:rPr lang="en-US" sz="1700"/>
                        <a:t>123</a:t>
                      </a:r>
                    </a:p>
                  </a:txBody>
                  <a:tcPr/>
                </a:tc>
                <a:extLst>
                  <a:ext uri="{0D108BD9-81ED-4DB2-BD59-A6C34878D82A}">
                    <a16:rowId xmlns:a16="http://schemas.microsoft.com/office/drawing/2014/main" val="10001"/>
                  </a:ext>
                </a:extLst>
              </a:tr>
              <a:tr h="370840">
                <a:tc>
                  <a:txBody>
                    <a:bodyPr/>
                    <a:lstStyle/>
                    <a:p>
                      <a:r>
                        <a:rPr lang="en-US" sz="1700"/>
                        <a:t>123</a:t>
                      </a:r>
                    </a:p>
                  </a:txBody>
                  <a:tcPr/>
                </a:tc>
                <a:tc>
                  <a:txBody>
                    <a:bodyPr/>
                    <a:lstStyle/>
                    <a:p>
                      <a:r>
                        <a:rPr lang="en-US" sz="1700"/>
                        <a:t>123</a:t>
                      </a:r>
                    </a:p>
                  </a:txBody>
                  <a:tcPr/>
                </a:tc>
                <a:tc>
                  <a:txBody>
                    <a:bodyPr/>
                    <a:lstStyle/>
                    <a:p>
                      <a:r>
                        <a:rPr lang="en-US" sz="1700"/>
                        <a:t>123</a:t>
                      </a:r>
                    </a:p>
                  </a:txBody>
                  <a:tcPr/>
                </a:tc>
                <a:tc>
                  <a:txBody>
                    <a:bodyPr/>
                    <a:lstStyle/>
                    <a:p>
                      <a:r>
                        <a:rPr lang="en-US" sz="1700"/>
                        <a:t>123</a:t>
                      </a:r>
                    </a:p>
                  </a:txBody>
                  <a:tcPr/>
                </a:tc>
                <a:extLst>
                  <a:ext uri="{0D108BD9-81ED-4DB2-BD59-A6C34878D82A}">
                    <a16:rowId xmlns:a16="http://schemas.microsoft.com/office/drawing/2014/main" val="10002"/>
                  </a:ext>
                </a:extLst>
              </a:tr>
              <a:tr h="370840">
                <a:tc>
                  <a:txBody>
                    <a:bodyPr/>
                    <a:lstStyle/>
                    <a:p>
                      <a:r>
                        <a:rPr lang="en-US" sz="1700"/>
                        <a:t>456</a:t>
                      </a:r>
                    </a:p>
                  </a:txBody>
                  <a:tcPr/>
                </a:tc>
                <a:tc>
                  <a:txBody>
                    <a:bodyPr/>
                    <a:lstStyle/>
                    <a:p>
                      <a:r>
                        <a:rPr lang="en-US" sz="1700"/>
                        <a:t>456</a:t>
                      </a:r>
                    </a:p>
                  </a:txBody>
                  <a:tcPr/>
                </a:tc>
                <a:tc>
                  <a:txBody>
                    <a:bodyPr/>
                    <a:lstStyle/>
                    <a:p>
                      <a:r>
                        <a:rPr lang="en-US" sz="1700"/>
                        <a:t>456</a:t>
                      </a:r>
                    </a:p>
                  </a:txBody>
                  <a:tcPr/>
                </a:tc>
                <a:tc>
                  <a:txBody>
                    <a:bodyPr/>
                    <a:lstStyle/>
                    <a:p>
                      <a:r>
                        <a:rPr lang="en-US" sz="1700"/>
                        <a:t>456</a:t>
                      </a:r>
                    </a:p>
                  </a:txBody>
                  <a:tcPr/>
                </a:tc>
                <a:extLst>
                  <a:ext uri="{0D108BD9-81ED-4DB2-BD59-A6C34878D82A}">
                    <a16:rowId xmlns:a16="http://schemas.microsoft.com/office/drawing/2014/main" val="10003"/>
                  </a:ext>
                </a:extLst>
              </a:tr>
              <a:tr h="370840">
                <a:tc>
                  <a:txBody>
                    <a:bodyPr/>
                    <a:lstStyle/>
                    <a:p>
                      <a:r>
                        <a:rPr lang="en-US" sz="1700"/>
                        <a:t>456</a:t>
                      </a:r>
                    </a:p>
                  </a:txBody>
                  <a:tcPr/>
                </a:tc>
                <a:tc>
                  <a:txBody>
                    <a:bodyPr/>
                    <a:lstStyle/>
                    <a:p>
                      <a:r>
                        <a:rPr lang="en-US" sz="1700"/>
                        <a:t>456</a:t>
                      </a:r>
                    </a:p>
                  </a:txBody>
                  <a:tcPr/>
                </a:tc>
                <a:tc>
                  <a:txBody>
                    <a:bodyPr/>
                    <a:lstStyle/>
                    <a:p>
                      <a:r>
                        <a:rPr lang="en-US" sz="1700"/>
                        <a:t>456</a:t>
                      </a:r>
                    </a:p>
                  </a:txBody>
                  <a:tcPr/>
                </a:tc>
                <a:tc>
                  <a:txBody>
                    <a:bodyPr/>
                    <a:lstStyle/>
                    <a:p>
                      <a:r>
                        <a:rPr lang="en-US" sz="1700"/>
                        <a:t>456</a:t>
                      </a:r>
                    </a:p>
                  </a:txBody>
                  <a:tcPr/>
                </a:tc>
                <a:extLst>
                  <a:ext uri="{0D108BD9-81ED-4DB2-BD59-A6C34878D82A}">
                    <a16:rowId xmlns:a16="http://schemas.microsoft.com/office/drawing/2014/main" val="10004"/>
                  </a:ext>
                </a:extLst>
              </a:tr>
              <a:tr h="370840">
                <a:tc>
                  <a:txBody>
                    <a:bodyPr/>
                    <a:lstStyle/>
                    <a:p>
                      <a:r>
                        <a:rPr lang="en-US" sz="1700"/>
                        <a:t>789</a:t>
                      </a:r>
                    </a:p>
                  </a:txBody>
                  <a:tcPr/>
                </a:tc>
                <a:tc>
                  <a:txBody>
                    <a:bodyPr/>
                    <a:lstStyle/>
                    <a:p>
                      <a:r>
                        <a:rPr lang="en-US" sz="1700"/>
                        <a:t>789</a:t>
                      </a:r>
                    </a:p>
                  </a:txBody>
                  <a:tcPr/>
                </a:tc>
                <a:tc>
                  <a:txBody>
                    <a:bodyPr/>
                    <a:lstStyle/>
                    <a:p>
                      <a:r>
                        <a:rPr lang="en-US" sz="1700"/>
                        <a:t>789</a:t>
                      </a:r>
                    </a:p>
                  </a:txBody>
                  <a:tcPr/>
                </a:tc>
                <a:tc>
                  <a:txBody>
                    <a:bodyPr/>
                    <a:lstStyle/>
                    <a:p>
                      <a:r>
                        <a:rPr lang="en-US" sz="1700"/>
                        <a:t>789</a:t>
                      </a:r>
                    </a:p>
                  </a:txBody>
                  <a:tcPr/>
                </a:tc>
                <a:extLst>
                  <a:ext uri="{0D108BD9-81ED-4DB2-BD59-A6C34878D82A}">
                    <a16:rowId xmlns:a16="http://schemas.microsoft.com/office/drawing/2014/main" val="10005"/>
                  </a:ext>
                </a:extLst>
              </a:tr>
              <a:tr h="370840">
                <a:tc>
                  <a:txBody>
                    <a:bodyPr/>
                    <a:lstStyle/>
                    <a:p>
                      <a:r>
                        <a:rPr lang="en-US" sz="1700"/>
                        <a:t>789</a:t>
                      </a:r>
                    </a:p>
                  </a:txBody>
                  <a:tcPr/>
                </a:tc>
                <a:tc>
                  <a:txBody>
                    <a:bodyPr/>
                    <a:lstStyle/>
                    <a:p>
                      <a:r>
                        <a:rPr lang="en-US" sz="1700"/>
                        <a:t>789</a:t>
                      </a:r>
                    </a:p>
                  </a:txBody>
                  <a:tcPr/>
                </a:tc>
                <a:tc>
                  <a:txBody>
                    <a:bodyPr/>
                    <a:lstStyle/>
                    <a:p>
                      <a:r>
                        <a:rPr lang="en-US" sz="1700"/>
                        <a:t>789</a:t>
                      </a:r>
                    </a:p>
                  </a:txBody>
                  <a:tcPr/>
                </a:tc>
                <a:tc>
                  <a:txBody>
                    <a:bodyPr/>
                    <a:lstStyle/>
                    <a:p>
                      <a:r>
                        <a:rPr lang="en-US" sz="1700"/>
                        <a:t>789</a:t>
                      </a:r>
                    </a:p>
                  </a:txBody>
                  <a:tcPr/>
                </a:tc>
                <a:extLst>
                  <a:ext uri="{0D108BD9-81ED-4DB2-BD59-A6C34878D82A}">
                    <a16:rowId xmlns:a16="http://schemas.microsoft.com/office/drawing/2014/main" val="10006"/>
                  </a:ext>
                </a:extLst>
              </a:tr>
            </a:tbl>
          </a:graphicData>
        </a:graphic>
      </p:graphicFrame>
      <p:pic>
        <p:nvPicPr>
          <p:cNvPr id="1026" name="Picture 2" descr="校徽- 有關臺大- 認識臺大- 國立臺灣大學">
            <a:extLst>
              <a:ext uri="{FF2B5EF4-FFF2-40B4-BE49-F238E27FC236}">
                <a16:creationId xmlns:a16="http://schemas.microsoft.com/office/drawing/2014/main" id="{D1F00917-20EF-1455-9277-C8876E7F98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70706" y="231016"/>
            <a:ext cx="1413090" cy="14011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中研院圖書館服務">
            <a:extLst>
              <a:ext uri="{FF2B5EF4-FFF2-40B4-BE49-F238E27FC236}">
                <a16:creationId xmlns:a16="http://schemas.microsoft.com/office/drawing/2014/main" id="{665FBED8-6946-F4E6-14F3-1E7F5D2981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85502" y="252566"/>
            <a:ext cx="1401148" cy="1401148"/>
          </a:xfrm>
          <a:prstGeom prst="rect">
            <a:avLst/>
          </a:prstGeom>
          <a:noFill/>
          <a:extLst>
            <a:ext uri="{909E8E84-426E-40DD-AFC4-6F175D3DCCD1}">
              <a14:hiddenFill xmlns:a14="http://schemas.microsoft.com/office/drawing/2010/main">
                <a:solidFill>
                  <a:srgbClr val="FFFFFF"/>
                </a:solidFill>
              </a14:hiddenFill>
            </a:ext>
          </a:extLst>
        </p:spPr>
      </p:pic>
      <p:pic>
        <p:nvPicPr>
          <p:cNvPr id="16" name="圖片 15">
            <a:extLst>
              <a:ext uri="{FF2B5EF4-FFF2-40B4-BE49-F238E27FC236}">
                <a16:creationId xmlns:a16="http://schemas.microsoft.com/office/drawing/2014/main" id="{1D008294-09CB-790A-0710-E1BADEB72360}"/>
              </a:ext>
            </a:extLst>
          </p:cNvPr>
          <p:cNvPicPr>
            <a:picLocks noChangeAspect="1"/>
          </p:cNvPicPr>
          <p:nvPr/>
        </p:nvPicPr>
        <p:blipFill>
          <a:blip r:embed="rId7"/>
          <a:stretch>
            <a:fillRect/>
          </a:stretch>
        </p:blipFill>
        <p:spPr>
          <a:xfrm>
            <a:off x="10029583" y="6688623"/>
            <a:ext cx="4776143" cy="5039050"/>
          </a:xfrm>
          <a:prstGeom prst="rect">
            <a:avLst/>
          </a:prstGeom>
        </p:spPr>
      </p:pic>
      <p:pic>
        <p:nvPicPr>
          <p:cNvPr id="32" name="圖片 31">
            <a:extLst>
              <a:ext uri="{FF2B5EF4-FFF2-40B4-BE49-F238E27FC236}">
                <a16:creationId xmlns:a16="http://schemas.microsoft.com/office/drawing/2014/main" id="{0E3F3837-FB77-2125-4EBD-5E49B9F8F1D6}"/>
              </a:ext>
            </a:extLst>
          </p:cNvPr>
          <p:cNvPicPr>
            <a:picLocks noChangeAspect="1"/>
          </p:cNvPicPr>
          <p:nvPr/>
        </p:nvPicPr>
        <p:blipFill>
          <a:blip r:embed="rId8"/>
          <a:stretch>
            <a:fillRect/>
          </a:stretch>
        </p:blipFill>
        <p:spPr>
          <a:xfrm>
            <a:off x="21256424" y="6659955"/>
            <a:ext cx="5011113" cy="4995789"/>
          </a:xfrm>
          <a:prstGeom prst="rect">
            <a:avLst/>
          </a:prstGeom>
        </p:spPr>
      </p:pic>
      <p:sp>
        <p:nvSpPr>
          <p:cNvPr id="59" name="TextBox 42">
            <a:extLst>
              <a:ext uri="{FF2B5EF4-FFF2-40B4-BE49-F238E27FC236}">
                <a16:creationId xmlns:a16="http://schemas.microsoft.com/office/drawing/2014/main" id="{F081FA51-CA0D-9876-A686-F877FB394062}"/>
              </a:ext>
            </a:extLst>
          </p:cNvPr>
          <p:cNvSpPr txBox="1"/>
          <p:nvPr/>
        </p:nvSpPr>
        <p:spPr>
          <a:xfrm>
            <a:off x="15614410" y="11801633"/>
            <a:ext cx="5284584" cy="1107996"/>
          </a:xfrm>
          <a:prstGeom prst="rect">
            <a:avLst/>
          </a:prstGeom>
          <a:noFill/>
          <a:ln>
            <a:noFill/>
          </a:ln>
        </p:spPr>
        <p:txBody>
          <a:bodyPr wrap="square" rtlCol="0">
            <a:spAutoFit/>
          </a:bodyPr>
          <a:lstStyle/>
          <a:p>
            <a:r>
              <a:rPr lang="en-US" sz="1800" b="1" dirty="0">
                <a:latin typeface="Times New Roman" panose="02020603050405020304" pitchFamily="18" charset="0"/>
                <a:cs typeface="Times New Roman" panose="02020603050405020304" pitchFamily="18" charset="0"/>
              </a:rPr>
              <a:t>Figure 2. </a:t>
            </a:r>
            <a:r>
              <a:rPr lang="en" altLang="zh-TW" sz="1800" dirty="0">
                <a:latin typeface="Adobe Garamond Pro" panose="02020502060506020403" pitchFamily="18" charset="0"/>
                <a:cs typeface="Times New Roman" panose="02020603050405020304" pitchFamily="18" charset="0"/>
              </a:rPr>
              <a:t>Evaluation under different hidden dimension.</a:t>
            </a:r>
            <a:endParaRPr lang="en-US" sz="1800" b="1" dirty="0">
              <a:latin typeface="Adobe Garamond Pro Bold" panose="02020502060506020403" pitchFamily="18" charset="0"/>
              <a:cs typeface="Times New Roman" panose="02020603050405020304" pitchFamily="18" charset="0"/>
            </a:endParaRPr>
          </a:p>
          <a:p>
            <a:r>
              <a:rPr lang="en-US" sz="1600" dirty="0">
                <a:latin typeface="Adobe Garamond Pro" panose="02020502060506020403" pitchFamily="18" charset="0"/>
                <a:cs typeface="Times New Roman" panose="02020603050405020304" pitchFamily="18" charset="0"/>
              </a:rPr>
              <a:t>The graph shows the performance that under hidden dimension equals to 64 and 512. Though the latter is 8 times to the former, the performance still keeps in the same level.</a:t>
            </a:r>
          </a:p>
        </p:txBody>
      </p:sp>
      <p:pic>
        <p:nvPicPr>
          <p:cNvPr id="36" name="圖片 35">
            <a:extLst>
              <a:ext uri="{FF2B5EF4-FFF2-40B4-BE49-F238E27FC236}">
                <a16:creationId xmlns:a16="http://schemas.microsoft.com/office/drawing/2014/main" id="{E5AAF9EC-D831-F7CB-0C24-88F1035EF08A}"/>
              </a:ext>
            </a:extLst>
          </p:cNvPr>
          <p:cNvPicPr>
            <a:picLocks noChangeAspect="1"/>
          </p:cNvPicPr>
          <p:nvPr/>
        </p:nvPicPr>
        <p:blipFill>
          <a:blip r:embed="rId9"/>
          <a:stretch>
            <a:fillRect/>
          </a:stretch>
        </p:blipFill>
        <p:spPr>
          <a:xfrm>
            <a:off x="15669531" y="6645557"/>
            <a:ext cx="5040000" cy="5024587"/>
          </a:xfrm>
          <a:prstGeom prst="rect">
            <a:avLst/>
          </a:prstGeom>
        </p:spPr>
      </p:pic>
      <p:graphicFrame>
        <p:nvGraphicFramePr>
          <p:cNvPr id="41" name="表格 41">
            <a:extLst>
              <a:ext uri="{FF2B5EF4-FFF2-40B4-BE49-F238E27FC236}">
                <a16:creationId xmlns:a16="http://schemas.microsoft.com/office/drawing/2014/main" id="{92684035-0639-DF25-2C60-1829EC1DBEF5}"/>
              </a:ext>
            </a:extLst>
          </p:cNvPr>
          <p:cNvGraphicFramePr>
            <a:graphicFrameLocks noGrp="1"/>
          </p:cNvGraphicFramePr>
          <p:nvPr>
            <p:extLst>
              <p:ext uri="{D42A27DB-BD31-4B8C-83A1-F6EECF244321}">
                <p14:modId xmlns:p14="http://schemas.microsoft.com/office/powerpoint/2010/main" val="3749403365"/>
              </p:ext>
            </p:extLst>
          </p:nvPr>
        </p:nvGraphicFramePr>
        <p:xfrm>
          <a:off x="325674" y="8664739"/>
          <a:ext cx="8953636" cy="7473130"/>
        </p:xfrm>
        <a:graphic>
          <a:graphicData uri="http://schemas.openxmlformats.org/drawingml/2006/table">
            <a:tbl>
              <a:tblPr bandRow="1">
                <a:tableStyleId>{EB344D84-9AFB-497E-A393-DC336BA19D2E}</a:tableStyleId>
              </a:tblPr>
              <a:tblGrid>
                <a:gridCol w="2172597">
                  <a:extLst>
                    <a:ext uri="{9D8B030D-6E8A-4147-A177-3AD203B41FA5}">
                      <a16:colId xmlns:a16="http://schemas.microsoft.com/office/drawing/2014/main" val="2942565456"/>
                    </a:ext>
                  </a:extLst>
                </a:gridCol>
                <a:gridCol w="6781039">
                  <a:extLst>
                    <a:ext uri="{9D8B030D-6E8A-4147-A177-3AD203B41FA5}">
                      <a16:colId xmlns:a16="http://schemas.microsoft.com/office/drawing/2014/main" val="1062345004"/>
                    </a:ext>
                  </a:extLst>
                </a:gridCol>
              </a:tblGrid>
              <a:tr h="916575">
                <a:tc>
                  <a:txBody>
                    <a:bodyPr/>
                    <a:lstStyle/>
                    <a:p>
                      <a:r>
                        <a:rPr lang="en-US" altLang="zh-TW" sz="2000" kern="1200" dirty="0">
                          <a:solidFill>
                            <a:schemeClr val="tx1"/>
                          </a:solidFill>
                          <a:latin typeface="Adobe Garamond Pro" panose="02020502060506020403" pitchFamily="18" charset="0"/>
                          <a:cs typeface="Times New Roman" panose="02020603050405020304" pitchFamily="18" charset="0"/>
                        </a:rPr>
                        <a:t>Dataset </a:t>
                      </a:r>
                      <a:br>
                        <a:rPr lang="en-US" altLang="zh-TW" sz="2000" kern="1200" dirty="0">
                          <a:solidFill>
                            <a:schemeClr val="tx1"/>
                          </a:solidFill>
                          <a:latin typeface="Adobe Garamond Pro" panose="02020502060506020403" pitchFamily="18" charset="0"/>
                          <a:cs typeface="Times New Roman" panose="02020603050405020304" pitchFamily="18" charset="0"/>
                        </a:rPr>
                      </a:br>
                      <a:r>
                        <a:rPr lang="en-US" altLang="zh-TW" sz="2000" kern="1200" dirty="0">
                          <a:solidFill>
                            <a:schemeClr val="tx1"/>
                          </a:solidFill>
                          <a:latin typeface="Adobe Garamond Pro" panose="02020502060506020403" pitchFamily="18" charset="0"/>
                          <a:cs typeface="Times New Roman" panose="02020603050405020304" pitchFamily="18" charset="0"/>
                        </a:rPr>
                        <a:t>(via </a:t>
                      </a:r>
                      <a:r>
                        <a:rPr lang="en-US" altLang="zh-TW" sz="2000" kern="1200" dirty="0" err="1">
                          <a:solidFill>
                            <a:schemeClr val="tx1"/>
                          </a:solidFill>
                          <a:latin typeface="Adobe Garamond Pro" panose="02020502060506020403" pitchFamily="18" charset="0"/>
                          <a:cs typeface="Times New Roman" panose="02020603050405020304" pitchFamily="18" charset="0"/>
                        </a:rPr>
                        <a:t>TUDataset</a:t>
                      </a:r>
                      <a:r>
                        <a:rPr lang="en-US" altLang="zh-TW" sz="2000" kern="1200" dirty="0">
                          <a:solidFill>
                            <a:schemeClr val="tx1"/>
                          </a:solidFill>
                          <a:latin typeface="Adobe Garamond Pro" panose="02020502060506020403" pitchFamily="18" charset="0"/>
                          <a:cs typeface="Times New Roman" panose="02020603050405020304" pitchFamily="18" charset="0"/>
                        </a:rPr>
                        <a:t>)</a:t>
                      </a:r>
                      <a:endParaRPr lang="zh-TW" altLang="en-US" sz="2000" kern="1200" dirty="0">
                        <a:solidFill>
                          <a:schemeClr val="tx1"/>
                        </a:solidFill>
                        <a:latin typeface="Adobe Garamond Pro" panose="02020502060506020403" pitchFamily="18" charset="0"/>
                        <a:ea typeface="+mn-ea"/>
                        <a:cs typeface="Times New Roman" panose="02020603050405020304" pitchFamily="18" charset="0"/>
                      </a:endParaRPr>
                    </a:p>
                  </a:txBody>
                  <a:tcPr marL="90230" marR="90230" marT="45116" marB="45116" anchor="ctr">
                    <a:lnL>
                      <a:noFill/>
                    </a:lnL>
                    <a:lnR>
                      <a:noFill/>
                    </a:lnR>
                    <a:lnT w="25400" cmpd="sng">
                      <a:noFill/>
                    </a:lnT>
                    <a:lnB>
                      <a:noFill/>
                    </a:lnB>
                    <a:lnTlToBr w="12700" cmpd="sng">
                      <a:noFill/>
                      <a:prstDash val="solid"/>
                    </a:lnTlToBr>
                    <a:lnBlToTr w="12700" cmpd="sng">
                      <a:noFill/>
                      <a:prstDash val="solid"/>
                    </a:lnBlToTr>
                  </a:tcPr>
                </a:tc>
                <a:tc>
                  <a:txBody>
                    <a:bodyPr/>
                    <a:lstStyle/>
                    <a:p>
                      <a:pPr marL="342900" indent="-342900" algn="l">
                        <a:buFont typeface="Arial" panose="020B0604020202020204" pitchFamily="34" charset="0"/>
                        <a:buChar char="•"/>
                      </a:pPr>
                      <a:r>
                        <a:rPr lang="en" altLang="zh-TW" sz="2000" kern="1200" dirty="0">
                          <a:solidFill>
                            <a:schemeClr val="tx1"/>
                          </a:solidFill>
                          <a:latin typeface="Adobe Garamond Pro" panose="02020502060506020403" pitchFamily="18" charset="0"/>
                          <a:cs typeface="Times New Roman" panose="02020603050405020304" pitchFamily="18" charset="0"/>
                        </a:rPr>
                        <a:t>Molecules: MUTAG (188 graphs), NCI1 (4110 graphs)</a:t>
                      </a:r>
                    </a:p>
                    <a:p>
                      <a:pPr marL="342900" indent="-342900" algn="l">
                        <a:buFont typeface="Arial" panose="020B0604020202020204" pitchFamily="34" charset="0"/>
                        <a:buChar char="•"/>
                      </a:pPr>
                      <a:r>
                        <a:rPr lang="en" altLang="zh-TW" sz="2000" kern="1200" dirty="0">
                          <a:solidFill>
                            <a:schemeClr val="tx1"/>
                          </a:solidFill>
                          <a:latin typeface="Adobe Garamond Pro" panose="02020502060506020403" pitchFamily="18" charset="0"/>
                          <a:cs typeface="Times New Roman" panose="02020603050405020304" pitchFamily="18" charset="0"/>
                        </a:rPr>
                        <a:t>Bioinformatics: PROTEIN (1113 graphs), DD (1178 graphs)</a:t>
                      </a:r>
                      <a:endParaRPr lang="zh-TW" altLang="en-US" sz="2000" kern="1200" dirty="0">
                        <a:solidFill>
                          <a:schemeClr val="tx1"/>
                        </a:solidFill>
                        <a:latin typeface="Adobe Garamond Pro" panose="02020502060506020403" pitchFamily="18" charset="0"/>
                        <a:ea typeface="+mn-ea"/>
                        <a:cs typeface="Times New Roman" panose="02020603050405020304" pitchFamily="18" charset="0"/>
                      </a:endParaRPr>
                    </a:p>
                  </a:txBody>
                  <a:tcPr marL="90230" marR="90230" marT="45116" marB="45116" anchor="ctr">
                    <a:lnL>
                      <a:noFill/>
                    </a:lnL>
                    <a:lnR>
                      <a:noFill/>
                    </a:lnR>
                    <a:lnT w="254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366840437"/>
                  </a:ext>
                </a:extLst>
              </a:tr>
              <a:tr h="1224711">
                <a:tc>
                  <a:txBody>
                    <a:bodyPr/>
                    <a:lstStyle/>
                    <a:p>
                      <a:r>
                        <a:rPr lang="en" altLang="zh-TW" sz="2000" kern="1200" dirty="0">
                          <a:solidFill>
                            <a:schemeClr val="tx1"/>
                          </a:solidFill>
                          <a:latin typeface="Adobe Garamond Pro" panose="02020502060506020403" pitchFamily="18" charset="0"/>
                          <a:cs typeface="Times New Roman" panose="02020603050405020304" pitchFamily="18" charset="0"/>
                        </a:rPr>
                        <a:t>Self-supervised Learning Approach</a:t>
                      </a:r>
                      <a:endParaRPr lang="zh-TW" altLang="en-US" sz="2000" kern="1200" dirty="0">
                        <a:solidFill>
                          <a:schemeClr val="tx1"/>
                        </a:solidFill>
                        <a:latin typeface="Adobe Garamond Pro" panose="02020502060506020403" pitchFamily="18" charset="0"/>
                        <a:ea typeface="+mn-ea"/>
                        <a:cs typeface="Times New Roman" panose="02020603050405020304" pitchFamily="18" charset="0"/>
                      </a:endParaRPr>
                    </a:p>
                  </a:txBody>
                  <a:tcPr marL="90230" marR="90230" marT="45116" marB="45116" anchor="ctr">
                    <a:lnL>
                      <a:noFill/>
                    </a:lnL>
                    <a:lnR>
                      <a:noFill/>
                    </a:lnR>
                    <a:lnT>
                      <a:noFill/>
                    </a:lnT>
                    <a:lnB>
                      <a:noFill/>
                    </a:lnB>
                    <a:lnTlToBr w="12700" cmpd="sng">
                      <a:noFill/>
                      <a:prstDash val="solid"/>
                    </a:lnTlToBr>
                    <a:lnBlToTr w="12700" cmpd="sng">
                      <a:noFill/>
                      <a:prstDash val="solid"/>
                    </a:lnBlToTr>
                  </a:tcPr>
                </a:tc>
                <a:tc>
                  <a:txBody>
                    <a:bodyPr/>
                    <a:lstStyle/>
                    <a:p>
                      <a:pPr marL="342900" indent="-342900" algn="l" defTabSz="2194560" rtl="0" eaLnBrk="1" latinLnBrk="0" hangingPunct="1">
                        <a:buFont typeface="Arial" panose="020B0604020202020204" pitchFamily="34" charset="0"/>
                        <a:buChar char="•"/>
                      </a:pPr>
                      <a:r>
                        <a:rPr lang="en" altLang="zh-TW" sz="2000" kern="1200" dirty="0">
                          <a:solidFill>
                            <a:schemeClr val="tx1"/>
                          </a:solidFill>
                          <a:latin typeface="Adobe Garamond Pro" panose="02020502060506020403" pitchFamily="18" charset="0"/>
                          <a:ea typeface="+mn-ea"/>
                          <a:cs typeface="Times New Roman" panose="02020603050405020304" pitchFamily="18" charset="0"/>
                        </a:rPr>
                        <a:t>Contrastive Learning: </a:t>
                      </a:r>
                      <a:r>
                        <a:rPr lang="en" altLang="zh-TW" sz="2000" kern="1200" dirty="0" err="1">
                          <a:solidFill>
                            <a:schemeClr val="tx1"/>
                          </a:solidFill>
                          <a:latin typeface="Adobe Garamond Pro" panose="02020502060506020403" pitchFamily="18" charset="0"/>
                          <a:ea typeface="+mn-ea"/>
                          <a:cs typeface="Times New Roman" panose="02020603050405020304" pitchFamily="18" charset="0"/>
                        </a:rPr>
                        <a:t>SimCLR</a:t>
                      </a:r>
                      <a:endParaRPr lang="en" altLang="zh-TW" sz="2000" kern="1200" dirty="0">
                        <a:solidFill>
                          <a:schemeClr val="tx1"/>
                        </a:solidFill>
                        <a:latin typeface="Adobe Garamond Pro" panose="02020502060506020403" pitchFamily="18" charset="0"/>
                        <a:ea typeface="+mn-ea"/>
                        <a:cs typeface="Times New Roman" panose="02020603050405020304" pitchFamily="18" charset="0"/>
                      </a:endParaRPr>
                    </a:p>
                    <a:p>
                      <a:pPr marL="342900" indent="-342900" algn="l" defTabSz="2194560" rtl="0" eaLnBrk="1" latinLnBrk="0" hangingPunct="1">
                        <a:buFont typeface="Arial" panose="020B0604020202020204" pitchFamily="34" charset="0"/>
                        <a:buChar char="•"/>
                      </a:pPr>
                      <a:r>
                        <a:rPr lang="en" altLang="zh-TW" sz="2000" kern="1200" dirty="0">
                          <a:solidFill>
                            <a:schemeClr val="tx1"/>
                          </a:solidFill>
                          <a:latin typeface="Adobe Garamond Pro" panose="02020502060506020403" pitchFamily="18" charset="0"/>
                          <a:ea typeface="+mn-ea"/>
                          <a:cs typeface="Times New Roman" panose="02020603050405020304" pitchFamily="18" charset="0"/>
                        </a:rPr>
                        <a:t>Distillation Learning: </a:t>
                      </a:r>
                      <a:r>
                        <a:rPr lang="en" altLang="zh-TW" sz="2000" kern="1200" dirty="0" err="1">
                          <a:solidFill>
                            <a:schemeClr val="tx1"/>
                          </a:solidFill>
                          <a:latin typeface="Adobe Garamond Pro" panose="02020502060506020403" pitchFamily="18" charset="0"/>
                          <a:ea typeface="+mn-ea"/>
                          <a:cs typeface="Times New Roman" panose="02020603050405020304" pitchFamily="18" charset="0"/>
                        </a:rPr>
                        <a:t>Simsiam</a:t>
                      </a:r>
                      <a:endParaRPr lang="en" altLang="zh-TW" sz="2000" kern="1200" dirty="0">
                        <a:solidFill>
                          <a:schemeClr val="tx1"/>
                        </a:solidFill>
                        <a:latin typeface="Adobe Garamond Pro" panose="02020502060506020403" pitchFamily="18" charset="0"/>
                        <a:ea typeface="+mn-ea"/>
                        <a:cs typeface="Times New Roman" panose="02020603050405020304" pitchFamily="18" charset="0"/>
                      </a:endParaRPr>
                    </a:p>
                    <a:p>
                      <a:pPr marL="342900" indent="-342900" algn="l" defTabSz="2194560" rtl="0" eaLnBrk="1" latinLnBrk="0" hangingPunct="1">
                        <a:buFont typeface="Arial" panose="020B0604020202020204" pitchFamily="34" charset="0"/>
                        <a:buChar char="•"/>
                      </a:pPr>
                      <a:r>
                        <a:rPr lang="en" altLang="zh-TW" sz="2000" kern="1200" dirty="0">
                          <a:solidFill>
                            <a:schemeClr val="tx1"/>
                          </a:solidFill>
                          <a:latin typeface="Adobe Garamond Pro" panose="02020502060506020403" pitchFamily="18" charset="0"/>
                          <a:ea typeface="+mn-ea"/>
                          <a:cs typeface="Times New Roman" panose="02020603050405020304" pitchFamily="18" charset="0"/>
                        </a:rPr>
                        <a:t>Redundancy Reduction: Barlow Twins</a:t>
                      </a:r>
                      <a:endParaRPr lang="zh-TW" altLang="en-US" sz="2000" kern="1200" dirty="0">
                        <a:solidFill>
                          <a:schemeClr val="tx1"/>
                        </a:solidFill>
                        <a:latin typeface="Adobe Garamond Pro" panose="02020502060506020403" pitchFamily="18" charset="0"/>
                        <a:ea typeface="+mn-ea"/>
                        <a:cs typeface="Times New Roman" panose="02020603050405020304" pitchFamily="18" charset="0"/>
                      </a:endParaRPr>
                    </a:p>
                  </a:txBody>
                  <a:tcPr marL="90230" marR="90230" marT="45116" marB="45116"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851654"/>
                  </a:ext>
                </a:extLst>
              </a:tr>
              <a:tr h="1969801">
                <a:tc>
                  <a:txBody>
                    <a:bodyPr/>
                    <a:lstStyle/>
                    <a:p>
                      <a:r>
                        <a:rPr lang="en" altLang="zh-TW" sz="2000" kern="1200" dirty="0">
                          <a:solidFill>
                            <a:schemeClr val="tx1"/>
                          </a:solidFill>
                          <a:latin typeface="Adobe Garamond Pro" panose="02020502060506020403" pitchFamily="18" charset="0"/>
                          <a:cs typeface="Times New Roman" panose="02020603050405020304" pitchFamily="18" charset="0"/>
                        </a:rPr>
                        <a:t>Data Augmentation Operator </a:t>
                      </a:r>
                      <a:endParaRPr lang="zh-TW" altLang="en-US" sz="2000" kern="1200" dirty="0">
                        <a:solidFill>
                          <a:schemeClr val="tx1"/>
                        </a:solidFill>
                        <a:latin typeface="Adobe Garamond Pro" panose="02020502060506020403" pitchFamily="18" charset="0"/>
                        <a:ea typeface="+mn-ea"/>
                        <a:cs typeface="Times New Roman" panose="02020603050405020304" pitchFamily="18" charset="0"/>
                      </a:endParaRPr>
                    </a:p>
                  </a:txBody>
                  <a:tcPr marL="90230" marR="90230" marT="45116" marB="45116" anchor="ctr">
                    <a:lnL>
                      <a:noFill/>
                    </a:lnL>
                    <a:lnR>
                      <a:noFill/>
                    </a:lnR>
                    <a:lnT>
                      <a:noFill/>
                    </a:lnT>
                    <a:lnB>
                      <a:noFill/>
                    </a:lnB>
                    <a:lnTlToBr w="12700" cmpd="sng">
                      <a:noFill/>
                      <a:prstDash val="solid"/>
                    </a:lnTlToBr>
                    <a:lnBlToTr w="12700" cmpd="sng">
                      <a:noFill/>
                      <a:prstDash val="solid"/>
                    </a:lnBlToTr>
                  </a:tcPr>
                </a:tc>
                <a:tc>
                  <a:txBody>
                    <a:bodyPr/>
                    <a:lstStyle/>
                    <a:p>
                      <a:pPr marL="342900" indent="-342900" algn="l" defTabSz="2194560" rtl="0" eaLnBrk="1" latinLnBrk="0" hangingPunct="1">
                        <a:buFont typeface="Arial" panose="020B0604020202020204" pitchFamily="34" charset="0"/>
                        <a:buChar char="•"/>
                      </a:pPr>
                      <a:r>
                        <a:rPr lang="en" altLang="zh-TW" sz="2000" kern="1200" dirty="0">
                          <a:solidFill>
                            <a:schemeClr val="tx1"/>
                          </a:solidFill>
                          <a:latin typeface="Adobe Garamond Pro" panose="02020502060506020403" pitchFamily="18" charset="0"/>
                          <a:ea typeface="+mn-ea"/>
                          <a:cs typeface="Times New Roman" panose="02020603050405020304" pitchFamily="18" charset="0"/>
                        </a:rPr>
                        <a:t>Node dropping: Randomly delete node and its connections.</a:t>
                      </a:r>
                    </a:p>
                    <a:p>
                      <a:pPr marL="342900" indent="-342900" algn="l" defTabSz="2194560" rtl="0" eaLnBrk="1" latinLnBrk="0" hangingPunct="1">
                        <a:buFont typeface="Arial" panose="020B0604020202020204" pitchFamily="34" charset="0"/>
                        <a:buChar char="•"/>
                      </a:pPr>
                      <a:r>
                        <a:rPr lang="en" altLang="zh-TW" sz="2000" kern="1200" dirty="0">
                          <a:solidFill>
                            <a:schemeClr val="tx1"/>
                          </a:solidFill>
                          <a:latin typeface="Adobe Garamond Pro" panose="02020502060506020403" pitchFamily="18" charset="0"/>
                          <a:ea typeface="+mn-ea"/>
                          <a:cs typeface="Times New Roman" panose="02020603050405020304" pitchFamily="18" charset="0"/>
                        </a:rPr>
                        <a:t>Edge perturbation: Randomly delete or add new edges.</a:t>
                      </a:r>
                    </a:p>
                    <a:p>
                      <a:pPr marL="342900" indent="-342900" algn="l" defTabSz="2194560" rtl="0" eaLnBrk="1" latinLnBrk="0" hangingPunct="1">
                        <a:buFont typeface="Arial" panose="020B0604020202020204" pitchFamily="34" charset="0"/>
                        <a:buChar char="•"/>
                      </a:pPr>
                      <a:r>
                        <a:rPr lang="en" altLang="zh-TW" sz="2000" kern="1200" dirty="0">
                          <a:solidFill>
                            <a:schemeClr val="tx1"/>
                          </a:solidFill>
                          <a:latin typeface="Adobe Garamond Pro" panose="02020502060506020403" pitchFamily="18" charset="0"/>
                          <a:ea typeface="+mn-ea"/>
                          <a:cs typeface="Times New Roman" panose="02020603050405020304" pitchFamily="18" charset="0"/>
                        </a:rPr>
                        <a:t>Attribute masking: Randomly substitute the attribute of node.</a:t>
                      </a:r>
                    </a:p>
                    <a:p>
                      <a:pPr marL="342900" indent="-342900" algn="l" defTabSz="2194560" rtl="0" eaLnBrk="1" latinLnBrk="0" hangingPunct="1">
                        <a:buFont typeface="Arial" panose="020B0604020202020204" pitchFamily="34" charset="0"/>
                        <a:buChar char="•"/>
                      </a:pPr>
                      <a:r>
                        <a:rPr lang="en" altLang="zh-TW" sz="2000" kern="1200" dirty="0">
                          <a:solidFill>
                            <a:schemeClr val="tx1"/>
                          </a:solidFill>
                          <a:latin typeface="Adobe Garamond Pro" panose="02020502060506020403" pitchFamily="18" charset="0"/>
                          <a:ea typeface="+mn-ea"/>
                          <a:cs typeface="Times New Roman" panose="02020603050405020304" pitchFamily="18" charset="0"/>
                        </a:rPr>
                        <a:t>Subgraph: Randomly sample the subgraph component.</a:t>
                      </a:r>
                    </a:p>
                    <a:p>
                      <a:pPr marL="342900" indent="-342900" algn="l" defTabSz="2194560" rtl="0" eaLnBrk="1" latinLnBrk="0" hangingPunct="1">
                        <a:buFont typeface="Arial" panose="020B0604020202020204" pitchFamily="34" charset="0"/>
                        <a:buChar char="•"/>
                      </a:pPr>
                      <a:r>
                        <a:rPr lang="en" altLang="zh-TW" sz="2000" kern="1200" dirty="0">
                          <a:solidFill>
                            <a:schemeClr val="tx1"/>
                          </a:solidFill>
                          <a:latin typeface="Adobe Garamond Pro" panose="02020502060506020403" pitchFamily="18" charset="0"/>
                          <a:ea typeface="+mn-ea"/>
                          <a:cs typeface="Times New Roman" panose="02020603050405020304" pitchFamily="18" charset="0"/>
                        </a:rPr>
                        <a:t>(with ratio 0.3)</a:t>
                      </a:r>
                      <a:endParaRPr lang="zh-TW" altLang="en-US" sz="2000" kern="1200" dirty="0">
                        <a:solidFill>
                          <a:schemeClr val="tx1"/>
                        </a:solidFill>
                        <a:latin typeface="Adobe Garamond Pro" panose="02020502060506020403" pitchFamily="18" charset="0"/>
                        <a:ea typeface="+mn-ea"/>
                        <a:cs typeface="Times New Roman" panose="02020603050405020304" pitchFamily="18" charset="0"/>
                      </a:endParaRPr>
                    </a:p>
                  </a:txBody>
                  <a:tcPr marL="90230" marR="90230" marT="45116" marB="45116"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30850275"/>
                  </a:ext>
                </a:extLst>
              </a:tr>
              <a:tr h="728587">
                <a:tc>
                  <a:txBody>
                    <a:bodyPr/>
                    <a:lstStyle/>
                    <a:p>
                      <a:r>
                        <a:rPr lang="en" altLang="zh-TW" sz="2000" kern="1200" dirty="0">
                          <a:solidFill>
                            <a:schemeClr val="tx1"/>
                          </a:solidFill>
                          <a:latin typeface="Adobe Garamond Pro" panose="02020502060506020403" pitchFamily="18" charset="0"/>
                          <a:cs typeface="Times New Roman" panose="02020603050405020304" pitchFamily="18" charset="0"/>
                        </a:rPr>
                        <a:t>Mini-batch Size</a:t>
                      </a:r>
                      <a:endParaRPr lang="zh-TW" altLang="en-US" sz="2000" kern="1200" dirty="0">
                        <a:solidFill>
                          <a:schemeClr val="tx1"/>
                        </a:solidFill>
                        <a:latin typeface="Adobe Garamond Pro" panose="02020502060506020403" pitchFamily="18" charset="0"/>
                        <a:ea typeface="+mn-ea"/>
                        <a:cs typeface="Times New Roman" panose="02020603050405020304" pitchFamily="18" charset="0"/>
                      </a:endParaRPr>
                    </a:p>
                  </a:txBody>
                  <a:tcPr marL="90230" marR="90230" marT="45116" marB="45116" anchor="ctr">
                    <a:lnL>
                      <a:noFill/>
                    </a:lnL>
                    <a:lnR>
                      <a:noFill/>
                    </a:lnR>
                    <a:lnT>
                      <a:noFill/>
                    </a:lnT>
                    <a:lnB>
                      <a:noFill/>
                    </a:lnB>
                    <a:lnTlToBr w="12700" cmpd="sng">
                      <a:noFill/>
                      <a:prstDash val="solid"/>
                    </a:lnTlToBr>
                    <a:lnBlToTr w="12700" cmpd="sng">
                      <a:noFill/>
                      <a:prstDash val="solid"/>
                    </a:lnBlToTr>
                  </a:tcPr>
                </a:tc>
                <a:tc>
                  <a:txBody>
                    <a:bodyPr/>
                    <a:lstStyle/>
                    <a:p>
                      <a:pPr marL="342900" indent="-342900" algn="l" defTabSz="2194560" rtl="0" eaLnBrk="1" latinLnBrk="0" hangingPunct="1">
                        <a:buFont typeface="Arial" panose="020B0604020202020204" pitchFamily="34" charset="0"/>
                        <a:buChar char="•"/>
                      </a:pPr>
                      <a:r>
                        <a:rPr lang="en" altLang="zh-TW" sz="2000" kern="1200" dirty="0">
                          <a:solidFill>
                            <a:schemeClr val="tx1"/>
                          </a:solidFill>
                          <a:latin typeface="Adobe Garamond Pro" panose="02020502060506020403" pitchFamily="18" charset="0"/>
                          <a:ea typeface="+mn-ea"/>
                          <a:cs typeface="Times New Roman" panose="02020603050405020304" pitchFamily="18" charset="0"/>
                        </a:rPr>
                        <a:t>64, 256 (for MUTAG, PROTEIN, NCCI1)</a:t>
                      </a:r>
                    </a:p>
                    <a:p>
                      <a:pPr marL="342900" indent="-342900" algn="l" defTabSz="2194560" rtl="0" eaLnBrk="1" latinLnBrk="0" hangingPunct="1">
                        <a:buFont typeface="Arial" panose="020B0604020202020204" pitchFamily="34" charset="0"/>
                        <a:buChar char="•"/>
                      </a:pPr>
                      <a:r>
                        <a:rPr lang="en" altLang="zh-TW" sz="2000" kern="1200" dirty="0">
                          <a:solidFill>
                            <a:schemeClr val="tx1"/>
                          </a:solidFill>
                          <a:latin typeface="Adobe Garamond Pro" panose="02020502060506020403" pitchFamily="18" charset="0"/>
                          <a:ea typeface="+mn-ea"/>
                          <a:cs typeface="Times New Roman" panose="02020603050405020304" pitchFamily="18" charset="0"/>
                        </a:rPr>
                        <a:t>64,128 (for DD)</a:t>
                      </a:r>
                      <a:endParaRPr lang="zh-TW" altLang="en-US" sz="2000" kern="1200" dirty="0">
                        <a:solidFill>
                          <a:schemeClr val="tx1"/>
                        </a:solidFill>
                        <a:latin typeface="Adobe Garamond Pro" panose="02020502060506020403" pitchFamily="18" charset="0"/>
                        <a:ea typeface="+mn-ea"/>
                        <a:cs typeface="Times New Roman" panose="02020603050405020304" pitchFamily="18" charset="0"/>
                      </a:endParaRPr>
                    </a:p>
                  </a:txBody>
                  <a:tcPr marL="90230" marR="90230" marT="45116" marB="45116"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261644097"/>
                  </a:ext>
                </a:extLst>
              </a:tr>
              <a:tr h="411264">
                <a:tc>
                  <a:txBody>
                    <a:bodyPr/>
                    <a:lstStyle/>
                    <a:p>
                      <a:r>
                        <a:rPr lang="en" altLang="zh-TW" sz="2000" kern="1200" dirty="0">
                          <a:solidFill>
                            <a:schemeClr val="tx1"/>
                          </a:solidFill>
                          <a:latin typeface="Adobe Garamond Pro" panose="02020502060506020403" pitchFamily="18" charset="0"/>
                          <a:cs typeface="Times New Roman" panose="02020603050405020304" pitchFamily="18" charset="0"/>
                        </a:rPr>
                        <a:t>Hidden Dimension</a:t>
                      </a:r>
                      <a:endParaRPr lang="zh-TW" altLang="en-US" sz="2000" kern="1200" dirty="0">
                        <a:solidFill>
                          <a:schemeClr val="tx1"/>
                        </a:solidFill>
                        <a:latin typeface="Adobe Garamond Pro" panose="02020502060506020403" pitchFamily="18" charset="0"/>
                        <a:ea typeface="+mn-ea"/>
                        <a:cs typeface="Times New Roman" panose="02020603050405020304" pitchFamily="18" charset="0"/>
                      </a:endParaRPr>
                    </a:p>
                  </a:txBody>
                  <a:tcPr marL="90230" marR="90230" marT="45116" marB="45116" anchor="ctr">
                    <a:lnL>
                      <a:noFill/>
                    </a:lnL>
                    <a:lnR>
                      <a:noFill/>
                    </a:lnR>
                    <a:lnT>
                      <a:noFill/>
                    </a:lnT>
                    <a:lnB>
                      <a:noFill/>
                    </a:lnB>
                    <a:lnTlToBr w="12700" cmpd="sng">
                      <a:noFill/>
                      <a:prstDash val="solid"/>
                    </a:lnTlToBr>
                    <a:lnBlToTr w="12700" cmpd="sng">
                      <a:noFill/>
                      <a:prstDash val="solid"/>
                    </a:lnBlToTr>
                  </a:tcPr>
                </a:tc>
                <a:tc>
                  <a:txBody>
                    <a:bodyPr/>
                    <a:lstStyle/>
                    <a:p>
                      <a:pPr marL="342900" indent="-342900" algn="l" defTabSz="2194560" rtl="0" eaLnBrk="1" latinLnBrk="0" hangingPunct="1">
                        <a:buFont typeface="Arial" panose="020B0604020202020204" pitchFamily="34" charset="0"/>
                        <a:buChar char="•"/>
                      </a:pPr>
                      <a:r>
                        <a:rPr lang="en" altLang="zh-TW" sz="2000" kern="1200" dirty="0">
                          <a:solidFill>
                            <a:schemeClr val="tx1"/>
                          </a:solidFill>
                          <a:latin typeface="Adobe Garamond Pro" panose="02020502060506020403" pitchFamily="18" charset="0"/>
                          <a:ea typeface="+mn-ea"/>
                          <a:cs typeface="Times New Roman" panose="02020603050405020304" pitchFamily="18" charset="0"/>
                        </a:rPr>
                        <a:t>64, 512</a:t>
                      </a:r>
                      <a:endParaRPr lang="zh-TW" altLang="en-US" sz="2000" kern="1200" dirty="0">
                        <a:solidFill>
                          <a:schemeClr val="tx1"/>
                        </a:solidFill>
                        <a:latin typeface="Adobe Garamond Pro" panose="02020502060506020403" pitchFamily="18" charset="0"/>
                        <a:ea typeface="+mn-ea"/>
                        <a:cs typeface="Times New Roman" panose="02020603050405020304" pitchFamily="18" charset="0"/>
                      </a:endParaRPr>
                    </a:p>
                  </a:txBody>
                  <a:tcPr marL="90230" marR="90230" marT="45116" marB="45116"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047406561"/>
                  </a:ext>
                </a:extLst>
              </a:tr>
              <a:tr h="673232">
                <a:tc>
                  <a:txBody>
                    <a:bodyPr/>
                    <a:lstStyle/>
                    <a:p>
                      <a:r>
                        <a:rPr lang="en" altLang="zh-TW" sz="2000" kern="1200" dirty="0">
                          <a:solidFill>
                            <a:schemeClr val="tx1"/>
                          </a:solidFill>
                          <a:latin typeface="Adobe Garamond Pro" panose="02020502060506020403" pitchFamily="18" charset="0"/>
                          <a:cs typeface="Times New Roman" panose="02020603050405020304" pitchFamily="18" charset="0"/>
                        </a:rPr>
                        <a:t>Encoder </a:t>
                      </a:r>
                      <a:endParaRPr lang="zh-TW" altLang="en-US" sz="2000" kern="1200" dirty="0">
                        <a:solidFill>
                          <a:schemeClr val="tx1"/>
                        </a:solidFill>
                        <a:latin typeface="Adobe Garamond Pro" panose="02020502060506020403" pitchFamily="18" charset="0"/>
                        <a:ea typeface="+mn-ea"/>
                        <a:cs typeface="Times New Roman" panose="02020603050405020304" pitchFamily="18" charset="0"/>
                      </a:endParaRPr>
                    </a:p>
                  </a:txBody>
                  <a:tcPr marL="90230" marR="90230" marT="45116" marB="45116" anchor="ctr">
                    <a:lnL>
                      <a:noFill/>
                    </a:lnL>
                    <a:lnR>
                      <a:noFill/>
                    </a:lnR>
                    <a:lnT>
                      <a:noFill/>
                    </a:lnT>
                    <a:lnB>
                      <a:noFill/>
                    </a:lnB>
                    <a:lnTlToBr w="12700" cmpd="sng">
                      <a:noFill/>
                      <a:prstDash val="solid"/>
                    </a:lnTlToBr>
                    <a:lnBlToTr w="12700" cmpd="sng">
                      <a:noFill/>
                      <a:prstDash val="solid"/>
                    </a:lnBlToTr>
                  </a:tcPr>
                </a:tc>
                <a:tc>
                  <a:txBody>
                    <a:bodyPr/>
                    <a:lstStyle/>
                    <a:p>
                      <a:pPr marL="342900" indent="-342900" algn="l" defTabSz="2194560" rtl="0" eaLnBrk="1" latinLnBrk="0" hangingPunct="1">
                        <a:buFont typeface="Arial" panose="020B0604020202020204" pitchFamily="34" charset="0"/>
                        <a:buChar char="•"/>
                      </a:pPr>
                      <a:r>
                        <a:rPr lang="en" altLang="zh-TW" sz="2000" kern="1200" dirty="0">
                          <a:solidFill>
                            <a:schemeClr val="tx1"/>
                          </a:solidFill>
                          <a:latin typeface="Adobe Garamond Pro" panose="02020502060506020403" pitchFamily="18" charset="0"/>
                          <a:ea typeface="+mn-ea"/>
                          <a:cs typeface="Times New Roman" panose="02020603050405020304" pitchFamily="18" charset="0"/>
                        </a:rPr>
                        <a:t>Encoder Type: Graph Isomorphism Network (GIN) </a:t>
                      </a:r>
                    </a:p>
                    <a:p>
                      <a:pPr marL="342900" indent="-342900" algn="l" defTabSz="2194560" rtl="0" eaLnBrk="1" latinLnBrk="0" hangingPunct="1">
                        <a:buFont typeface="Arial" panose="020B0604020202020204" pitchFamily="34" charset="0"/>
                        <a:buChar char="•"/>
                      </a:pPr>
                      <a:r>
                        <a:rPr lang="en" altLang="zh-TW" sz="2000" kern="1200" dirty="0">
                          <a:solidFill>
                            <a:schemeClr val="tx1"/>
                          </a:solidFill>
                          <a:latin typeface="Adobe Garamond Pro" panose="02020502060506020403" pitchFamily="18" charset="0"/>
                          <a:ea typeface="+mn-ea"/>
                          <a:cs typeface="Times New Roman" panose="02020603050405020304" pitchFamily="18" charset="0"/>
                        </a:rPr>
                        <a:t>Number of Layer: 1 (monolayer), 2 (bilayer), 3 (</a:t>
                      </a:r>
                      <a:r>
                        <a:rPr lang="en" altLang="zh-TW" sz="2000" kern="1200" dirty="0" err="1">
                          <a:solidFill>
                            <a:schemeClr val="tx1"/>
                          </a:solidFill>
                          <a:latin typeface="Adobe Garamond Pro" panose="02020502060506020403" pitchFamily="18" charset="0"/>
                          <a:ea typeface="+mn-ea"/>
                          <a:cs typeface="Times New Roman" panose="02020603050405020304" pitchFamily="18" charset="0"/>
                        </a:rPr>
                        <a:t>trilayer</a:t>
                      </a:r>
                      <a:r>
                        <a:rPr lang="en" altLang="zh-TW" sz="2000" kern="1200" dirty="0">
                          <a:solidFill>
                            <a:schemeClr val="tx1"/>
                          </a:solidFill>
                          <a:latin typeface="Adobe Garamond Pro" panose="02020502060506020403" pitchFamily="18" charset="0"/>
                          <a:ea typeface="+mn-ea"/>
                          <a:cs typeface="Times New Roman" panose="02020603050405020304" pitchFamily="18" charset="0"/>
                        </a:rPr>
                        <a:t>)</a:t>
                      </a:r>
                      <a:endParaRPr lang="zh-TW" altLang="en-US" sz="2000" kern="1200" dirty="0">
                        <a:solidFill>
                          <a:schemeClr val="tx1"/>
                        </a:solidFill>
                        <a:latin typeface="Adobe Garamond Pro" panose="02020502060506020403" pitchFamily="18" charset="0"/>
                        <a:ea typeface="+mn-ea"/>
                        <a:cs typeface="Times New Roman" panose="02020603050405020304" pitchFamily="18" charset="0"/>
                      </a:endParaRPr>
                    </a:p>
                  </a:txBody>
                  <a:tcPr marL="90230" marR="90230" marT="45116" marB="45116"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66904521"/>
                  </a:ext>
                </a:extLst>
              </a:tr>
              <a:tr h="411264">
                <a:tc>
                  <a:txBody>
                    <a:bodyPr/>
                    <a:lstStyle/>
                    <a:p>
                      <a:r>
                        <a:rPr lang="en" altLang="zh-TW" sz="2000" kern="1200" dirty="0">
                          <a:solidFill>
                            <a:schemeClr val="tx1"/>
                          </a:solidFill>
                          <a:latin typeface="Adobe Garamond Pro" panose="02020502060506020403" pitchFamily="18" charset="0"/>
                          <a:cs typeface="Times New Roman" panose="02020603050405020304" pitchFamily="18" charset="0"/>
                        </a:rPr>
                        <a:t># Projector Layer</a:t>
                      </a:r>
                      <a:endParaRPr lang="zh-TW" altLang="en-US" sz="2000" kern="1200" dirty="0">
                        <a:solidFill>
                          <a:schemeClr val="tx1"/>
                        </a:solidFill>
                        <a:latin typeface="Adobe Garamond Pro" panose="02020502060506020403" pitchFamily="18" charset="0"/>
                        <a:ea typeface="+mn-ea"/>
                        <a:cs typeface="Times New Roman" panose="02020603050405020304" pitchFamily="18" charset="0"/>
                      </a:endParaRPr>
                    </a:p>
                  </a:txBody>
                  <a:tcPr marL="90230" marR="90230" marT="45116" marB="45116" anchor="ctr">
                    <a:lnL>
                      <a:noFill/>
                    </a:lnL>
                    <a:lnR>
                      <a:noFill/>
                    </a:lnR>
                    <a:lnT>
                      <a:noFill/>
                    </a:lnT>
                    <a:lnB>
                      <a:noFill/>
                    </a:lnB>
                    <a:lnTlToBr w="12700" cmpd="sng">
                      <a:noFill/>
                      <a:prstDash val="solid"/>
                    </a:lnTlToBr>
                    <a:lnBlToTr w="12700" cmpd="sng">
                      <a:noFill/>
                      <a:prstDash val="solid"/>
                    </a:lnBlToTr>
                  </a:tcPr>
                </a:tc>
                <a:tc>
                  <a:txBody>
                    <a:bodyPr/>
                    <a:lstStyle/>
                    <a:p>
                      <a:pPr marL="342900" indent="-342900" algn="l" defTabSz="2194560" rtl="0" eaLnBrk="1" latinLnBrk="0" hangingPunct="1">
                        <a:buFont typeface="Arial" panose="020B0604020202020204" pitchFamily="34" charset="0"/>
                        <a:buChar char="•"/>
                      </a:pPr>
                      <a:r>
                        <a:rPr lang="en" altLang="zh-TW" sz="2000" kern="1200" dirty="0">
                          <a:solidFill>
                            <a:schemeClr val="tx1"/>
                          </a:solidFill>
                          <a:latin typeface="Adobe Garamond Pro" panose="02020502060506020403" pitchFamily="18" charset="0"/>
                          <a:ea typeface="+mn-ea"/>
                          <a:cs typeface="Times New Roman" panose="02020603050405020304" pitchFamily="18" charset="0"/>
                        </a:rPr>
                        <a:t>3 (</a:t>
                      </a:r>
                      <a:r>
                        <a:rPr lang="en" altLang="zh-TW" sz="2000" kern="1200" dirty="0" err="1">
                          <a:solidFill>
                            <a:schemeClr val="tx1"/>
                          </a:solidFill>
                          <a:latin typeface="Adobe Garamond Pro" panose="02020502060506020403" pitchFamily="18" charset="0"/>
                          <a:ea typeface="+mn-ea"/>
                          <a:cs typeface="Times New Roman" panose="02020603050405020304" pitchFamily="18" charset="0"/>
                        </a:rPr>
                        <a:t>trilayer</a:t>
                      </a:r>
                      <a:r>
                        <a:rPr lang="en" altLang="zh-TW" sz="2000" kern="1200" dirty="0">
                          <a:solidFill>
                            <a:schemeClr val="tx1"/>
                          </a:solidFill>
                          <a:latin typeface="Adobe Garamond Pro" panose="02020502060506020403" pitchFamily="18" charset="0"/>
                          <a:ea typeface="+mn-ea"/>
                          <a:cs typeface="Times New Roman" panose="02020603050405020304" pitchFamily="18" charset="0"/>
                        </a:rPr>
                        <a:t>)</a:t>
                      </a:r>
                      <a:endParaRPr lang="zh-TW" altLang="en-US" sz="2000" kern="1200" dirty="0">
                        <a:solidFill>
                          <a:schemeClr val="tx1"/>
                        </a:solidFill>
                        <a:latin typeface="Adobe Garamond Pro" panose="02020502060506020403" pitchFamily="18" charset="0"/>
                        <a:ea typeface="+mn-ea"/>
                        <a:cs typeface="Times New Roman" panose="02020603050405020304" pitchFamily="18" charset="0"/>
                      </a:endParaRPr>
                    </a:p>
                  </a:txBody>
                  <a:tcPr marL="90230" marR="90230" marT="45116" marB="45116"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16465769"/>
                  </a:ext>
                </a:extLst>
              </a:tr>
              <a:tr h="411264">
                <a:tc>
                  <a:txBody>
                    <a:bodyPr/>
                    <a:lstStyle/>
                    <a:p>
                      <a:r>
                        <a:rPr lang="en" altLang="zh-TW" sz="2000" kern="1200" dirty="0">
                          <a:solidFill>
                            <a:schemeClr val="tx1"/>
                          </a:solidFill>
                          <a:latin typeface="Adobe Garamond Pro" panose="02020502060506020403" pitchFamily="18" charset="0"/>
                          <a:cs typeface="Times New Roman" panose="02020603050405020304" pitchFamily="18" charset="0"/>
                        </a:rPr>
                        <a:t>Epoch</a:t>
                      </a:r>
                      <a:endParaRPr lang="zh-TW" altLang="en-US" sz="2000" kern="1200" dirty="0">
                        <a:solidFill>
                          <a:schemeClr val="tx1"/>
                        </a:solidFill>
                        <a:latin typeface="Adobe Garamond Pro" panose="02020502060506020403" pitchFamily="18" charset="0"/>
                        <a:ea typeface="+mn-ea"/>
                        <a:cs typeface="Times New Roman" panose="02020603050405020304" pitchFamily="18" charset="0"/>
                      </a:endParaRPr>
                    </a:p>
                  </a:txBody>
                  <a:tcPr marL="90230" marR="90230" marT="45116" marB="45116" anchor="ctr">
                    <a:lnL>
                      <a:noFill/>
                    </a:lnL>
                    <a:lnR>
                      <a:noFill/>
                    </a:lnR>
                    <a:lnT>
                      <a:noFill/>
                    </a:lnT>
                    <a:lnB>
                      <a:noFill/>
                    </a:lnB>
                    <a:lnTlToBr w="12700" cmpd="sng">
                      <a:noFill/>
                      <a:prstDash val="solid"/>
                    </a:lnTlToBr>
                    <a:lnBlToTr w="12700" cmpd="sng">
                      <a:noFill/>
                      <a:prstDash val="solid"/>
                    </a:lnBlToTr>
                  </a:tcPr>
                </a:tc>
                <a:tc>
                  <a:txBody>
                    <a:bodyPr/>
                    <a:lstStyle/>
                    <a:p>
                      <a:pPr marL="342900" indent="-342900" algn="l" defTabSz="2194560" rtl="0" eaLnBrk="1" latinLnBrk="0" hangingPunct="1">
                        <a:buFont typeface="Arial" panose="020B0604020202020204" pitchFamily="34" charset="0"/>
                        <a:buChar char="•"/>
                      </a:pPr>
                      <a:r>
                        <a:rPr lang="en" altLang="zh-TW" sz="2000" kern="1200" dirty="0">
                          <a:solidFill>
                            <a:schemeClr val="tx1"/>
                          </a:solidFill>
                          <a:latin typeface="Adobe Garamond Pro" panose="02020502060506020403" pitchFamily="18" charset="0"/>
                          <a:ea typeface="+mn-ea"/>
                          <a:cs typeface="Times New Roman" panose="02020603050405020304" pitchFamily="18" charset="0"/>
                        </a:rPr>
                        <a:t>200 times</a:t>
                      </a:r>
                      <a:endParaRPr lang="zh-TW" altLang="en-US" sz="2000" kern="1200" dirty="0">
                        <a:solidFill>
                          <a:schemeClr val="tx1"/>
                        </a:solidFill>
                        <a:latin typeface="Adobe Garamond Pro" panose="02020502060506020403" pitchFamily="18" charset="0"/>
                        <a:ea typeface="+mn-ea"/>
                        <a:cs typeface="Times New Roman" panose="02020603050405020304" pitchFamily="18" charset="0"/>
                      </a:endParaRPr>
                    </a:p>
                  </a:txBody>
                  <a:tcPr marL="90230" marR="90230" marT="45116" marB="45116"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514564466"/>
                  </a:ext>
                </a:extLst>
              </a:tr>
              <a:tr h="596620">
                <a:tc>
                  <a:txBody>
                    <a:bodyPr/>
                    <a:lstStyle/>
                    <a:p>
                      <a:r>
                        <a:rPr lang="en" altLang="zh-TW" sz="2000" kern="1200" dirty="0">
                          <a:solidFill>
                            <a:schemeClr val="tx1"/>
                          </a:solidFill>
                          <a:latin typeface="Adobe Garamond Pro" panose="02020502060506020403" pitchFamily="18" charset="0"/>
                          <a:cs typeface="Times New Roman" panose="02020603050405020304" pitchFamily="18" charset="0"/>
                        </a:rPr>
                        <a:t>Data Proportion</a:t>
                      </a:r>
                      <a:endParaRPr lang="zh-TW" altLang="en-US" sz="2000" kern="1200" dirty="0">
                        <a:solidFill>
                          <a:schemeClr val="tx1"/>
                        </a:solidFill>
                        <a:latin typeface="Adobe Garamond Pro" panose="02020502060506020403" pitchFamily="18" charset="0"/>
                        <a:ea typeface="+mn-ea"/>
                        <a:cs typeface="Times New Roman" panose="02020603050405020304" pitchFamily="18" charset="0"/>
                      </a:endParaRPr>
                    </a:p>
                  </a:txBody>
                  <a:tcPr marL="90230" marR="90230" marT="45116" marB="45116" anchor="ctr">
                    <a:lnL>
                      <a:noFill/>
                    </a:lnL>
                    <a:lnR>
                      <a:noFill/>
                    </a:lnR>
                    <a:lnT>
                      <a:noFill/>
                    </a:lnT>
                    <a:lnB w="25400" cmpd="sng">
                      <a:noFill/>
                    </a:lnB>
                    <a:lnTlToBr w="12700" cmpd="sng">
                      <a:noFill/>
                      <a:prstDash val="solid"/>
                    </a:lnTlToBr>
                    <a:lnBlToTr w="12700" cmpd="sng">
                      <a:noFill/>
                      <a:prstDash val="solid"/>
                    </a:lnBlToTr>
                  </a:tcPr>
                </a:tc>
                <a:tc>
                  <a:txBody>
                    <a:bodyPr/>
                    <a:lstStyle/>
                    <a:p>
                      <a:pPr marL="342900" indent="-342900" algn="l">
                        <a:buFont typeface="Arial" panose="020B0604020202020204" pitchFamily="34" charset="0"/>
                        <a:buChar char="•"/>
                      </a:pPr>
                      <a:r>
                        <a:rPr lang="en" altLang="zh-TW" sz="2000" kern="1200" dirty="0">
                          <a:solidFill>
                            <a:schemeClr val="tx1"/>
                          </a:solidFill>
                          <a:latin typeface="Adobe Garamond Pro" panose="02020502060506020403" pitchFamily="18" charset="0"/>
                          <a:cs typeface="Times New Roman" panose="02020603050405020304" pitchFamily="18" charset="0"/>
                        </a:rPr>
                        <a:t>90% used in self-supervised (to train the encoder) </a:t>
                      </a:r>
                    </a:p>
                    <a:p>
                      <a:pPr marL="342900" indent="-342900" algn="l">
                        <a:buFont typeface="Arial" panose="020B0604020202020204" pitchFamily="34" charset="0"/>
                        <a:buChar char="•"/>
                      </a:pPr>
                      <a:r>
                        <a:rPr lang="en" altLang="zh-TW" sz="2000" kern="1200" dirty="0">
                          <a:solidFill>
                            <a:schemeClr val="tx1"/>
                          </a:solidFill>
                          <a:latin typeface="Adobe Garamond Pro" panose="02020502060506020403" pitchFamily="18" charset="0"/>
                          <a:cs typeface="Times New Roman" panose="02020603050405020304" pitchFamily="18" charset="0"/>
                        </a:rPr>
                        <a:t>10% used in supervised (for validation and test)</a:t>
                      </a:r>
                      <a:endParaRPr lang="zh-TW" altLang="en-US" sz="2000" kern="1200" dirty="0">
                        <a:solidFill>
                          <a:schemeClr val="tx1"/>
                        </a:solidFill>
                        <a:latin typeface="Adobe Garamond Pro" panose="02020502060506020403" pitchFamily="18" charset="0"/>
                        <a:ea typeface="+mn-ea"/>
                        <a:cs typeface="Times New Roman" panose="02020603050405020304" pitchFamily="18" charset="0"/>
                      </a:endParaRPr>
                    </a:p>
                  </a:txBody>
                  <a:tcPr marL="90230" marR="90230" marT="45116" marB="45116" anchor="ctr">
                    <a:lnL>
                      <a:noFill/>
                    </a:lnL>
                    <a:lnR>
                      <a:noFill/>
                    </a:lnR>
                    <a:lnT>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3236389319"/>
                  </a:ext>
                </a:extLst>
              </a:tr>
            </a:tbl>
          </a:graphicData>
        </a:graphic>
      </p:graphicFrame>
    </p:spTree>
    <p:extLst>
      <p:ext uri="{BB962C8B-B14F-4D97-AF65-F5344CB8AC3E}">
        <p14:creationId xmlns:p14="http://schemas.microsoft.com/office/powerpoint/2010/main" val="3391717051"/>
      </p:ext>
    </p:extLst>
  </p:cSld>
  <p:clrMapOvr>
    <a:masterClrMapping/>
  </p:clrMapOvr>
</p:sld>
</file>

<file path=ppt/theme/theme1.xml><?xml version="1.0" encoding="utf-8"?>
<a:theme xmlns:a="http://schemas.openxmlformats.org/drawingml/2006/main" name="Office Theme">
  <a:themeElements>
    <a:clrScheme name="SIU Medicine">
      <a:dk1>
        <a:sysClr val="windowText" lastClr="000000"/>
      </a:dk1>
      <a:lt1>
        <a:sysClr val="window" lastClr="FFFFFF"/>
      </a:lt1>
      <a:dk2>
        <a:srgbClr val="68478D"/>
      </a:dk2>
      <a:lt2>
        <a:srgbClr val="ECDCF4"/>
      </a:lt2>
      <a:accent1>
        <a:srgbClr val="702082"/>
      </a:accent1>
      <a:accent2>
        <a:srgbClr val="4C4184"/>
      </a:accent2>
      <a:accent3>
        <a:srgbClr val="ECDCF4"/>
      </a:accent3>
      <a:accent4>
        <a:srgbClr val="926EBF"/>
      </a:accent4>
      <a:accent5>
        <a:srgbClr val="8B84D7"/>
      </a:accent5>
      <a:accent6>
        <a:srgbClr val="B884CB"/>
      </a:accent6>
      <a:hlink>
        <a:srgbClr val="6068B2"/>
      </a:hlink>
      <a:folHlink>
        <a:srgbClr val="44499C"/>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528</TotalTime>
  <Words>1377</Words>
  <Application>Microsoft Macintosh PowerPoint</Application>
  <PresentationFormat>自訂</PresentationFormat>
  <Paragraphs>103</Paragraphs>
  <Slides>1</Slides>
  <Notes>1</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vt:i4>
      </vt:variant>
    </vt:vector>
  </HeadingPairs>
  <TitlesOfParts>
    <vt:vector size="10" baseType="lpstr">
      <vt:lpstr>Adobe Garamond Pro</vt:lpstr>
      <vt:lpstr>Adobe Garamond Pro Bold</vt:lpstr>
      <vt:lpstr>Arial</vt:lpstr>
      <vt:lpstr>Calibri</vt:lpstr>
      <vt:lpstr>Calibri Light</vt:lpstr>
      <vt:lpstr>Helvetica</vt:lpstr>
      <vt:lpstr>Times New Roman</vt:lpstr>
      <vt:lpstr>Wingdings</vt:lpstr>
      <vt:lpstr>Office Theme</vt:lpstr>
      <vt:lpstr>PowerPoint 簡報</vt:lpstr>
    </vt:vector>
  </TitlesOfParts>
  <Company>SIU School of Medicine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Lydia Howes</dc:creator>
  <cp:lastModifiedBy>Ruu Ching</cp:lastModifiedBy>
  <cp:revision>58</cp:revision>
  <dcterms:created xsi:type="dcterms:W3CDTF">2017-01-18T17:18:05Z</dcterms:created>
  <dcterms:modified xsi:type="dcterms:W3CDTF">2022-06-20T18:10:53Z</dcterms:modified>
</cp:coreProperties>
</file>