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7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Lst>
  <p:sldSz cx="9144000" cy="6858000" type="screen4x3"/>
  <p:notesSz cx="6858000" cy="9144000"/>
  <p:embeddedFontLst>
    <p:embeddedFont>
      <p:font typeface="Cambria Math" panose="02040503050406030204" pitchFamily="18" charset="0"/>
      <p:regular r:id="rId15"/>
    </p:embeddedFont>
    <p:embeddedFont>
      <p:font typeface="Technika" panose="020B0604020202020204" charset="-18"/>
      <p:regular r:id="rId16"/>
      <p:bold r:id="rId17"/>
      <p:italic r:id="rId18"/>
      <p:boldItalic r:id="rId19"/>
    </p:embeddedFont>
    <p:embeddedFont>
      <p:font typeface="Technika-Bold" panose="00000600000000000000" charset="-18"/>
      <p:regular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9B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4599F94E-CEE6-441E-89CC-EB005ECD8F06}">
      <a14:m xmlns:a14="http://schemas.microsoft.com/office/drawing/2010/main">
        <m:mathPr xmlns:m="http://schemas.openxmlformats.org/officeDocument/2006/math">
          <m:brkBin m:val="before"/>
          <m:brkBinSub m:val="--"/>
        </m:mathPr>
      </a14:m>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12" d="100"/>
          <a:sy n="112" d="100"/>
        </p:scale>
        <p:origin x="162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897EB6-B302-41A1-A10F-2186000DFBE2}" type="datetimeFigureOut">
              <a:rPr lang="cs-CZ" smtClean="0"/>
              <a:t>10.06.2024</a:t>
            </a:fld>
            <a:endParaRPr lang="cs-CZ"/>
          </a:p>
        </p:txBody>
      </p:sp>
      <p:sp>
        <p:nvSpPr>
          <p:cNvPr id="4" name="Zástupný symbol pro obrázek snímk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5FDE98-57F5-4E74-948D-549415AC0DA4}" type="slidenum">
              <a:rPr lang="cs-CZ" smtClean="0"/>
              <a:t>‹#›</a:t>
            </a:fld>
            <a:endParaRPr lang="cs-CZ"/>
          </a:p>
        </p:txBody>
      </p:sp>
    </p:spTree>
    <p:extLst>
      <p:ext uri="{BB962C8B-B14F-4D97-AF65-F5344CB8AC3E}">
        <p14:creationId xmlns:p14="http://schemas.microsoft.com/office/powerpoint/2010/main" val="2178720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pic>
        <p:nvPicPr>
          <p:cNvPr id="4" name="Obrázek 3"/>
          <p:cNvPicPr>
            <a:picLocks noChangeAspect="1"/>
          </p:cNvPicPr>
          <p:nvPr userDrawn="1"/>
        </p:nvPicPr>
        <p:blipFill rotWithShape="1">
          <a:blip r:embed="rId2" cstate="print">
            <a:extLst>
              <a:ext uri="{28A0092B-C50C-407E-A947-70E740481C1C}">
                <a14:useLocalDpi xmlns:a14="http://schemas.microsoft.com/office/drawing/2010/main" val="0"/>
              </a:ext>
            </a:extLst>
          </a:blip>
          <a:srcRect t="-9" b="-9"/>
          <a:stretch/>
        </p:blipFill>
        <p:spPr>
          <a:xfrm>
            <a:off x="0" y="0"/>
            <a:ext cx="10076688" cy="7557352"/>
          </a:xfrm>
          <a:prstGeom prst="rect">
            <a:avLst/>
          </a:prstGeom>
        </p:spPr>
      </p:pic>
      <p:sp>
        <p:nvSpPr>
          <p:cNvPr id="2" name="Title 1"/>
          <p:cNvSpPr>
            <a:spLocks noGrp="1"/>
          </p:cNvSpPr>
          <p:nvPr>
            <p:ph type="ctrTitle" hasCustomPrompt="1"/>
          </p:nvPr>
        </p:nvSpPr>
        <p:spPr>
          <a:xfrm>
            <a:off x="1080000" y="1800005"/>
            <a:ext cx="7736694" cy="1446663"/>
          </a:xfrm>
        </p:spPr>
        <p:txBody>
          <a:bodyPr anchor="t"/>
          <a:lstStyle>
            <a:lvl1pPr algn="l">
              <a:defRPr lang="cs-CZ" sz="4800" b="1" i="0" u="none" strike="noStrike" kern="4800" baseline="0" smtClean="0">
                <a:solidFill>
                  <a:schemeClr val="bg1"/>
                </a:solidFill>
                <a:latin typeface="Technika-Bold" panose="00000600000000000000" pitchFamily="50" charset="-18"/>
              </a:defRPr>
            </a:lvl1pPr>
          </a:lstStyle>
          <a:p>
            <a:r>
              <a:rPr lang="en-US" sz="4800" b="1" i="0" u="none" strike="noStrike" baseline="0" dirty="0">
                <a:latin typeface="Technika-Bold" panose="00000600000000000000" pitchFamily="50" charset="-18"/>
              </a:rPr>
              <a:t>PRESENTATION TITLE</a:t>
            </a:r>
            <a:br>
              <a:rPr lang="cs-CZ" sz="4800" b="1" i="0" u="none" strike="noStrike" baseline="0" dirty="0">
                <a:latin typeface="Technika-Bold" panose="00000600000000000000" pitchFamily="50" charset="-18"/>
              </a:rPr>
            </a:br>
            <a:r>
              <a:rPr lang="en-US" sz="4800" b="1" i="0" u="none" strike="noStrike" baseline="0" dirty="0">
                <a:latin typeface="Technika-Bold" panose="00000600000000000000" pitchFamily="50" charset="-18"/>
              </a:rPr>
              <a:t>SUBTITLE</a:t>
            </a:r>
            <a:endParaRPr lang="en-US" dirty="0"/>
          </a:p>
        </p:txBody>
      </p:sp>
      <p:sp>
        <p:nvSpPr>
          <p:cNvPr id="3" name="Subtitle 2"/>
          <p:cNvSpPr>
            <a:spLocks noGrp="1"/>
          </p:cNvSpPr>
          <p:nvPr>
            <p:ph type="subTitle" idx="1" hasCustomPrompt="1"/>
          </p:nvPr>
        </p:nvSpPr>
        <p:spPr>
          <a:xfrm>
            <a:off x="1080000" y="3441736"/>
            <a:ext cx="7736693" cy="1771721"/>
          </a:xfrm>
        </p:spPr>
        <p:txBody>
          <a:bodyPr/>
          <a:lstStyle>
            <a:lvl1pPr marL="0" indent="0" algn="l">
              <a:buNone/>
              <a:defRPr lang="cs-CZ" sz="2400" b="1" i="0" u="none" strike="noStrike" kern="2800" baseline="0" smtClean="0">
                <a:solidFill>
                  <a:schemeClr val="bg1"/>
                </a:solidFill>
                <a:latin typeface="Technika-Bold" panose="00000600000000000000" pitchFamily="50" charset="-18"/>
              </a:defRPr>
            </a:lvl1pPr>
            <a:lvl2pPr marL="457167" indent="0" algn="ctr">
              <a:buNone/>
              <a:defRPr sz="2000"/>
            </a:lvl2pPr>
            <a:lvl3pPr marL="914332" indent="0" algn="ctr">
              <a:buNone/>
              <a:defRPr sz="1800"/>
            </a:lvl3pPr>
            <a:lvl4pPr marL="1371498" indent="0" algn="ctr">
              <a:buNone/>
              <a:defRPr sz="1600"/>
            </a:lvl4pPr>
            <a:lvl5pPr marL="1828664" indent="0" algn="ctr">
              <a:buNone/>
              <a:defRPr sz="1600"/>
            </a:lvl5pPr>
            <a:lvl6pPr marL="2285830" indent="0" algn="ctr">
              <a:buNone/>
              <a:defRPr sz="1600"/>
            </a:lvl6pPr>
            <a:lvl7pPr marL="2742994" indent="0" algn="ctr">
              <a:buNone/>
              <a:defRPr sz="1600"/>
            </a:lvl7pPr>
            <a:lvl8pPr marL="3200160" indent="0" algn="ctr">
              <a:buNone/>
              <a:defRPr sz="1600"/>
            </a:lvl8pPr>
            <a:lvl9pPr marL="3657327" indent="0" algn="ctr">
              <a:buNone/>
              <a:defRPr sz="1600"/>
            </a:lvl9pPr>
          </a:lstStyle>
          <a:p>
            <a:r>
              <a:rPr lang="en-US" dirty="0"/>
              <a:t>FACULTIES, INSTITUTES AND OTHER PARTS</a:t>
            </a:r>
            <a:br>
              <a:rPr lang="en-US" dirty="0"/>
            </a:br>
            <a:r>
              <a:rPr lang="en-US" dirty="0"/>
              <a:t>AUTHOR/TITLE</a:t>
            </a:r>
            <a:r>
              <a:rPr lang="cs-CZ" dirty="0"/>
              <a:t> </a:t>
            </a:r>
            <a:r>
              <a:rPr lang="en-US" dirty="0"/>
              <a:t>NAME</a:t>
            </a:r>
            <a:r>
              <a:rPr lang="cs-CZ" dirty="0"/>
              <a:t> </a:t>
            </a:r>
            <a:r>
              <a:rPr lang="en-US" dirty="0"/>
              <a:t>SURNAME</a:t>
            </a:r>
            <a:br>
              <a:rPr lang="en-US" dirty="0"/>
            </a:br>
            <a:r>
              <a:rPr lang="en-US" dirty="0"/>
              <a:t>DATE</a:t>
            </a:r>
            <a:endParaRPr lang="cs-CZ" dirty="0"/>
          </a:p>
        </p:txBody>
      </p:sp>
      <p:pic>
        <p:nvPicPr>
          <p:cNvPr id="6" name="Obrázek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0001" y="270000"/>
            <a:ext cx="1773814" cy="863526"/>
          </a:xfrm>
          <a:prstGeom prst="rect">
            <a:avLst/>
          </a:prstGeom>
        </p:spPr>
      </p:pic>
    </p:spTree>
    <p:extLst>
      <p:ext uri="{BB962C8B-B14F-4D97-AF65-F5344CB8AC3E}">
        <p14:creationId xmlns:p14="http://schemas.microsoft.com/office/powerpoint/2010/main" val="149790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Úvodní snímek">
    <p:spTree>
      <p:nvGrpSpPr>
        <p:cNvPr id="1" name=""/>
        <p:cNvGrpSpPr/>
        <p:nvPr/>
      </p:nvGrpSpPr>
      <p:grpSpPr>
        <a:xfrm>
          <a:off x="0" y="0"/>
          <a:ext cx="0" cy="0"/>
          <a:chOff x="0" y="0"/>
          <a:chExt cx="0" cy="0"/>
        </a:xfrm>
      </p:grpSpPr>
      <p:pic>
        <p:nvPicPr>
          <p:cNvPr id="5" name="Obrázek 4"/>
          <p:cNvPicPr>
            <a:picLocks noChangeAspect="1"/>
          </p:cNvPicPr>
          <p:nvPr userDrawn="1"/>
        </p:nvPicPr>
        <p:blipFill rotWithShape="1">
          <a:blip r:embed="rId2" cstate="print">
            <a:extLst>
              <a:ext uri="{28A0092B-C50C-407E-A947-70E740481C1C}">
                <a14:useLocalDpi xmlns:a14="http://schemas.microsoft.com/office/drawing/2010/main" val="0"/>
              </a:ext>
            </a:extLst>
          </a:blip>
          <a:srcRect t="-10" b="-10"/>
          <a:stretch/>
        </p:blipFill>
        <p:spPr>
          <a:xfrm>
            <a:off x="0" y="1"/>
            <a:ext cx="10076688" cy="7557503"/>
          </a:xfrm>
          <a:prstGeom prst="rect">
            <a:avLst/>
          </a:prstGeom>
        </p:spPr>
      </p:pic>
      <p:pic>
        <p:nvPicPr>
          <p:cNvPr id="10"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270002" y="270000"/>
            <a:ext cx="1770611" cy="863485"/>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a:spLocks noGrp="1"/>
          </p:cNvSpPr>
          <p:nvPr>
            <p:ph type="ctrTitle" hasCustomPrompt="1"/>
          </p:nvPr>
        </p:nvSpPr>
        <p:spPr>
          <a:xfrm>
            <a:off x="1080000" y="1800005"/>
            <a:ext cx="7736694" cy="1446663"/>
          </a:xfrm>
        </p:spPr>
        <p:txBody>
          <a:bodyPr anchor="t"/>
          <a:lstStyle>
            <a:lvl1pPr algn="l">
              <a:defRPr lang="cs-CZ" sz="4800" b="1" i="0" u="none" strike="noStrike" kern="4800" baseline="0" smtClean="0">
                <a:solidFill>
                  <a:schemeClr val="tx1"/>
                </a:solidFill>
                <a:latin typeface="Technika-Bold" panose="00000600000000000000" pitchFamily="50" charset="-18"/>
              </a:defRPr>
            </a:lvl1pPr>
          </a:lstStyle>
          <a:p>
            <a:r>
              <a:rPr lang="en-US" sz="4800" b="1" i="0" u="none" strike="noStrike" baseline="0" dirty="0">
                <a:latin typeface="Technika-Bold" panose="00000600000000000000" pitchFamily="50" charset="-18"/>
              </a:rPr>
              <a:t>PRESENTATION TITLE</a:t>
            </a:r>
            <a:br>
              <a:rPr lang="cs-CZ" sz="4800" b="1" i="0" u="none" strike="noStrike" baseline="0" dirty="0">
                <a:latin typeface="Technika-Bold" panose="00000600000000000000" pitchFamily="50" charset="-18"/>
              </a:rPr>
            </a:br>
            <a:r>
              <a:rPr lang="en-US" sz="4800" b="1" i="0" u="none" strike="noStrike" baseline="0" dirty="0">
                <a:latin typeface="Technika-Bold" panose="00000600000000000000" pitchFamily="50" charset="-18"/>
              </a:rPr>
              <a:t>SUBTITLE</a:t>
            </a:r>
            <a:endParaRPr lang="en-US" dirty="0"/>
          </a:p>
        </p:txBody>
      </p:sp>
      <p:sp>
        <p:nvSpPr>
          <p:cNvPr id="12" name="Subtitle 2"/>
          <p:cNvSpPr>
            <a:spLocks noGrp="1"/>
          </p:cNvSpPr>
          <p:nvPr>
            <p:ph type="subTitle" idx="1" hasCustomPrompt="1"/>
          </p:nvPr>
        </p:nvSpPr>
        <p:spPr>
          <a:xfrm>
            <a:off x="1080000" y="3441736"/>
            <a:ext cx="7736693" cy="1771721"/>
          </a:xfrm>
        </p:spPr>
        <p:txBody>
          <a:bodyPr/>
          <a:lstStyle>
            <a:lvl1pPr marL="0" indent="0" algn="l">
              <a:buNone/>
              <a:defRPr lang="cs-CZ" sz="2400" b="1" i="0" u="none" strike="noStrike" kern="2800" baseline="0" smtClean="0">
                <a:solidFill>
                  <a:schemeClr val="tx1"/>
                </a:solidFill>
                <a:latin typeface="Technika-Bold" panose="00000600000000000000" pitchFamily="50" charset="-18"/>
              </a:defRPr>
            </a:lvl1pPr>
            <a:lvl2pPr marL="457167" indent="0" algn="ctr">
              <a:buNone/>
              <a:defRPr sz="2000"/>
            </a:lvl2pPr>
            <a:lvl3pPr marL="914332" indent="0" algn="ctr">
              <a:buNone/>
              <a:defRPr sz="1800"/>
            </a:lvl3pPr>
            <a:lvl4pPr marL="1371498" indent="0" algn="ctr">
              <a:buNone/>
              <a:defRPr sz="1600"/>
            </a:lvl4pPr>
            <a:lvl5pPr marL="1828664" indent="0" algn="ctr">
              <a:buNone/>
              <a:defRPr sz="1600"/>
            </a:lvl5pPr>
            <a:lvl6pPr marL="2285830" indent="0" algn="ctr">
              <a:buNone/>
              <a:defRPr sz="1600"/>
            </a:lvl6pPr>
            <a:lvl7pPr marL="2742994" indent="0" algn="ctr">
              <a:buNone/>
              <a:defRPr sz="1600"/>
            </a:lvl7pPr>
            <a:lvl8pPr marL="3200160" indent="0" algn="ctr">
              <a:buNone/>
              <a:defRPr sz="1600"/>
            </a:lvl8pPr>
            <a:lvl9pPr marL="3657327" indent="0" algn="ctr">
              <a:buNone/>
              <a:defRPr sz="1600"/>
            </a:lvl9pPr>
          </a:lstStyle>
          <a:p>
            <a:r>
              <a:rPr lang="en-US" dirty="0"/>
              <a:t>FACULTIES, INSTITUTES AND OTHER PARTS</a:t>
            </a:r>
            <a:br>
              <a:rPr lang="en-US" dirty="0"/>
            </a:br>
            <a:r>
              <a:rPr lang="en-US" dirty="0"/>
              <a:t>AUTHOR/TITLE</a:t>
            </a:r>
            <a:r>
              <a:rPr lang="cs-CZ" dirty="0"/>
              <a:t> </a:t>
            </a:r>
            <a:r>
              <a:rPr lang="en-US" dirty="0"/>
              <a:t>NAME</a:t>
            </a:r>
            <a:r>
              <a:rPr lang="cs-CZ" dirty="0"/>
              <a:t> </a:t>
            </a:r>
            <a:r>
              <a:rPr lang="en-US" dirty="0"/>
              <a:t>SURNAME</a:t>
            </a:r>
            <a:br>
              <a:rPr lang="en-US" dirty="0"/>
            </a:br>
            <a:r>
              <a:rPr lang="en-US" dirty="0"/>
              <a:t>DATE</a:t>
            </a:r>
            <a:endParaRPr lang="cs-CZ" dirty="0"/>
          </a:p>
        </p:txBody>
      </p:sp>
    </p:spTree>
    <p:extLst>
      <p:ext uri="{BB962C8B-B14F-4D97-AF65-F5344CB8AC3E}">
        <p14:creationId xmlns:p14="http://schemas.microsoft.com/office/powerpoint/2010/main" val="1057167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80000" y="1800000"/>
            <a:ext cx="7794000" cy="1087934"/>
          </a:xfrm>
        </p:spPr>
        <p:txBody>
          <a:bodyPr anchor="t"/>
          <a:lstStyle>
            <a:lvl1pPr>
              <a:defRPr sz="2800" kern="2800" baseline="0">
                <a:latin typeface="Technika-Bold" panose="00000600000000000000" pitchFamily="50" charset="-18"/>
              </a:defRPr>
            </a:lvl1pPr>
          </a:lstStyle>
          <a:p>
            <a:r>
              <a:rPr lang="en-US" dirty="0"/>
              <a:t>SUBTITLE</a:t>
            </a:r>
          </a:p>
        </p:txBody>
      </p:sp>
      <p:sp>
        <p:nvSpPr>
          <p:cNvPr id="3" name="Content Placeholder 2"/>
          <p:cNvSpPr>
            <a:spLocks noGrp="1"/>
          </p:cNvSpPr>
          <p:nvPr>
            <p:ph idx="1" hasCustomPrompt="1"/>
          </p:nvPr>
        </p:nvSpPr>
        <p:spPr>
          <a:xfrm>
            <a:off x="1080000" y="3059766"/>
            <a:ext cx="7794000" cy="3528000"/>
          </a:xfrm>
        </p:spPr>
        <p:txBody>
          <a:bodyPr>
            <a:normAutofit/>
          </a:bodyPr>
          <a:lstStyle>
            <a:lvl1pPr marL="0" indent="0">
              <a:buNone/>
              <a:defRPr sz="2000" kern="3000" baseline="0">
                <a:latin typeface="Technika-Bold" panose="00000600000000000000" pitchFamily="50" charset="-18"/>
              </a:defRPr>
            </a:lvl1pPr>
          </a:lstStyle>
          <a:p>
            <a:pPr lvl="0"/>
            <a:r>
              <a:rPr lang="en-US" dirty="0"/>
              <a:t>INSERT TEXT</a:t>
            </a:r>
          </a:p>
        </p:txBody>
      </p:sp>
    </p:spTree>
    <p:extLst>
      <p:ext uri="{BB962C8B-B14F-4D97-AF65-F5344CB8AC3E}">
        <p14:creationId xmlns:p14="http://schemas.microsoft.com/office/powerpoint/2010/main" val="276848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adpis a obrázek">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177200" y="1800001"/>
            <a:ext cx="7696800" cy="4788000"/>
          </a:xfrm>
        </p:spPr>
        <p:txBody>
          <a:bodyPr>
            <a:normAutofit/>
          </a:bodyPr>
          <a:lstStyle>
            <a:lvl1pPr marL="0" indent="0">
              <a:buNone/>
              <a:defRPr sz="2000" kern="3000" baseline="0">
                <a:latin typeface="Technika-Bold" panose="00000600000000000000" pitchFamily="50" charset="-18"/>
              </a:defRPr>
            </a:lvl1pPr>
          </a:lstStyle>
          <a:p>
            <a:pPr lvl="0"/>
            <a:r>
              <a:rPr lang="en-US" dirty="0"/>
              <a:t>INSERT PICTURE</a:t>
            </a:r>
          </a:p>
        </p:txBody>
      </p:sp>
    </p:spTree>
    <p:extLst>
      <p:ext uri="{BB962C8B-B14F-4D97-AF65-F5344CB8AC3E}">
        <p14:creationId xmlns:p14="http://schemas.microsoft.com/office/powerpoint/2010/main" val="1234199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brázek">
    <p:spTree>
      <p:nvGrpSpPr>
        <p:cNvPr id="1" name=""/>
        <p:cNvGrpSpPr/>
        <p:nvPr/>
      </p:nvGrpSpPr>
      <p:grpSpPr>
        <a:xfrm>
          <a:off x="0" y="0"/>
          <a:ext cx="0" cy="0"/>
          <a:chOff x="0" y="0"/>
          <a:chExt cx="0" cy="0"/>
        </a:xfrm>
      </p:grpSpPr>
      <p:sp>
        <p:nvSpPr>
          <p:cNvPr id="4" name="Obdélník 3"/>
          <p:cNvSpPr/>
          <p:nvPr userDrawn="1"/>
        </p:nvSpPr>
        <p:spPr>
          <a:xfrm>
            <a:off x="2067643" y="368300"/>
            <a:ext cx="6888707" cy="122848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cs-CZ" sz="1800"/>
          </a:p>
        </p:txBody>
      </p:sp>
      <p:sp>
        <p:nvSpPr>
          <p:cNvPr id="3" name="Content Placeholder 2"/>
          <p:cNvSpPr>
            <a:spLocks noGrp="1"/>
          </p:cNvSpPr>
          <p:nvPr>
            <p:ph idx="1" hasCustomPrompt="1"/>
          </p:nvPr>
        </p:nvSpPr>
        <p:spPr>
          <a:xfrm>
            <a:off x="270000" y="270000"/>
            <a:ext cx="8604000" cy="6318000"/>
          </a:xfrm>
        </p:spPr>
        <p:txBody>
          <a:bodyPr>
            <a:normAutofit/>
          </a:bodyPr>
          <a:lstStyle>
            <a:lvl1pPr marL="0" indent="0" algn="ctr">
              <a:buNone/>
              <a:defRPr sz="2000" kern="3000" baseline="0">
                <a:latin typeface="Technika-Bold" panose="00000600000000000000" pitchFamily="50" charset="-18"/>
              </a:defRPr>
            </a:lvl1pPr>
          </a:lstStyle>
          <a:p>
            <a:pPr lvl="0"/>
            <a:r>
              <a:rPr lang="en-US" dirty="0"/>
              <a:t>INSERT PICTURE</a:t>
            </a:r>
          </a:p>
        </p:txBody>
      </p:sp>
    </p:spTree>
    <p:extLst>
      <p:ext uri="{BB962C8B-B14F-4D97-AF65-F5344CB8AC3E}">
        <p14:creationId xmlns:p14="http://schemas.microsoft.com/office/powerpoint/2010/main" val="14207334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80000" y="1440000"/>
            <a:ext cx="7794000" cy="1325563"/>
          </a:xfrm>
          <a:prstGeom prst="rect">
            <a:avLst/>
          </a:prstGeom>
        </p:spPr>
        <p:txBody>
          <a:bodyPr vert="horz" lIns="91440" tIns="45720" rIns="91440" bIns="45720" rtlCol="0" anchor="ctr">
            <a:normAutofit/>
          </a:bodyPr>
          <a:lstStyle/>
          <a:p>
            <a:r>
              <a:rPr lang="cs-CZ" dirty="0"/>
              <a:t>Kliknutím lze upravit styl.</a:t>
            </a:r>
            <a:endParaRPr lang="en-US" dirty="0"/>
          </a:p>
        </p:txBody>
      </p:sp>
      <p:sp>
        <p:nvSpPr>
          <p:cNvPr id="3" name="Text Placeholder 2"/>
          <p:cNvSpPr>
            <a:spLocks noGrp="1"/>
          </p:cNvSpPr>
          <p:nvPr>
            <p:ph type="body" idx="1"/>
          </p:nvPr>
        </p:nvSpPr>
        <p:spPr>
          <a:xfrm>
            <a:off x="1080000" y="2880000"/>
            <a:ext cx="7794000" cy="3708000"/>
          </a:xfrm>
          <a:prstGeom prst="rect">
            <a:avLst/>
          </a:prstGeom>
        </p:spPr>
        <p:txBody>
          <a:bodyPr vert="horz" lIns="91440" tIns="45720" rIns="91440" bIns="45720" rtlCol="0">
            <a:normAutofit/>
          </a:bodyPr>
          <a:lstStyle/>
          <a:p>
            <a:pPr lvl="0"/>
            <a:r>
              <a:rPr lang="cs-CZ" dirty="0"/>
              <a:t>Upravte styly předlohy textu.</a:t>
            </a:r>
          </a:p>
          <a:p>
            <a:pPr lvl="1"/>
            <a:r>
              <a:rPr lang="cs-CZ" dirty="0"/>
              <a:t>Druhá úroveň</a:t>
            </a:r>
          </a:p>
          <a:p>
            <a:pPr lvl="2"/>
            <a:r>
              <a:rPr lang="cs-CZ" dirty="0"/>
              <a:t>Třetí úroveň</a:t>
            </a:r>
          </a:p>
          <a:p>
            <a:pPr lvl="3"/>
            <a:r>
              <a:rPr lang="cs-CZ" dirty="0"/>
              <a:t>Čtvrtá úroveň</a:t>
            </a:r>
          </a:p>
          <a:p>
            <a:pPr lvl="4"/>
            <a:r>
              <a:rPr lang="cs-CZ" dirty="0"/>
              <a:t>Pátá úroveň</a:t>
            </a:r>
            <a:endParaRPr lang="en-US" dirty="0"/>
          </a:p>
        </p:txBody>
      </p:sp>
      <p:pic>
        <p:nvPicPr>
          <p:cNvPr id="5" name="Picture 2"/>
          <p:cNvPicPr>
            <a:picLocks noChangeAspect="1" noChangeArrowheads="1"/>
          </p:cNvPicPr>
          <p:nvPr userDrawn="1"/>
        </p:nvPicPr>
        <p:blipFill>
          <a:blip r:embed="rId7" cstate="print">
            <a:extLst>
              <a:ext uri="{28A0092B-C50C-407E-A947-70E740481C1C}">
                <a14:useLocalDpi xmlns:a14="http://schemas.microsoft.com/office/drawing/2010/main" val="0"/>
              </a:ext>
            </a:extLst>
          </a:blip>
          <a:stretch>
            <a:fillRect/>
          </a:stretch>
        </p:blipFill>
        <p:spPr bwMode="auto">
          <a:xfrm>
            <a:off x="270002" y="270000"/>
            <a:ext cx="1770611" cy="863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436552"/>
      </p:ext>
    </p:extLst>
  </p:cSld>
  <p:clrMap bg1="lt1" tx1="dk1" bg2="lt2" tx2="dk2" accent1="accent1" accent2="accent2" accent3="accent3" accent4="accent4" accent5="accent5" accent6="accent6" hlink="hlink" folHlink="folHlink"/>
  <p:sldLayoutIdLst>
    <p:sldLayoutId id="2147483673" r:id="rId1"/>
    <p:sldLayoutId id="2147483686" r:id="rId2"/>
    <p:sldLayoutId id="2147483674" r:id="rId3"/>
    <p:sldLayoutId id="2147483685" r:id="rId4"/>
    <p:sldLayoutId id="2147483684" r:id="rId5"/>
  </p:sldLayoutIdLst>
  <p:hf hdr="0" ftr="0" dt="0"/>
  <p:txStyles>
    <p:titleStyle>
      <a:lvl1pPr algn="l" defTabSz="914332" rtl="0" eaLnBrk="1" latinLnBrk="0" hangingPunct="1">
        <a:lnSpc>
          <a:spcPct val="90000"/>
        </a:lnSpc>
        <a:spcBef>
          <a:spcPct val="0"/>
        </a:spcBef>
        <a:buNone/>
        <a:defRPr sz="4400" kern="1200">
          <a:solidFill>
            <a:schemeClr val="tx1"/>
          </a:solidFill>
          <a:latin typeface="Technika-Bold" panose="00000600000000000000" pitchFamily="50" charset="-18"/>
          <a:ea typeface="+mj-ea"/>
          <a:cs typeface="+mj-cs"/>
        </a:defRPr>
      </a:lvl1pPr>
    </p:titleStyle>
    <p:bodyStyle>
      <a:lvl1pPr marL="228584" indent="-228584"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Technika" panose="00000600000000000000" pitchFamily="50" charset="-18"/>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Technika" panose="00000600000000000000" pitchFamily="50" charset="-18"/>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Technika" panose="00000600000000000000" pitchFamily="50" charset="-18"/>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Technika" panose="00000600000000000000" pitchFamily="50" charset="-18"/>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Technika" panose="00000600000000000000" pitchFamily="50" charset="-18"/>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2" userDrawn="1">
          <p15:clr>
            <a:srgbClr val="F26B43"/>
          </p15:clr>
        </p15:guide>
        <p15:guide id="2" pos="131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adpis 9"/>
          <p:cNvSpPr>
            <a:spLocks noGrp="1"/>
          </p:cNvSpPr>
          <p:nvPr>
            <p:ph type="ctrTitle"/>
          </p:nvPr>
        </p:nvSpPr>
        <p:spPr/>
        <p:txBody>
          <a:bodyPr/>
          <a:lstStyle/>
          <a:p>
            <a:r>
              <a:rPr lang="cs-CZ" dirty="0" err="1"/>
              <a:t>From</a:t>
            </a:r>
            <a:r>
              <a:rPr lang="cs-CZ" dirty="0"/>
              <a:t> </a:t>
            </a:r>
            <a:r>
              <a:rPr lang="cs-CZ" dirty="0" err="1"/>
              <a:t>EigenTrust</a:t>
            </a:r>
            <a:r>
              <a:rPr lang="cs-CZ" dirty="0"/>
              <a:t> to SHAPE</a:t>
            </a:r>
            <a:r>
              <a:rPr lang="en-US" dirty="0"/>
              <a:t>-Trust</a:t>
            </a:r>
          </a:p>
        </p:txBody>
      </p:sp>
      <p:sp>
        <p:nvSpPr>
          <p:cNvPr id="11" name="Podnadpis 10"/>
          <p:cNvSpPr>
            <a:spLocks noGrp="1"/>
          </p:cNvSpPr>
          <p:nvPr>
            <p:ph type="subTitle" idx="1"/>
          </p:nvPr>
        </p:nvSpPr>
        <p:spPr/>
        <p:txBody>
          <a:bodyPr/>
          <a:lstStyle/>
          <a:p>
            <a:r>
              <a:rPr lang="en-US" dirty="0"/>
              <a:t>Author: Jan Rutterle	</a:t>
            </a:r>
          </a:p>
          <a:p>
            <a:r>
              <a:rPr lang="cs-CZ" dirty="0"/>
              <a:t>Supervisor: doc. Ing. Tomáš Kroupa Ph.D. </a:t>
            </a:r>
            <a:endParaRPr lang="en-US" dirty="0"/>
          </a:p>
        </p:txBody>
      </p:sp>
      <p:sp>
        <p:nvSpPr>
          <p:cNvPr id="2" name="TextovéPole 1">
            <a:extLst>
              <a:ext uri="{FF2B5EF4-FFF2-40B4-BE49-F238E27FC236}">
                <a16:creationId xmlns:a16="http://schemas.microsoft.com/office/drawing/2014/main" id="{222AB7E0-A23C-EB0B-D644-737F5AAA7B58}"/>
              </a:ext>
            </a:extLst>
          </p:cNvPr>
          <p:cNvSpPr txBox="1"/>
          <p:nvPr/>
        </p:nvSpPr>
        <p:spPr>
          <a:xfrm>
            <a:off x="7993117" y="6488668"/>
            <a:ext cx="1150883" cy="369332"/>
          </a:xfrm>
          <a:prstGeom prst="rect">
            <a:avLst/>
          </a:prstGeom>
          <a:noFill/>
        </p:spPr>
        <p:txBody>
          <a:bodyPr wrap="square" rtlCol="0">
            <a:spAutoFit/>
          </a:bodyPr>
          <a:lstStyle/>
          <a:p>
            <a:pPr algn="ctr"/>
            <a:r>
              <a:rPr lang="en-US" dirty="0">
                <a:solidFill>
                  <a:schemeClr val="bg1"/>
                </a:solidFill>
              </a:rPr>
              <a:t>1/9</a:t>
            </a:r>
            <a:endParaRPr lang="cs-CZ" dirty="0">
              <a:solidFill>
                <a:schemeClr val="bg1"/>
              </a:solidFill>
            </a:endParaRPr>
          </a:p>
        </p:txBody>
      </p:sp>
    </p:spTree>
    <p:extLst>
      <p:ext uri="{BB962C8B-B14F-4D97-AF65-F5344CB8AC3E}">
        <p14:creationId xmlns:p14="http://schemas.microsoft.com/office/powerpoint/2010/main" val="184452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3FE1044-768B-90A1-3E06-05F21B2B4B0C}"/>
              </a:ext>
            </a:extLst>
          </p:cNvPr>
          <p:cNvSpPr>
            <a:spLocks noGrp="1"/>
          </p:cNvSpPr>
          <p:nvPr>
            <p:ph type="ctrTitle"/>
          </p:nvPr>
        </p:nvSpPr>
        <p:spPr>
          <a:xfrm>
            <a:off x="703653" y="1792122"/>
            <a:ext cx="7736694" cy="1446663"/>
          </a:xfrm>
        </p:spPr>
        <p:txBody>
          <a:bodyPr/>
          <a:lstStyle/>
          <a:p>
            <a:r>
              <a:rPr lang="cs-CZ" b="1" dirty="0" err="1"/>
              <a:t>Reviewer’s</a:t>
            </a:r>
            <a:r>
              <a:rPr lang="cs-CZ" b="1" dirty="0"/>
              <a:t> </a:t>
            </a:r>
            <a:r>
              <a:rPr lang="cs-CZ" b="1" dirty="0" err="1"/>
              <a:t>Question</a:t>
            </a:r>
            <a:r>
              <a:rPr lang="cs-CZ" b="1" dirty="0"/>
              <a:t> 1</a:t>
            </a:r>
            <a:br>
              <a:rPr lang="cs-CZ" b="1" dirty="0"/>
            </a:br>
            <a:endParaRPr lang="cs-CZ" dirty="0"/>
          </a:p>
        </p:txBody>
      </p:sp>
      <p:sp>
        <p:nvSpPr>
          <p:cNvPr id="3" name="Podnadpis 2">
            <a:extLst>
              <a:ext uri="{FF2B5EF4-FFF2-40B4-BE49-F238E27FC236}">
                <a16:creationId xmlns:a16="http://schemas.microsoft.com/office/drawing/2014/main" id="{97756497-FEB8-31F1-B473-85BFC8DC6295}"/>
              </a:ext>
            </a:extLst>
          </p:cNvPr>
          <p:cNvSpPr>
            <a:spLocks noGrp="1"/>
          </p:cNvSpPr>
          <p:nvPr>
            <p:ph type="subTitle" idx="1"/>
          </p:nvPr>
        </p:nvSpPr>
        <p:spPr>
          <a:xfrm>
            <a:off x="703653" y="3429000"/>
            <a:ext cx="7736693" cy="1771721"/>
          </a:xfrm>
        </p:spPr>
        <p:txBody>
          <a:bodyPr/>
          <a:lstStyle/>
          <a:p>
            <a:r>
              <a:rPr lang="en-US" dirty="0"/>
              <a:t>Figure 1.5: Algorithm 2: There is a parameter “a” in the algorithm, which represents the convex combination of two vectors. What value is chosen for “a” in the thesis?</a:t>
            </a:r>
            <a:endParaRPr lang="cs-CZ" dirty="0"/>
          </a:p>
        </p:txBody>
      </p:sp>
    </p:spTree>
    <p:extLst>
      <p:ext uri="{BB962C8B-B14F-4D97-AF65-F5344CB8AC3E}">
        <p14:creationId xmlns:p14="http://schemas.microsoft.com/office/powerpoint/2010/main" val="4076781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7AA267D-8FBD-2E95-C6E9-D1B83B5FE373}"/>
              </a:ext>
            </a:extLst>
          </p:cNvPr>
          <p:cNvSpPr>
            <a:spLocks noGrp="1"/>
          </p:cNvSpPr>
          <p:nvPr>
            <p:ph type="ctrTitle"/>
          </p:nvPr>
        </p:nvSpPr>
        <p:spPr>
          <a:xfrm>
            <a:off x="703652" y="1800005"/>
            <a:ext cx="7736694" cy="1446663"/>
          </a:xfrm>
        </p:spPr>
        <p:txBody>
          <a:bodyPr/>
          <a:lstStyle/>
          <a:p>
            <a:r>
              <a:rPr lang="cs-CZ" b="1" dirty="0" err="1"/>
              <a:t>Reviewer’s</a:t>
            </a:r>
            <a:r>
              <a:rPr lang="cs-CZ" b="1" dirty="0"/>
              <a:t> </a:t>
            </a:r>
            <a:r>
              <a:rPr lang="cs-CZ" b="1" dirty="0" err="1"/>
              <a:t>Question</a:t>
            </a:r>
            <a:r>
              <a:rPr lang="cs-CZ" b="1" dirty="0"/>
              <a:t> </a:t>
            </a:r>
            <a:r>
              <a:rPr lang="en-US" b="1" dirty="0"/>
              <a:t>2</a:t>
            </a:r>
            <a:endParaRPr lang="cs-CZ" dirty="0"/>
          </a:p>
        </p:txBody>
      </p:sp>
      <p:sp>
        <p:nvSpPr>
          <p:cNvPr id="3" name="Podnadpis 2">
            <a:extLst>
              <a:ext uri="{FF2B5EF4-FFF2-40B4-BE49-F238E27FC236}">
                <a16:creationId xmlns:a16="http://schemas.microsoft.com/office/drawing/2014/main" id="{8C13CD46-370C-6908-7F23-A059E3D651B6}"/>
              </a:ext>
            </a:extLst>
          </p:cNvPr>
          <p:cNvSpPr>
            <a:spLocks noGrp="1"/>
          </p:cNvSpPr>
          <p:nvPr>
            <p:ph type="subTitle" idx="1"/>
          </p:nvPr>
        </p:nvSpPr>
        <p:spPr>
          <a:xfrm>
            <a:off x="703653" y="3429000"/>
            <a:ext cx="7736693" cy="1771721"/>
          </a:xfrm>
        </p:spPr>
        <p:txBody>
          <a:bodyPr/>
          <a:lstStyle/>
          <a:p>
            <a:r>
              <a:rPr lang="en-US" dirty="0"/>
              <a:t>Do you have any idea about the difference between time complexity of both methods?</a:t>
            </a:r>
            <a:endParaRPr lang="cs-CZ" dirty="0"/>
          </a:p>
        </p:txBody>
      </p:sp>
    </p:spTree>
    <p:extLst>
      <p:ext uri="{BB962C8B-B14F-4D97-AF65-F5344CB8AC3E}">
        <p14:creationId xmlns:p14="http://schemas.microsoft.com/office/powerpoint/2010/main" val="3391722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45D3D45-4A79-3909-92B3-0DEE81D7D6F3}"/>
              </a:ext>
            </a:extLst>
          </p:cNvPr>
          <p:cNvSpPr>
            <a:spLocks noGrp="1"/>
          </p:cNvSpPr>
          <p:nvPr>
            <p:ph type="ctrTitle"/>
          </p:nvPr>
        </p:nvSpPr>
        <p:spPr>
          <a:xfrm>
            <a:off x="703653" y="1784240"/>
            <a:ext cx="7736694" cy="1446663"/>
          </a:xfrm>
        </p:spPr>
        <p:txBody>
          <a:bodyPr/>
          <a:lstStyle/>
          <a:p>
            <a:r>
              <a:rPr lang="cs-CZ" b="1" dirty="0" err="1"/>
              <a:t>Reviewer’s</a:t>
            </a:r>
            <a:r>
              <a:rPr lang="cs-CZ" b="1" dirty="0"/>
              <a:t> </a:t>
            </a:r>
            <a:r>
              <a:rPr lang="cs-CZ" b="1" dirty="0" err="1"/>
              <a:t>Question</a:t>
            </a:r>
            <a:r>
              <a:rPr lang="cs-CZ" b="1" dirty="0"/>
              <a:t> 3</a:t>
            </a:r>
            <a:br>
              <a:rPr lang="cs-CZ" b="1" dirty="0"/>
            </a:br>
            <a:endParaRPr lang="cs-CZ" dirty="0"/>
          </a:p>
        </p:txBody>
      </p:sp>
      <p:sp>
        <p:nvSpPr>
          <p:cNvPr id="3" name="Podnadpis 2">
            <a:extLst>
              <a:ext uri="{FF2B5EF4-FFF2-40B4-BE49-F238E27FC236}">
                <a16:creationId xmlns:a16="http://schemas.microsoft.com/office/drawing/2014/main" id="{332DA0A1-E58E-231F-2D2D-3D9FCE5E8D28}"/>
              </a:ext>
            </a:extLst>
          </p:cNvPr>
          <p:cNvSpPr>
            <a:spLocks noGrp="1"/>
          </p:cNvSpPr>
          <p:nvPr>
            <p:ph type="subTitle" idx="1"/>
          </p:nvPr>
        </p:nvSpPr>
        <p:spPr>
          <a:xfrm>
            <a:off x="703653" y="3429000"/>
            <a:ext cx="7736693" cy="1771721"/>
          </a:xfrm>
        </p:spPr>
        <p:txBody>
          <a:bodyPr>
            <a:normAutofit fontScale="92500" lnSpcReduction="20000"/>
          </a:bodyPr>
          <a:lstStyle/>
          <a:p>
            <a:r>
              <a:rPr lang="en-US" dirty="0"/>
              <a:t>Table 4.2: According to the graph in Figure 4.5, peer-2 and peer-4 are assigned the same value 0.0, although the author presents the ordering as 3. And 4., respectively. Such an ordering supports the claim that “all algorithms rated the peers appropriately”. My question is why did the author choose this ordering, despite the values being the same?</a:t>
            </a:r>
            <a:endParaRPr lang="cs-CZ" dirty="0"/>
          </a:p>
        </p:txBody>
      </p:sp>
    </p:spTree>
    <p:extLst>
      <p:ext uri="{BB962C8B-B14F-4D97-AF65-F5344CB8AC3E}">
        <p14:creationId xmlns:p14="http://schemas.microsoft.com/office/powerpoint/2010/main" val="1215926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1946B25-BA36-8380-8B73-5EC93A8CB705}"/>
              </a:ext>
            </a:extLst>
          </p:cNvPr>
          <p:cNvSpPr>
            <a:spLocks noGrp="1"/>
          </p:cNvSpPr>
          <p:nvPr>
            <p:ph type="ctrTitle"/>
          </p:nvPr>
        </p:nvSpPr>
        <p:spPr>
          <a:xfrm>
            <a:off x="703653" y="1800004"/>
            <a:ext cx="7736694" cy="1446663"/>
          </a:xfrm>
        </p:spPr>
        <p:txBody>
          <a:bodyPr/>
          <a:lstStyle/>
          <a:p>
            <a:r>
              <a:rPr lang="cs-CZ" b="1" dirty="0" err="1"/>
              <a:t>Motivation</a:t>
            </a:r>
            <a:endParaRPr lang="cs-CZ" dirty="0"/>
          </a:p>
        </p:txBody>
      </p:sp>
      <p:sp>
        <p:nvSpPr>
          <p:cNvPr id="3" name="Podnadpis 2">
            <a:extLst>
              <a:ext uri="{FF2B5EF4-FFF2-40B4-BE49-F238E27FC236}">
                <a16:creationId xmlns:a16="http://schemas.microsoft.com/office/drawing/2014/main" id="{0D0CE47F-E2BA-98E0-D792-FFDFAEC13F8A}"/>
              </a:ext>
            </a:extLst>
          </p:cNvPr>
          <p:cNvSpPr>
            <a:spLocks noGrp="1"/>
          </p:cNvSpPr>
          <p:nvPr>
            <p:ph type="subTitle" idx="1"/>
          </p:nvPr>
        </p:nvSpPr>
        <p:spPr>
          <a:xfrm>
            <a:off x="703653" y="3441736"/>
            <a:ext cx="3933434" cy="1771721"/>
          </a:xfrm>
        </p:spPr>
        <p:txBody>
          <a:bodyPr/>
          <a:lstStyle/>
          <a:p>
            <a:pPr marL="342900" indent="-342900">
              <a:buFont typeface="Arial" panose="020B0604020202020204" pitchFamily="34" charset="0"/>
              <a:buChar char="•"/>
            </a:pPr>
            <a:r>
              <a:rPr lang="cs-CZ" dirty="0"/>
              <a:t>Trust in P2P </a:t>
            </a:r>
            <a:r>
              <a:rPr lang="cs-CZ" dirty="0" err="1"/>
              <a:t>networks</a:t>
            </a:r>
            <a:endParaRPr lang="en-US" dirty="0"/>
          </a:p>
          <a:p>
            <a:pPr marL="702900" indent="-342900">
              <a:buFont typeface="Courier New" panose="02070309020205020404" pitchFamily="49" charset="0"/>
              <a:buChar char="o"/>
            </a:pPr>
            <a:r>
              <a:rPr lang="cs-CZ" dirty="0" err="1"/>
              <a:t>Malicious</a:t>
            </a:r>
            <a:r>
              <a:rPr lang="cs-CZ" dirty="0"/>
              <a:t> </a:t>
            </a:r>
            <a:r>
              <a:rPr lang="cs-CZ" dirty="0" err="1"/>
              <a:t>attacks</a:t>
            </a:r>
            <a:endParaRPr lang="cs-CZ" dirty="0"/>
          </a:p>
        </p:txBody>
      </p:sp>
      <p:pic>
        <p:nvPicPr>
          <p:cNvPr id="5" name="Obrázek 4" descr="Obsah obrázku Elektricky modrá, modrá&#10;&#10;Popis byl vytvořen automaticky">
            <a:extLst>
              <a:ext uri="{FF2B5EF4-FFF2-40B4-BE49-F238E27FC236}">
                <a16:creationId xmlns:a16="http://schemas.microsoft.com/office/drawing/2014/main" id="{69A8CA12-1D8D-960E-7CAD-196D7387A8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7087" y="2523335"/>
            <a:ext cx="4035182" cy="2690121"/>
          </a:xfrm>
          <a:prstGeom prst="rect">
            <a:avLst/>
          </a:prstGeom>
          <a:ln>
            <a:noFill/>
          </a:ln>
          <a:effectLst>
            <a:softEdge rad="112500"/>
          </a:effectLst>
        </p:spPr>
      </p:pic>
      <p:sp>
        <p:nvSpPr>
          <p:cNvPr id="6" name="TextovéPole 5">
            <a:extLst>
              <a:ext uri="{FF2B5EF4-FFF2-40B4-BE49-F238E27FC236}">
                <a16:creationId xmlns:a16="http://schemas.microsoft.com/office/drawing/2014/main" id="{83DE849A-E2EA-4F7B-21D8-9CDA22A1C870}"/>
              </a:ext>
            </a:extLst>
          </p:cNvPr>
          <p:cNvSpPr txBox="1"/>
          <p:nvPr/>
        </p:nvSpPr>
        <p:spPr>
          <a:xfrm>
            <a:off x="7993117" y="6488668"/>
            <a:ext cx="1150883" cy="369332"/>
          </a:xfrm>
          <a:prstGeom prst="rect">
            <a:avLst/>
          </a:prstGeom>
          <a:noFill/>
        </p:spPr>
        <p:txBody>
          <a:bodyPr wrap="square" rtlCol="0">
            <a:spAutoFit/>
          </a:bodyPr>
          <a:lstStyle/>
          <a:p>
            <a:pPr algn="ctr"/>
            <a:r>
              <a:rPr lang="en-US" dirty="0"/>
              <a:t>2/9</a:t>
            </a:r>
            <a:endParaRPr lang="cs-CZ" dirty="0"/>
          </a:p>
        </p:txBody>
      </p:sp>
    </p:spTree>
    <p:extLst>
      <p:ext uri="{BB962C8B-B14F-4D97-AF65-F5344CB8AC3E}">
        <p14:creationId xmlns:p14="http://schemas.microsoft.com/office/powerpoint/2010/main" val="872708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F39917F-9F47-4547-E8CF-C90E1873254F}"/>
              </a:ext>
            </a:extLst>
          </p:cNvPr>
          <p:cNvSpPr>
            <a:spLocks noGrp="1"/>
          </p:cNvSpPr>
          <p:nvPr>
            <p:ph type="ctrTitle"/>
          </p:nvPr>
        </p:nvSpPr>
        <p:spPr>
          <a:xfrm>
            <a:off x="703653" y="1784240"/>
            <a:ext cx="7736694" cy="1446663"/>
          </a:xfrm>
        </p:spPr>
        <p:txBody>
          <a:bodyPr/>
          <a:lstStyle/>
          <a:p>
            <a:r>
              <a:rPr lang="cs-CZ" b="1" dirty="0" err="1"/>
              <a:t>Assignment</a:t>
            </a:r>
            <a:br>
              <a:rPr lang="cs-CZ" b="1" dirty="0"/>
            </a:br>
            <a:endParaRPr lang="cs-CZ" dirty="0"/>
          </a:p>
        </p:txBody>
      </p:sp>
      <p:sp>
        <p:nvSpPr>
          <p:cNvPr id="3" name="Podnadpis 2">
            <a:extLst>
              <a:ext uri="{FF2B5EF4-FFF2-40B4-BE49-F238E27FC236}">
                <a16:creationId xmlns:a16="http://schemas.microsoft.com/office/drawing/2014/main" id="{3374C1FB-963C-029F-0FD0-E91FC51FEB32}"/>
              </a:ext>
            </a:extLst>
          </p:cNvPr>
          <p:cNvSpPr>
            <a:spLocks noGrp="1"/>
          </p:cNvSpPr>
          <p:nvPr>
            <p:ph type="subTitle" idx="1"/>
          </p:nvPr>
        </p:nvSpPr>
        <p:spPr>
          <a:xfrm>
            <a:off x="703653" y="3413234"/>
            <a:ext cx="7736693" cy="1771721"/>
          </a:xfrm>
        </p:spPr>
        <p:txBody>
          <a:bodyPr/>
          <a:lstStyle/>
          <a:p>
            <a:pPr>
              <a:buFont typeface="+mj-lt"/>
              <a:buAutoNum type="arabicPeriod"/>
            </a:pPr>
            <a:r>
              <a:rPr lang="en-US" dirty="0"/>
              <a:t>Implementation of the algorithms in Julia</a:t>
            </a:r>
          </a:p>
          <a:p>
            <a:pPr>
              <a:buFont typeface="+mj-lt"/>
              <a:buAutoNum type="arabicPeriod"/>
            </a:pPr>
            <a:r>
              <a:rPr lang="en-US" dirty="0"/>
              <a:t>Experiments for comparing of the algorithms</a:t>
            </a:r>
          </a:p>
          <a:p>
            <a:pPr>
              <a:buFont typeface="+mj-lt"/>
              <a:buAutoNum type="arabicPeriod"/>
            </a:pPr>
            <a:r>
              <a:rPr lang="en-US" dirty="0"/>
              <a:t>SHAPE-Trust characteristics</a:t>
            </a:r>
          </a:p>
          <a:p>
            <a:endParaRPr lang="cs-CZ" dirty="0"/>
          </a:p>
        </p:txBody>
      </p:sp>
      <p:sp>
        <p:nvSpPr>
          <p:cNvPr id="4" name="TextovéPole 3">
            <a:extLst>
              <a:ext uri="{FF2B5EF4-FFF2-40B4-BE49-F238E27FC236}">
                <a16:creationId xmlns:a16="http://schemas.microsoft.com/office/drawing/2014/main" id="{8D523458-28E8-7335-BE6C-B3B4214034E2}"/>
              </a:ext>
            </a:extLst>
          </p:cNvPr>
          <p:cNvSpPr txBox="1"/>
          <p:nvPr/>
        </p:nvSpPr>
        <p:spPr>
          <a:xfrm>
            <a:off x="7993117" y="6488668"/>
            <a:ext cx="1150883" cy="369332"/>
          </a:xfrm>
          <a:prstGeom prst="rect">
            <a:avLst/>
          </a:prstGeom>
          <a:noFill/>
        </p:spPr>
        <p:txBody>
          <a:bodyPr wrap="square" rtlCol="0">
            <a:spAutoFit/>
          </a:bodyPr>
          <a:lstStyle/>
          <a:p>
            <a:pPr algn="ctr"/>
            <a:r>
              <a:rPr lang="en-US" dirty="0"/>
              <a:t>3/9</a:t>
            </a:r>
            <a:endParaRPr lang="cs-CZ" dirty="0"/>
          </a:p>
        </p:txBody>
      </p:sp>
    </p:spTree>
    <p:extLst>
      <p:ext uri="{BB962C8B-B14F-4D97-AF65-F5344CB8AC3E}">
        <p14:creationId xmlns:p14="http://schemas.microsoft.com/office/powerpoint/2010/main" val="953032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5FB27AB-2F6F-D58B-7F5C-9EA6F65AE436}"/>
              </a:ext>
            </a:extLst>
          </p:cNvPr>
          <p:cNvSpPr>
            <a:spLocks noGrp="1"/>
          </p:cNvSpPr>
          <p:nvPr>
            <p:ph type="ctrTitle"/>
          </p:nvPr>
        </p:nvSpPr>
        <p:spPr>
          <a:xfrm>
            <a:off x="618996" y="1760591"/>
            <a:ext cx="7736694" cy="1446663"/>
          </a:xfrm>
        </p:spPr>
        <p:txBody>
          <a:bodyPr/>
          <a:lstStyle/>
          <a:p>
            <a:r>
              <a:rPr lang="cs-CZ" b="1" dirty="0" err="1"/>
              <a:t>EigenTrust</a:t>
            </a:r>
            <a:br>
              <a:rPr lang="cs-CZ" b="1" dirty="0"/>
            </a:br>
            <a:endParaRPr lang="cs-CZ" dirty="0"/>
          </a:p>
        </p:txBody>
      </p:sp>
      <mc:AlternateContent xmlns:mc="http://schemas.openxmlformats.org/markup-compatibility/2006" xmlns:a14="http://schemas.microsoft.com/office/drawing/2010/main">
        <mc:Choice Requires="a14">
          <p:sp>
            <p:nvSpPr>
              <p:cNvPr id="4" name="Rectangle 1">
                <a:extLst>
                  <a:ext uri="{FF2B5EF4-FFF2-40B4-BE49-F238E27FC236}">
                    <a16:creationId xmlns:a16="http://schemas.microsoft.com/office/drawing/2014/main" id="{ACBE084B-89F7-0350-57CB-B1CE9FFF6A85}"/>
                  </a:ext>
                </a:extLst>
              </p:cNvPr>
              <p:cNvSpPr>
                <a:spLocks noGrp="1" noChangeArrowheads="1"/>
              </p:cNvSpPr>
              <p:nvPr>
                <p:ph type="subTitle" idx="1"/>
              </p:nvPr>
            </p:nvSpPr>
            <p:spPr bwMode="auto">
              <a:xfrm>
                <a:off x="618996" y="3429000"/>
                <a:ext cx="6814686" cy="227857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cs-CZ" dirty="0"/>
                  <a:t> </a:t>
                </a:r>
                <a:r>
                  <a:rPr lang="cs-CZ" altLang="cs-CZ" dirty="0" err="1"/>
                  <a:t>Aggregation</a:t>
                </a:r>
                <a:r>
                  <a:rPr lang="cs-CZ" altLang="cs-CZ" dirty="0"/>
                  <a:t> </a:t>
                </a:r>
                <a:r>
                  <a:rPr lang="cs-CZ" altLang="cs-CZ" dirty="0" err="1"/>
                  <a:t>of</a:t>
                </a:r>
                <a:r>
                  <a:rPr lang="cs-CZ" altLang="cs-CZ" dirty="0"/>
                  <a:t> </a:t>
                </a:r>
                <a:r>
                  <a:rPr lang="cs-CZ" altLang="cs-CZ" dirty="0" err="1"/>
                  <a:t>opinions</a:t>
                </a:r>
                <a:r>
                  <a:rPr lang="cs-CZ" altLang="cs-CZ" dirty="0"/>
                  <a:t>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cs-CZ" dirty="0"/>
                  <a:t> </a:t>
                </a:r>
                <a:r>
                  <a:rPr lang="cs-CZ" altLang="cs-CZ" dirty="0" err="1"/>
                  <a:t>Stationary</a:t>
                </a:r>
                <a:r>
                  <a:rPr lang="cs-CZ" altLang="cs-CZ" dirty="0"/>
                  <a:t> </a:t>
                </a:r>
                <a:r>
                  <a:rPr lang="cs-CZ" altLang="cs-CZ" dirty="0" err="1"/>
                  <a:t>distribution</a:t>
                </a:r>
                <a:r>
                  <a:rPr lang="cs-CZ" altLang="cs-CZ" dirty="0"/>
                  <a:t> / </a:t>
                </a:r>
                <a:r>
                  <a:rPr lang="cs-CZ" altLang="cs-CZ" dirty="0" err="1"/>
                  <a:t>eigenvector</a:t>
                </a:r>
                <a:r>
                  <a:rPr lang="cs-CZ" altLang="cs-CZ" dirty="0"/>
                  <a:t> (</a:t>
                </a:r>
                <a:r>
                  <a:rPr lang="el-GR" altLang="cs-CZ" dirty="0"/>
                  <a:t>λ</a:t>
                </a:r>
                <a:r>
                  <a:rPr lang="en-US" altLang="cs-CZ" dirty="0"/>
                  <a:t> = 1</a:t>
                </a:r>
                <a:r>
                  <a:rPr lang="cs-CZ" altLang="cs-CZ" dirty="0"/>
                  <a:t>)</a:t>
                </a:r>
                <a:endParaRPr lang="en-US" altLang="cs-CZ" dirty="0"/>
              </a:p>
              <a:p>
                <a:pPr marL="0" marR="0" lvl="0" indent="0" algn="l" defTabSz="914400" rtl="0" eaLnBrk="0" fontAlgn="base" latinLnBrk="0" hangingPunct="0">
                  <a:lnSpc>
                    <a:spcPct val="100000"/>
                  </a:lnSpc>
                  <a:spcBef>
                    <a:spcPct val="0"/>
                  </a:spcBef>
                  <a:spcAft>
                    <a:spcPct val="0"/>
                  </a:spcAft>
                  <a:buClrTx/>
                  <a:buSzTx/>
                  <a:tabLst/>
                </a:pPr>
                <a:endParaRPr kumimoji="0" lang="en-US" altLang="cs-CZ" sz="1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tabLst/>
                </a:pPr>
                <a14:m>
                  <m:oMath xmlns:m="http://schemas.openxmlformats.org/officeDocument/2006/math">
                    <m:sSub>
                      <m:sSubPr>
                        <m:ctrlPr>
                          <a:rPr kumimoji="0" lang="cs-CZ" altLang="cs-CZ" b="0" i="1" u="none" strike="noStrike" cap="none" normalizeH="0" baseline="0" smtClean="0">
                            <a:ln>
                              <a:noFill/>
                            </a:ln>
                            <a:solidFill>
                              <a:schemeClr val="tx1"/>
                            </a:solidFill>
                            <a:effectLst/>
                            <a:latin typeface="Cambria Math" panose="02040503050406030204" pitchFamily="18" charset="0"/>
                          </a:rPr>
                        </m:ctrlPr>
                      </m:sSubPr>
                      <m:e>
                        <m:r>
                          <a:rPr kumimoji="0" lang="en-US" altLang="cs-CZ" b="0" i="1" u="none" strike="noStrike" cap="none" normalizeH="0" baseline="0" smtClean="0">
                            <a:ln>
                              <a:noFill/>
                            </a:ln>
                            <a:solidFill>
                              <a:schemeClr val="tx1"/>
                            </a:solidFill>
                            <a:effectLst/>
                            <a:latin typeface="Cambria Math" panose="02040503050406030204" pitchFamily="18" charset="0"/>
                          </a:rPr>
                          <m:t>𝑡</m:t>
                        </m:r>
                      </m:e>
                      <m:sub>
                        <m:r>
                          <a:rPr kumimoji="0" lang="en-US" altLang="cs-CZ" b="0" i="1" u="none" strike="noStrike" cap="none" normalizeH="0" baseline="0" smtClean="0">
                            <a:ln>
                              <a:noFill/>
                            </a:ln>
                            <a:solidFill>
                              <a:schemeClr val="tx1"/>
                            </a:solidFill>
                            <a:effectLst/>
                            <a:latin typeface="Cambria Math" panose="02040503050406030204" pitchFamily="18" charset="0"/>
                          </a:rPr>
                          <m:t>𝑖𝑘</m:t>
                        </m:r>
                      </m:sub>
                    </m:sSub>
                    <m:r>
                      <a:rPr kumimoji="0" lang="en-US" altLang="cs-CZ" b="0" i="1" u="none" strike="noStrike" cap="none" normalizeH="0" baseline="0" smtClean="0">
                        <a:ln>
                          <a:noFill/>
                        </a:ln>
                        <a:solidFill>
                          <a:schemeClr val="tx1"/>
                        </a:solidFill>
                        <a:effectLst/>
                        <a:latin typeface="Cambria Math" panose="02040503050406030204" pitchFamily="18" charset="0"/>
                      </a:rPr>
                      <m:t>= </m:t>
                    </m:r>
                    <m:nary>
                      <m:naryPr>
                        <m:chr m:val="∑"/>
                        <m:supHide m:val="on"/>
                        <m:ctrlPr>
                          <a:rPr kumimoji="0" lang="en-US" altLang="cs-CZ" b="0" i="1" u="none" strike="noStrike" cap="none" normalizeH="0" baseline="0" smtClean="0">
                            <a:ln>
                              <a:noFill/>
                            </a:ln>
                            <a:solidFill>
                              <a:schemeClr val="tx1"/>
                            </a:solidFill>
                            <a:effectLst/>
                            <a:latin typeface="Cambria Math" panose="02040503050406030204" pitchFamily="18" charset="0"/>
                          </a:rPr>
                        </m:ctrlPr>
                      </m:naryPr>
                      <m:sub>
                        <m:r>
                          <m:rPr>
                            <m:brk m:alnAt="7"/>
                          </m:rPr>
                          <a:rPr kumimoji="0" lang="en-US" altLang="cs-CZ" b="0" i="1" u="none" strike="noStrike" cap="none" normalizeH="0" baseline="0" smtClean="0">
                            <a:ln>
                              <a:noFill/>
                            </a:ln>
                            <a:solidFill>
                              <a:schemeClr val="tx1"/>
                            </a:solidFill>
                            <a:effectLst/>
                            <a:latin typeface="Cambria Math" panose="02040503050406030204" pitchFamily="18" charset="0"/>
                          </a:rPr>
                          <m:t>𝑗</m:t>
                        </m:r>
                      </m:sub>
                      <m:sup/>
                      <m:e>
                        <m:sSub>
                          <m:sSubPr>
                            <m:ctrlPr>
                              <a:rPr kumimoji="0" lang="en-US" altLang="cs-CZ" b="0" i="1" u="none" strike="noStrike" cap="none" normalizeH="0" baseline="0" smtClean="0">
                                <a:ln>
                                  <a:noFill/>
                                </a:ln>
                                <a:solidFill>
                                  <a:schemeClr val="tx1"/>
                                </a:solidFill>
                                <a:effectLst/>
                                <a:latin typeface="Cambria Math" panose="02040503050406030204" pitchFamily="18" charset="0"/>
                              </a:rPr>
                            </m:ctrlPr>
                          </m:sSubPr>
                          <m:e>
                            <m:r>
                              <a:rPr kumimoji="0" lang="en-US" altLang="cs-CZ" b="0" i="1" u="none" strike="noStrike" cap="none" normalizeH="0" baseline="0" smtClean="0">
                                <a:ln>
                                  <a:noFill/>
                                </a:ln>
                                <a:solidFill>
                                  <a:schemeClr val="tx1"/>
                                </a:solidFill>
                                <a:effectLst/>
                                <a:latin typeface="Cambria Math" panose="02040503050406030204" pitchFamily="18" charset="0"/>
                              </a:rPr>
                              <m:t>𝑐</m:t>
                            </m:r>
                          </m:e>
                          <m:sub>
                            <m:r>
                              <a:rPr kumimoji="0" lang="en-US" altLang="cs-CZ" b="0" i="1" u="none" strike="noStrike" cap="none" normalizeH="0" baseline="0" smtClean="0">
                                <a:ln>
                                  <a:noFill/>
                                </a:ln>
                                <a:solidFill>
                                  <a:schemeClr val="tx1"/>
                                </a:solidFill>
                                <a:effectLst/>
                                <a:latin typeface="Cambria Math" panose="02040503050406030204" pitchFamily="18" charset="0"/>
                              </a:rPr>
                              <m:t>𝑖𝑗</m:t>
                            </m:r>
                          </m:sub>
                        </m:sSub>
                        <m:sSub>
                          <m:sSubPr>
                            <m:ctrlPr>
                              <a:rPr kumimoji="0" lang="en-US" altLang="cs-CZ" b="0" i="1" u="none" strike="noStrike" cap="none" normalizeH="0" baseline="0" smtClean="0">
                                <a:ln>
                                  <a:noFill/>
                                </a:ln>
                                <a:solidFill>
                                  <a:schemeClr val="tx1"/>
                                </a:solidFill>
                                <a:effectLst/>
                                <a:latin typeface="Cambria Math" panose="02040503050406030204" pitchFamily="18" charset="0"/>
                              </a:rPr>
                            </m:ctrlPr>
                          </m:sSubPr>
                          <m:e>
                            <m:r>
                              <a:rPr kumimoji="0" lang="en-US" altLang="cs-CZ" b="0" i="1" u="none" strike="noStrike" cap="none" normalizeH="0" baseline="0" smtClean="0">
                                <a:ln>
                                  <a:noFill/>
                                </a:ln>
                                <a:solidFill>
                                  <a:schemeClr val="tx1"/>
                                </a:solidFill>
                                <a:effectLst/>
                                <a:latin typeface="Cambria Math" panose="02040503050406030204" pitchFamily="18" charset="0"/>
                              </a:rPr>
                              <m:t>𝑐</m:t>
                            </m:r>
                          </m:e>
                          <m:sub>
                            <m:r>
                              <a:rPr kumimoji="0" lang="en-US" altLang="cs-CZ" b="0" i="1" u="none" strike="noStrike" cap="none" normalizeH="0" baseline="0" smtClean="0">
                                <a:ln>
                                  <a:noFill/>
                                </a:ln>
                                <a:solidFill>
                                  <a:schemeClr val="tx1"/>
                                </a:solidFill>
                                <a:effectLst/>
                                <a:latin typeface="Cambria Math" panose="02040503050406030204" pitchFamily="18" charset="0"/>
                              </a:rPr>
                              <m:t>𝑗𝑘</m:t>
                            </m:r>
                          </m:sub>
                        </m:sSub>
                      </m:e>
                    </m:nary>
                  </m:oMath>
                </a14:m>
                <a:r>
                  <a:rPr kumimoji="0" lang="cs-CZ" altLang="cs-CZ" b="0" i="0" u="none" strike="noStrike" cap="none" normalizeH="0" baseline="0" dirty="0">
                    <a:ln>
                      <a:noFill/>
                    </a:ln>
                    <a:solidFill>
                      <a:schemeClr val="tx1"/>
                    </a:solidFill>
                    <a:effectLst/>
                    <a:latin typeface="Arial" panose="020B0604020202020204" pitchFamily="34" charset="0"/>
                  </a:rPr>
                  <a:t> </a:t>
                </a:r>
                <a:endParaRPr kumimoji="0" lang="en-US" altLang="cs-CZ"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tabLst/>
                </a:pPr>
                <a:endParaRPr lang="en-US" altLang="cs-CZ" b="0" dirty="0">
                  <a:latin typeface="Arial" panose="020B0604020202020204" pitchFamily="34" charset="0"/>
                </a:endParaRPr>
              </a:p>
              <a:p>
                <a:pPr lvl="0" algn="ctr" defTabSz="914400" eaLnBrk="0" fontAlgn="base" hangingPunct="0">
                  <a:lnSpc>
                    <a:spcPct val="100000"/>
                  </a:lnSpc>
                  <a:spcBef>
                    <a:spcPct val="0"/>
                  </a:spcBef>
                  <a:spcAft>
                    <a:spcPct val="0"/>
                  </a:spcAft>
                </a:pPr>
                <a14:m>
                  <m:oMathPara xmlns:m="http://schemas.openxmlformats.org/officeDocument/2006/math">
                    <m:oMathParaPr>
                      <m:jc m:val="centerGroup"/>
                    </m:oMathParaPr>
                    <m:oMath xmlns:m="http://schemas.openxmlformats.org/officeDocument/2006/math">
                      <m:acc>
                        <m:accPr>
                          <m:chr m:val="⃗"/>
                          <m:ctrlPr>
                            <a:rPr kumimoji="0" lang="cs-CZ" altLang="cs-CZ" b="0" i="1" u="none" strike="noStrike" cap="none" normalizeH="0" baseline="0" smtClean="0">
                              <a:ln>
                                <a:noFill/>
                              </a:ln>
                              <a:solidFill>
                                <a:schemeClr val="tx1"/>
                              </a:solidFill>
                              <a:effectLst/>
                              <a:latin typeface="Cambria Math" panose="02040503050406030204" pitchFamily="18" charset="0"/>
                            </a:rPr>
                          </m:ctrlPr>
                        </m:accPr>
                        <m:e>
                          <m:r>
                            <a:rPr kumimoji="0" lang="en-US" altLang="cs-CZ" b="0" i="1" u="none" strike="noStrike" cap="none" normalizeH="0" baseline="0" smtClean="0">
                              <a:ln>
                                <a:noFill/>
                              </a:ln>
                              <a:solidFill>
                                <a:schemeClr val="tx1"/>
                              </a:solidFill>
                              <a:effectLst/>
                              <a:latin typeface="Cambria Math" panose="02040503050406030204" pitchFamily="18" charset="0"/>
                            </a:rPr>
                            <m:t>𝑡</m:t>
                          </m:r>
                        </m:e>
                      </m:acc>
                      <m:r>
                        <a:rPr kumimoji="0" lang="en-US" altLang="cs-CZ" b="0" i="1" u="none" strike="noStrike" cap="none" normalizeH="0" baseline="0" smtClean="0">
                          <a:ln>
                            <a:noFill/>
                          </a:ln>
                          <a:solidFill>
                            <a:schemeClr val="tx1"/>
                          </a:solidFill>
                          <a:effectLst/>
                          <a:latin typeface="Cambria Math" panose="02040503050406030204" pitchFamily="18" charset="0"/>
                        </a:rPr>
                        <m:t>=</m:t>
                      </m:r>
                      <m:sSup>
                        <m:sSupPr>
                          <m:ctrlPr>
                            <a:rPr kumimoji="0" lang="en-US" altLang="cs-CZ" b="0" i="1" u="none" strike="noStrike" cap="none" normalizeH="0" baseline="0" smtClean="0">
                              <a:ln>
                                <a:noFill/>
                              </a:ln>
                              <a:solidFill>
                                <a:schemeClr val="tx1"/>
                              </a:solidFill>
                              <a:effectLst/>
                              <a:latin typeface="Cambria Math" panose="02040503050406030204" pitchFamily="18" charset="0"/>
                            </a:rPr>
                          </m:ctrlPr>
                        </m:sSupPr>
                        <m:e>
                          <m:r>
                            <a:rPr lang="en-US" altLang="cs-CZ" b="0" i="1">
                              <a:latin typeface="Cambria Math" panose="02040503050406030204" pitchFamily="18" charset="0"/>
                            </a:rPr>
                            <m:t>(</m:t>
                          </m:r>
                          <m:sSup>
                            <m:sSupPr>
                              <m:ctrlPr>
                                <a:rPr lang="en-US" altLang="cs-CZ" b="0" i="1">
                                  <a:latin typeface="Cambria Math" panose="02040503050406030204" pitchFamily="18" charset="0"/>
                                </a:rPr>
                              </m:ctrlPr>
                            </m:sSupPr>
                            <m:e>
                              <m:r>
                                <a:rPr lang="en-US" altLang="cs-CZ" b="0" i="1">
                                  <a:latin typeface="Cambria Math" panose="02040503050406030204" pitchFamily="18" charset="0"/>
                                </a:rPr>
                                <m:t>𝐶</m:t>
                              </m:r>
                            </m:e>
                            <m:sup>
                              <m:r>
                                <a:rPr lang="en-US" altLang="cs-CZ" b="0" i="1">
                                  <a:latin typeface="Cambria Math" panose="02040503050406030204" pitchFamily="18" charset="0"/>
                                </a:rPr>
                                <m:t>𝑇</m:t>
                              </m:r>
                            </m:sup>
                          </m:sSup>
                          <m:r>
                            <a:rPr lang="en-US" altLang="cs-CZ" b="0" i="1">
                              <a:latin typeface="Cambria Math" panose="02040503050406030204" pitchFamily="18" charset="0"/>
                            </a:rPr>
                            <m:t>)</m:t>
                          </m:r>
                        </m:e>
                        <m:sup>
                          <m:r>
                            <a:rPr kumimoji="0" lang="en-US" altLang="cs-CZ" b="0" i="1" u="none" strike="noStrike" cap="none" normalizeH="0" baseline="0" smtClean="0">
                              <a:ln>
                                <a:noFill/>
                              </a:ln>
                              <a:solidFill>
                                <a:schemeClr val="tx1"/>
                              </a:solidFill>
                              <a:effectLst/>
                              <a:latin typeface="Cambria Math" panose="02040503050406030204" pitchFamily="18" charset="0"/>
                            </a:rPr>
                            <m:t>2</m:t>
                          </m:r>
                        </m:sup>
                      </m:sSup>
                      <m:sSub>
                        <m:sSubPr>
                          <m:ctrlPr>
                            <a:rPr kumimoji="0" lang="en-US" altLang="cs-CZ" b="0" i="1" u="none" strike="noStrike" cap="none" normalizeH="0" baseline="0" smtClean="0">
                              <a:ln>
                                <a:noFill/>
                              </a:ln>
                              <a:solidFill>
                                <a:schemeClr val="tx1"/>
                              </a:solidFill>
                              <a:effectLst/>
                              <a:latin typeface="Cambria Math" panose="02040503050406030204" pitchFamily="18" charset="0"/>
                            </a:rPr>
                          </m:ctrlPr>
                        </m:sSubPr>
                        <m:e>
                          <m:acc>
                            <m:accPr>
                              <m:chr m:val="⃗"/>
                              <m:ctrlPr>
                                <a:rPr kumimoji="0" lang="en-US" altLang="cs-CZ" b="0" i="1" u="none" strike="noStrike" cap="none" normalizeH="0" baseline="0" smtClean="0">
                                  <a:ln>
                                    <a:noFill/>
                                  </a:ln>
                                  <a:solidFill>
                                    <a:schemeClr val="tx1"/>
                                  </a:solidFill>
                                  <a:effectLst/>
                                  <a:latin typeface="Cambria Math" panose="02040503050406030204" pitchFamily="18" charset="0"/>
                                </a:rPr>
                              </m:ctrlPr>
                            </m:accPr>
                            <m:e>
                              <m:r>
                                <a:rPr kumimoji="0" lang="en-US" altLang="cs-CZ" b="0" i="1" u="none" strike="noStrike" cap="none" normalizeH="0" baseline="0" smtClean="0">
                                  <a:ln>
                                    <a:noFill/>
                                  </a:ln>
                                  <a:solidFill>
                                    <a:schemeClr val="tx1"/>
                                  </a:solidFill>
                                  <a:effectLst/>
                                  <a:latin typeface="Cambria Math" panose="02040503050406030204" pitchFamily="18" charset="0"/>
                                </a:rPr>
                                <m:t>𝑐</m:t>
                              </m:r>
                            </m:e>
                          </m:acc>
                        </m:e>
                        <m:sub>
                          <m:r>
                            <a:rPr kumimoji="0" lang="en-US" altLang="cs-CZ" b="0" i="1" u="none" strike="noStrike" cap="none" normalizeH="0" baseline="0" smtClean="0">
                              <a:ln>
                                <a:noFill/>
                              </a:ln>
                              <a:solidFill>
                                <a:schemeClr val="tx1"/>
                              </a:solidFill>
                              <a:effectLst/>
                              <a:latin typeface="Cambria Math" panose="02040503050406030204" pitchFamily="18" charset="0"/>
                            </a:rPr>
                            <m:t>𝑖</m:t>
                          </m:r>
                          <m:r>
                            <a:rPr kumimoji="0" lang="en-US" altLang="cs-CZ" b="0" i="1" u="none" strike="noStrike" cap="none" normalizeH="0" baseline="0" smtClean="0">
                              <a:ln>
                                <a:noFill/>
                              </a:ln>
                              <a:solidFill>
                                <a:schemeClr val="tx1"/>
                              </a:solidFill>
                              <a:effectLst/>
                              <a:latin typeface="Cambria Math" panose="02040503050406030204" pitchFamily="18" charset="0"/>
                            </a:rPr>
                            <m:t> </m:t>
                          </m:r>
                        </m:sub>
                      </m:sSub>
                      <m:r>
                        <a:rPr kumimoji="0" lang="en-US" altLang="cs-CZ" b="0" i="1" u="none" strike="noStrike" cap="none" normalizeH="0" baseline="0" smtClean="0">
                          <a:ln>
                            <a:noFill/>
                          </a:ln>
                          <a:solidFill>
                            <a:schemeClr val="tx1"/>
                          </a:solidFill>
                          <a:effectLst/>
                          <a:latin typeface="Cambria Math" panose="02040503050406030204" pitchFamily="18" charset="0"/>
                        </a:rPr>
                        <m:t>,…, </m:t>
                      </m:r>
                      <m:acc>
                        <m:accPr>
                          <m:chr m:val="⃗"/>
                          <m:ctrlPr>
                            <a:rPr lang="cs-CZ" altLang="cs-CZ" b="0" i="1">
                              <a:latin typeface="Cambria Math" panose="02040503050406030204" pitchFamily="18" charset="0"/>
                            </a:rPr>
                          </m:ctrlPr>
                        </m:accPr>
                        <m:e>
                          <m:r>
                            <a:rPr lang="en-US" altLang="cs-CZ" b="0" i="1">
                              <a:latin typeface="Cambria Math" panose="02040503050406030204" pitchFamily="18" charset="0"/>
                            </a:rPr>
                            <m:t>𝑡</m:t>
                          </m:r>
                        </m:e>
                      </m:acc>
                      <m:r>
                        <a:rPr lang="en-US" altLang="cs-CZ" b="0" i="1">
                          <a:latin typeface="Cambria Math" panose="02040503050406030204" pitchFamily="18" charset="0"/>
                        </a:rPr>
                        <m:t>=</m:t>
                      </m:r>
                      <m:sSup>
                        <m:sSupPr>
                          <m:ctrlPr>
                            <a:rPr lang="en-US" altLang="cs-CZ" b="0" i="1">
                              <a:latin typeface="Cambria Math" panose="02040503050406030204" pitchFamily="18" charset="0"/>
                            </a:rPr>
                          </m:ctrlPr>
                        </m:sSupPr>
                        <m:e>
                          <m:r>
                            <a:rPr lang="en-US" altLang="cs-CZ" b="0" i="1">
                              <a:latin typeface="Cambria Math" panose="02040503050406030204" pitchFamily="18" charset="0"/>
                            </a:rPr>
                            <m:t>(</m:t>
                          </m:r>
                          <m:sSup>
                            <m:sSupPr>
                              <m:ctrlPr>
                                <a:rPr lang="en-US" altLang="cs-CZ" b="0" i="1">
                                  <a:latin typeface="Cambria Math" panose="02040503050406030204" pitchFamily="18" charset="0"/>
                                </a:rPr>
                              </m:ctrlPr>
                            </m:sSupPr>
                            <m:e>
                              <m:r>
                                <a:rPr lang="en-US" altLang="cs-CZ" b="0" i="1">
                                  <a:latin typeface="Cambria Math" panose="02040503050406030204" pitchFamily="18" charset="0"/>
                                </a:rPr>
                                <m:t>𝐶</m:t>
                              </m:r>
                            </m:e>
                            <m:sup>
                              <m:r>
                                <a:rPr lang="en-US" altLang="cs-CZ" b="0" i="1">
                                  <a:latin typeface="Cambria Math" panose="02040503050406030204" pitchFamily="18" charset="0"/>
                                </a:rPr>
                                <m:t>𝑇</m:t>
                              </m:r>
                            </m:sup>
                          </m:sSup>
                          <m:r>
                            <a:rPr lang="en-US" altLang="cs-CZ" b="0" i="1">
                              <a:latin typeface="Cambria Math" panose="02040503050406030204" pitchFamily="18" charset="0"/>
                            </a:rPr>
                            <m:t>)</m:t>
                          </m:r>
                        </m:e>
                        <m:sup>
                          <m:r>
                            <a:rPr lang="en-US" altLang="cs-CZ" b="0" i="1" smtClean="0">
                              <a:latin typeface="Cambria Math" panose="02040503050406030204" pitchFamily="18" charset="0"/>
                            </a:rPr>
                            <m:t>𝑛</m:t>
                          </m:r>
                        </m:sup>
                      </m:sSup>
                      <m:sSub>
                        <m:sSubPr>
                          <m:ctrlPr>
                            <a:rPr lang="en-US" altLang="cs-CZ" b="0" i="1">
                              <a:latin typeface="Cambria Math" panose="02040503050406030204" pitchFamily="18" charset="0"/>
                            </a:rPr>
                          </m:ctrlPr>
                        </m:sSubPr>
                        <m:e>
                          <m:acc>
                            <m:accPr>
                              <m:chr m:val="⃗"/>
                              <m:ctrlPr>
                                <a:rPr lang="en-US" altLang="cs-CZ" b="0" i="1">
                                  <a:latin typeface="Cambria Math" panose="02040503050406030204" pitchFamily="18" charset="0"/>
                                </a:rPr>
                              </m:ctrlPr>
                            </m:accPr>
                            <m:e>
                              <m:r>
                                <a:rPr lang="en-US" altLang="cs-CZ" b="0" i="1">
                                  <a:latin typeface="Cambria Math" panose="02040503050406030204" pitchFamily="18" charset="0"/>
                                </a:rPr>
                                <m:t>𝑐</m:t>
                              </m:r>
                            </m:e>
                          </m:acc>
                        </m:e>
                        <m:sub>
                          <m:r>
                            <a:rPr lang="en-US" altLang="cs-CZ" b="0" i="1">
                              <a:latin typeface="Cambria Math" panose="02040503050406030204" pitchFamily="18" charset="0"/>
                            </a:rPr>
                            <m:t>𝑖</m:t>
                          </m:r>
                        </m:sub>
                      </m:sSub>
                    </m:oMath>
                  </m:oMathPara>
                </a14:m>
                <a:endParaRPr kumimoji="0" lang="cs-CZ" altLang="cs-CZ" b="0" i="0" u="none" strike="noStrike" cap="none" normalizeH="0" baseline="0" dirty="0">
                  <a:ln>
                    <a:noFill/>
                  </a:ln>
                  <a:solidFill>
                    <a:schemeClr val="tx1"/>
                  </a:solidFill>
                  <a:effectLst/>
                  <a:latin typeface="Arial" panose="020B0604020202020204" pitchFamily="34" charset="0"/>
                </a:endParaRPr>
              </a:p>
            </p:txBody>
          </p:sp>
        </mc:Choice>
        <mc:Fallback xmlns="">
          <p:sp>
            <p:nvSpPr>
              <p:cNvPr id="4" name="Rectangle 1">
                <a:extLst>
                  <a:ext uri="{FF2B5EF4-FFF2-40B4-BE49-F238E27FC236}">
                    <a16:creationId xmlns:a16="http://schemas.microsoft.com/office/drawing/2014/main" id="{ACBE084B-89F7-0350-57CB-B1CE9FFF6A85}"/>
                  </a:ext>
                </a:extLst>
              </p:cNvPr>
              <p:cNvSpPr>
                <a:spLocks noGrp="1" noRot="1" noChangeAspect="1" noMove="1" noResize="1" noEditPoints="1" noAdjustHandles="1" noChangeArrowheads="1" noChangeShapeType="1" noTextEdit="1"/>
              </p:cNvSpPr>
              <p:nvPr>
                <p:ph type="subTitle" idx="1"/>
              </p:nvPr>
            </p:nvSpPr>
            <p:spPr bwMode="auto">
              <a:xfrm>
                <a:off x="618996" y="3429000"/>
                <a:ext cx="6814686" cy="2278572"/>
              </a:xfrm>
              <a:prstGeom prst="rect">
                <a:avLst/>
              </a:prstGeom>
              <a:blipFill>
                <a:blip r:embed="rId2"/>
                <a:stretch>
                  <a:fillRect l="-1432" t="-1877" r="-448" b="-482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cs-CZ">
                    <a:noFill/>
                  </a:rPr>
                  <a:t> </a:t>
                </a:r>
              </a:p>
            </p:txBody>
          </p:sp>
        </mc:Fallback>
      </mc:AlternateContent>
      <p:sp>
        <p:nvSpPr>
          <p:cNvPr id="6" name="TextovéPole 5">
            <a:extLst>
              <a:ext uri="{FF2B5EF4-FFF2-40B4-BE49-F238E27FC236}">
                <a16:creationId xmlns:a16="http://schemas.microsoft.com/office/drawing/2014/main" id="{05D37698-812F-19AC-2752-327D54B4F780}"/>
              </a:ext>
            </a:extLst>
          </p:cNvPr>
          <p:cNvSpPr txBox="1"/>
          <p:nvPr/>
        </p:nvSpPr>
        <p:spPr>
          <a:xfrm>
            <a:off x="7993117" y="6488668"/>
            <a:ext cx="1150883" cy="369332"/>
          </a:xfrm>
          <a:prstGeom prst="rect">
            <a:avLst/>
          </a:prstGeom>
          <a:noFill/>
        </p:spPr>
        <p:txBody>
          <a:bodyPr wrap="square" rtlCol="0">
            <a:spAutoFit/>
          </a:bodyPr>
          <a:lstStyle/>
          <a:p>
            <a:pPr algn="ctr"/>
            <a:r>
              <a:rPr lang="en-US" dirty="0"/>
              <a:t>4/9</a:t>
            </a:r>
            <a:endParaRPr lang="cs-CZ" dirty="0"/>
          </a:p>
        </p:txBody>
      </p:sp>
    </p:spTree>
    <p:extLst>
      <p:ext uri="{BB962C8B-B14F-4D97-AF65-F5344CB8AC3E}">
        <p14:creationId xmlns:p14="http://schemas.microsoft.com/office/powerpoint/2010/main" val="3033444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BE32DAD-7979-5A10-DB66-53BD12C02838}"/>
              </a:ext>
            </a:extLst>
          </p:cNvPr>
          <p:cNvSpPr>
            <a:spLocks noGrp="1"/>
          </p:cNvSpPr>
          <p:nvPr>
            <p:ph type="ctrTitle"/>
          </p:nvPr>
        </p:nvSpPr>
        <p:spPr>
          <a:xfrm>
            <a:off x="703653" y="1784239"/>
            <a:ext cx="7736694" cy="1446663"/>
          </a:xfrm>
        </p:spPr>
        <p:txBody>
          <a:bodyPr/>
          <a:lstStyle/>
          <a:p>
            <a:r>
              <a:rPr lang="en-US" dirty="0" err="1"/>
              <a:t>MaxTrust</a:t>
            </a:r>
            <a:endParaRPr lang="cs-CZ" dirty="0"/>
          </a:p>
        </p:txBody>
      </p:sp>
      <mc:AlternateContent xmlns:mc="http://schemas.openxmlformats.org/markup-compatibility/2006" xmlns:a14="http://schemas.microsoft.com/office/drawing/2010/main">
        <mc:Choice Requires="a14">
          <p:sp>
            <p:nvSpPr>
              <p:cNvPr id="3" name="Podnadpis 2">
                <a:extLst>
                  <a:ext uri="{FF2B5EF4-FFF2-40B4-BE49-F238E27FC236}">
                    <a16:creationId xmlns:a16="http://schemas.microsoft.com/office/drawing/2014/main" id="{D8F5A9FD-8577-CEB3-E65F-D958622C31CC}"/>
                  </a:ext>
                </a:extLst>
              </p:cNvPr>
              <p:cNvSpPr>
                <a:spLocks noGrp="1"/>
              </p:cNvSpPr>
              <p:nvPr>
                <p:ph type="subTitle" idx="1"/>
              </p:nvPr>
            </p:nvSpPr>
            <p:spPr>
              <a:xfrm>
                <a:off x="703653" y="3429000"/>
                <a:ext cx="7736693" cy="1771721"/>
              </a:xfrm>
            </p:spPr>
            <p:txBody>
              <a:bodyPr>
                <a:normAutofit fontScale="92500" lnSpcReduction="10000"/>
              </a:bodyPr>
              <a:lstStyle/>
              <a:p>
                <a:pPr marL="342900" indent="-342900">
                  <a:buFont typeface="Arial" panose="020B0604020202020204" pitchFamily="34" charset="0"/>
                  <a:buChar char="•"/>
                </a:pPr>
                <a:r>
                  <a:rPr lang="en-US" dirty="0"/>
                  <a:t>Max-Plus algebra</a:t>
                </a:r>
              </a:p>
              <a:p>
                <a:pPr marL="342900" indent="-342900">
                  <a:buFont typeface="Arial" panose="020B0604020202020204" pitchFamily="34" charset="0"/>
                  <a:buChar char="•"/>
                </a:pPr>
                <a:r>
                  <a:rPr lang="en-US" dirty="0"/>
                  <a:t>Eigenmode</a:t>
                </a:r>
              </a:p>
              <a:p>
                <a:pPr marL="342900" indent="-342900">
                  <a:buFont typeface="Arial" panose="020B0604020202020204" pitchFamily="34" charset="0"/>
                  <a:buChar char="•"/>
                </a:pPr>
                <a:endParaRPr lang="en-US" dirty="0"/>
              </a:p>
              <a:p>
                <a:pPr algn="ctr"/>
                <a14:m>
                  <m:oMath xmlns:m="http://schemas.openxmlformats.org/officeDocument/2006/math">
                    <m:r>
                      <a:rPr lang="en-US" b="1" i="1" smtClean="0">
                        <a:latin typeface="Cambria Math" panose="02040503050406030204" pitchFamily="18" charset="0"/>
                      </a:rPr>
                      <m:t>𝐴</m:t>
                    </m:r>
                    <m:r>
                      <a:rPr lang="en-US" b="1" i="0" smtClean="0">
                        <a:latin typeface="Cambria Math" panose="02040503050406030204" pitchFamily="18" charset="0"/>
                      </a:rPr>
                      <m:t>+ </m:t>
                    </m:r>
                    <m:r>
                      <a:rPr lang="en-US" b="1" i="0" dirty="0" smtClean="0">
                        <a:latin typeface="Cambria Math" panose="02040503050406030204" pitchFamily="18" charset="0"/>
                      </a:rPr>
                      <m:t>⊗</m:t>
                    </m:r>
                    <m:d>
                      <m:dPr>
                        <m:ctrlPr>
                          <a:rPr lang="en-US" b="1" i="1" dirty="0" smtClean="0">
                            <a:latin typeface="Cambria Math" panose="02040503050406030204" pitchFamily="18" charset="0"/>
                          </a:rPr>
                        </m:ctrlPr>
                      </m:dPr>
                      <m:e>
                        <m:sSup>
                          <m:sSupPr>
                            <m:ctrlPr>
                              <a:rPr lang="en-US" b="1" i="1" dirty="0" smtClean="0">
                                <a:latin typeface="Cambria Math" panose="02040503050406030204" pitchFamily="18" charset="0"/>
                              </a:rPr>
                            </m:ctrlPr>
                          </m:sSupPr>
                          <m:e>
                            <m:r>
                              <a:rPr lang="cs-CZ" i="1" dirty="0">
                                <a:latin typeface="Cambria Math" panose="02040503050406030204" pitchFamily="18" charset="0"/>
                              </a:rPr>
                              <m:t>𝜂</m:t>
                            </m:r>
                          </m:e>
                          <m:sup>
                            <m:sSup>
                              <m:sSupPr>
                                <m:ctrlPr>
                                  <a:rPr lang="en-US" b="1" i="1" dirty="0" smtClean="0">
                                    <a:latin typeface="Cambria Math" panose="02040503050406030204" pitchFamily="18" charset="0"/>
                                  </a:rPr>
                                </m:ctrlPr>
                              </m:sSupPr>
                              <m:e>
                                <m:r>
                                  <a:rPr lang="en-US" dirty="0">
                                    <a:latin typeface="Cambria Math" panose="02040503050406030204" pitchFamily="18" charset="0"/>
                                  </a:rPr>
                                  <m:t>⊗</m:t>
                                </m:r>
                              </m:e>
                              <m:sup>
                                <m:r>
                                  <a:rPr lang="en-US" b="1" i="1" dirty="0" smtClean="0">
                                    <a:latin typeface="Cambria Math" panose="02040503050406030204" pitchFamily="18" charset="0"/>
                                  </a:rPr>
                                  <m:t>𝑘</m:t>
                                </m:r>
                              </m:sup>
                            </m:sSup>
                          </m:sup>
                        </m:sSup>
                        <m:r>
                          <a:rPr lang="en-US" b="1" i="1" dirty="0" smtClean="0">
                            <a:latin typeface="Cambria Math" panose="02040503050406030204" pitchFamily="18" charset="0"/>
                          </a:rPr>
                          <m:t> </m:t>
                        </m:r>
                        <m:r>
                          <a:rPr lang="en-US" dirty="0">
                            <a:latin typeface="Cambria Math" panose="02040503050406030204" pitchFamily="18" charset="0"/>
                          </a:rPr>
                          <m:t>⊗</m:t>
                        </m:r>
                        <m:r>
                          <a:rPr lang="en-US" i="1" dirty="0" smtClean="0">
                            <a:latin typeface="Cambria Math" panose="02040503050406030204" pitchFamily="18" charset="0"/>
                          </a:rPr>
                          <m:t>𝑣</m:t>
                        </m:r>
                      </m:e>
                    </m:d>
                    <m:r>
                      <a:rPr lang="en-US" b="1" i="1" dirty="0" smtClean="0">
                        <a:latin typeface="Cambria Math" panose="02040503050406030204" pitchFamily="18" charset="0"/>
                      </a:rPr>
                      <m:t>=</m:t>
                    </m:r>
                    <m:r>
                      <a:rPr lang="cs-CZ" i="1" dirty="0">
                        <a:latin typeface="Cambria Math" panose="02040503050406030204" pitchFamily="18" charset="0"/>
                      </a:rPr>
                      <m:t>𝜂</m:t>
                    </m:r>
                  </m:oMath>
                </a14:m>
                <a:r>
                  <a:rPr lang="en-US" dirty="0"/>
                  <a:t> </a:t>
                </a:r>
                <a14:m>
                  <m:oMath xmlns:m="http://schemas.openxmlformats.org/officeDocument/2006/math">
                    <m:sSup>
                      <m:sSupPr>
                        <m:ctrlPr>
                          <a:rPr lang="en-US" i="1" dirty="0" smtClean="0">
                            <a:latin typeface="Cambria Math" panose="02040503050406030204" pitchFamily="18" charset="0"/>
                          </a:rPr>
                        </m:ctrlPr>
                      </m:sSupPr>
                      <m:e>
                        <m:r>
                          <a:rPr lang="en-US" b="1" i="1" dirty="0" smtClean="0">
                            <a:latin typeface="Cambria Math" panose="02040503050406030204" pitchFamily="18" charset="0"/>
                          </a:rPr>
                          <m:t>(</m:t>
                        </m:r>
                        <m:r>
                          <a:rPr lang="cs-CZ" i="1" dirty="0">
                            <a:latin typeface="Cambria Math" panose="02040503050406030204" pitchFamily="18" charset="0"/>
                          </a:rPr>
                          <m:t>𝜂</m:t>
                        </m:r>
                      </m:e>
                      <m:sup>
                        <m:sSup>
                          <m:sSupPr>
                            <m:ctrlPr>
                              <a:rPr lang="en-US" i="1" dirty="0">
                                <a:latin typeface="Cambria Math" panose="02040503050406030204" pitchFamily="18" charset="0"/>
                              </a:rPr>
                            </m:ctrlPr>
                          </m:sSupPr>
                          <m:e>
                            <m:r>
                              <a:rPr lang="en-US" dirty="0">
                                <a:latin typeface="Cambria Math" panose="02040503050406030204" pitchFamily="18" charset="0"/>
                              </a:rPr>
                              <m:t>⊗</m:t>
                            </m:r>
                          </m:e>
                          <m:sup>
                            <m:r>
                              <a:rPr lang="en-US" i="1" dirty="0">
                                <a:latin typeface="Cambria Math" panose="02040503050406030204" pitchFamily="18" charset="0"/>
                              </a:rPr>
                              <m:t>𝑘</m:t>
                            </m:r>
                          </m:sup>
                        </m:sSup>
                      </m:sup>
                    </m:sSup>
                  </m:oMath>
                </a14:m>
                <a:r>
                  <a:rPr lang="en-US" dirty="0"/>
                  <a:t> </a:t>
                </a:r>
                <a14:m>
                  <m:oMath xmlns:m="http://schemas.openxmlformats.org/officeDocument/2006/math">
                    <m:r>
                      <a:rPr lang="en-US" dirty="0">
                        <a:latin typeface="Cambria Math" panose="02040503050406030204" pitchFamily="18" charset="0"/>
                      </a:rPr>
                      <m:t>⊗</m:t>
                    </m:r>
                    <m:r>
                      <a:rPr lang="en-US" i="1" dirty="0" smtClean="0">
                        <a:latin typeface="Cambria Math" panose="02040503050406030204" pitchFamily="18" charset="0"/>
                      </a:rPr>
                      <m:t>𝑣</m:t>
                    </m:r>
                    <m:r>
                      <a:rPr lang="en-US" b="1" i="1" dirty="0" smtClean="0">
                        <a:latin typeface="Cambria Math" panose="02040503050406030204" pitchFamily="18" charset="0"/>
                      </a:rPr>
                      <m:t>)</m:t>
                    </m:r>
                  </m:oMath>
                </a14:m>
                <a:r>
                  <a:rPr lang="en-US" dirty="0"/>
                  <a:t> </a:t>
                </a:r>
                <a:endParaRPr lang="cs-CZ" dirty="0"/>
              </a:p>
            </p:txBody>
          </p:sp>
        </mc:Choice>
        <mc:Fallback xmlns="">
          <p:sp>
            <p:nvSpPr>
              <p:cNvPr id="3" name="Podnadpis 2">
                <a:extLst>
                  <a:ext uri="{FF2B5EF4-FFF2-40B4-BE49-F238E27FC236}">
                    <a16:creationId xmlns:a16="http://schemas.microsoft.com/office/drawing/2014/main" id="{D8F5A9FD-8577-CEB3-E65F-D958622C31CC}"/>
                  </a:ext>
                </a:extLst>
              </p:cNvPr>
              <p:cNvSpPr>
                <a:spLocks noGrp="1" noRot="1" noChangeAspect="1" noMove="1" noResize="1" noEditPoints="1" noAdjustHandles="1" noChangeArrowheads="1" noChangeShapeType="1" noTextEdit="1"/>
              </p:cNvSpPr>
              <p:nvPr>
                <p:ph type="subTitle" idx="1"/>
              </p:nvPr>
            </p:nvSpPr>
            <p:spPr>
              <a:xfrm>
                <a:off x="703653" y="3429000"/>
                <a:ext cx="7736693" cy="1771721"/>
              </a:xfrm>
              <a:blipFill>
                <a:blip r:embed="rId2"/>
                <a:stretch>
                  <a:fillRect l="-866" t="-6207"/>
                </a:stretch>
              </a:blipFill>
            </p:spPr>
            <p:txBody>
              <a:bodyPr/>
              <a:lstStyle/>
              <a:p>
                <a:r>
                  <a:rPr lang="cs-CZ">
                    <a:noFill/>
                  </a:rPr>
                  <a:t> </a:t>
                </a:r>
              </a:p>
            </p:txBody>
          </p:sp>
        </mc:Fallback>
      </mc:AlternateContent>
      <p:sp>
        <p:nvSpPr>
          <p:cNvPr id="4" name="TextovéPole 3">
            <a:extLst>
              <a:ext uri="{FF2B5EF4-FFF2-40B4-BE49-F238E27FC236}">
                <a16:creationId xmlns:a16="http://schemas.microsoft.com/office/drawing/2014/main" id="{F39DD359-8541-AFD7-8102-C050019CA620}"/>
              </a:ext>
            </a:extLst>
          </p:cNvPr>
          <p:cNvSpPr txBox="1"/>
          <p:nvPr/>
        </p:nvSpPr>
        <p:spPr>
          <a:xfrm>
            <a:off x="7993117" y="6488668"/>
            <a:ext cx="1150883" cy="369332"/>
          </a:xfrm>
          <a:prstGeom prst="rect">
            <a:avLst/>
          </a:prstGeom>
          <a:noFill/>
        </p:spPr>
        <p:txBody>
          <a:bodyPr wrap="square" rtlCol="0">
            <a:spAutoFit/>
          </a:bodyPr>
          <a:lstStyle/>
          <a:p>
            <a:pPr algn="ctr"/>
            <a:r>
              <a:rPr lang="en-US" dirty="0"/>
              <a:t>5/9</a:t>
            </a:r>
            <a:endParaRPr lang="cs-CZ" dirty="0"/>
          </a:p>
        </p:txBody>
      </p:sp>
    </p:spTree>
    <p:extLst>
      <p:ext uri="{BB962C8B-B14F-4D97-AF65-F5344CB8AC3E}">
        <p14:creationId xmlns:p14="http://schemas.microsoft.com/office/powerpoint/2010/main" val="2217717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9B27B07-1A0C-E78A-B5D8-F40B04F530D7}"/>
              </a:ext>
            </a:extLst>
          </p:cNvPr>
          <p:cNvSpPr>
            <a:spLocks noGrp="1"/>
          </p:cNvSpPr>
          <p:nvPr>
            <p:ph type="ctrTitle"/>
          </p:nvPr>
        </p:nvSpPr>
        <p:spPr>
          <a:xfrm>
            <a:off x="703653" y="1792122"/>
            <a:ext cx="7736694" cy="1446663"/>
          </a:xfrm>
        </p:spPr>
        <p:txBody>
          <a:bodyPr/>
          <a:lstStyle/>
          <a:p>
            <a:r>
              <a:rPr lang="cs-CZ" b="1" dirty="0"/>
              <a:t>SHAPE-Trust</a:t>
            </a:r>
            <a:br>
              <a:rPr lang="cs-CZ" b="1" dirty="0"/>
            </a:br>
            <a:endParaRPr lang="cs-CZ" dirty="0"/>
          </a:p>
        </p:txBody>
      </p:sp>
      <mc:AlternateContent xmlns:mc="http://schemas.openxmlformats.org/markup-compatibility/2006" xmlns:a14="http://schemas.microsoft.com/office/drawing/2010/main">
        <mc:Choice Requires="a14">
          <p:sp>
            <p:nvSpPr>
              <p:cNvPr id="3" name="Podnadpis 2">
                <a:extLst>
                  <a:ext uri="{FF2B5EF4-FFF2-40B4-BE49-F238E27FC236}">
                    <a16:creationId xmlns:a16="http://schemas.microsoft.com/office/drawing/2014/main" id="{642E2388-5A38-251C-E674-C83F62F42F7C}"/>
                  </a:ext>
                </a:extLst>
              </p:cNvPr>
              <p:cNvSpPr>
                <a:spLocks noGrp="1"/>
              </p:cNvSpPr>
              <p:nvPr>
                <p:ph type="subTitle" idx="1"/>
              </p:nvPr>
            </p:nvSpPr>
            <p:spPr>
              <a:xfrm>
                <a:off x="703653" y="3460531"/>
                <a:ext cx="7736693" cy="1771721"/>
              </a:xfrm>
            </p:spPr>
            <p:txBody>
              <a:bodyPr>
                <a:normAutofit fontScale="92500" lnSpcReduction="20000"/>
              </a:bodyPr>
              <a:lstStyle/>
              <a:p>
                <a:pPr marL="342900" indent="-342900">
                  <a:buFont typeface="Arial" panose="020B0604020202020204" pitchFamily="34" charset="0"/>
                  <a:buChar char="•"/>
                </a:pPr>
                <a:r>
                  <a:rPr lang="cs-CZ" dirty="0"/>
                  <a:t>Coalitional game </a:t>
                </a:r>
                <a:r>
                  <a:rPr lang="cs-CZ" dirty="0" err="1"/>
                  <a:t>theory</a:t>
                </a:r>
                <a:endParaRPr lang="en-US" dirty="0"/>
              </a:p>
              <a:p>
                <a:pPr marL="342900" indent="-342900">
                  <a:buFont typeface="Arial" panose="020B0604020202020204" pitchFamily="34" charset="0"/>
                  <a:buChar char="•"/>
                </a:pPr>
                <a:r>
                  <a:rPr lang="cs-CZ" dirty="0" err="1"/>
                  <a:t>Shapley</a:t>
                </a:r>
                <a:r>
                  <a:rPr lang="cs-CZ" dirty="0"/>
                  <a:t> </a:t>
                </a:r>
                <a:r>
                  <a:rPr lang="cs-CZ" dirty="0" err="1"/>
                  <a:t>value</a:t>
                </a:r>
                <a:endParaRPr lang="en-US" dirty="0"/>
              </a:p>
              <a:p>
                <a:endParaRPr lang="en-US" dirty="0"/>
              </a:p>
              <a:p>
                <a:pPr algn="ctr"/>
                <a14:m>
                  <m:oMath xmlns:m="http://schemas.openxmlformats.org/officeDocument/2006/math">
                    <m:sSub>
                      <m:sSubPr>
                        <m:ctrlPr>
                          <a:rPr lang="cs-CZ" i="1" smtClean="0">
                            <a:solidFill>
                              <a:schemeClr val="tx1"/>
                            </a:solidFill>
                            <a:latin typeface="Cambria Math" panose="02040503050406030204" pitchFamily="18" charset="0"/>
                          </a:rPr>
                        </m:ctrlPr>
                      </m:sSubPr>
                      <m:e>
                        <m:r>
                          <a:rPr lang="cs-CZ" b="1" i="1" smtClean="0">
                            <a:solidFill>
                              <a:schemeClr val="tx1"/>
                            </a:solidFill>
                            <a:latin typeface="Cambria Math" panose="02040503050406030204" pitchFamily="18" charset="0"/>
                          </a:rPr>
                          <m:t>𝒗</m:t>
                        </m:r>
                      </m:e>
                      <m:sub>
                        <m:r>
                          <a:rPr lang="cs-CZ" b="1" i="1" smtClean="0">
                            <a:solidFill>
                              <a:schemeClr val="tx1"/>
                            </a:solidFill>
                            <a:latin typeface="Cambria Math" panose="02040503050406030204" pitchFamily="18" charset="0"/>
                          </a:rPr>
                          <m:t>𝑮</m:t>
                        </m:r>
                      </m:sub>
                    </m:sSub>
                    <m:d>
                      <m:dPr>
                        <m:ctrlPr>
                          <a:rPr lang="cs-CZ" i="1" smtClean="0">
                            <a:solidFill>
                              <a:schemeClr val="tx1"/>
                            </a:solidFill>
                            <a:latin typeface="Cambria Math" panose="02040503050406030204" pitchFamily="18" charset="0"/>
                          </a:rPr>
                        </m:ctrlPr>
                      </m:dPr>
                      <m:e>
                        <m:r>
                          <a:rPr lang="en-US" b="1" i="1" smtClean="0">
                            <a:solidFill>
                              <a:schemeClr val="tx1"/>
                            </a:solidFill>
                            <a:latin typeface="Cambria Math" panose="02040503050406030204" pitchFamily="18" charset="0"/>
                          </a:rPr>
                          <m:t>𝑺</m:t>
                        </m:r>
                      </m:e>
                    </m:d>
                    <m:r>
                      <a:rPr lang="cs-CZ" b="1" i="1" smtClean="0">
                        <a:solidFill>
                          <a:schemeClr val="tx1"/>
                        </a:solidFill>
                        <a:latin typeface="Cambria Math" panose="02040503050406030204" pitchFamily="18" charset="0"/>
                      </a:rPr>
                      <m:t>=</m:t>
                    </m:r>
                    <m:nary>
                      <m:naryPr>
                        <m:chr m:val="∑"/>
                        <m:limLoc m:val="undOvr"/>
                        <m:grow m:val="on"/>
                        <m:supHide m:val="on"/>
                        <m:ctrlPr>
                          <a:rPr lang="cs-CZ" i="1" smtClean="0">
                            <a:solidFill>
                              <a:schemeClr val="tx1"/>
                            </a:solidFill>
                            <a:latin typeface="Cambria Math" panose="02040503050406030204" pitchFamily="18" charset="0"/>
                          </a:rPr>
                        </m:ctrlPr>
                      </m:naryPr>
                      <m:sub>
                        <m:sPre>
                          <m:sPrePr>
                            <m:ctrlPr>
                              <a:rPr lang="en-US" i="1" smtClean="0">
                                <a:solidFill>
                                  <a:schemeClr val="tx1"/>
                                </a:solidFill>
                                <a:latin typeface="Cambria Math" panose="02040503050406030204" pitchFamily="18" charset="0"/>
                              </a:rPr>
                            </m:ctrlPr>
                          </m:sPrePr>
                          <m:sub>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𝒊</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𝒋</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𝑬</m:t>
                            </m:r>
                          </m:sub>
                          <m:sup>
                            <m:r>
                              <m:rPr>
                                <m:brk/>
                                <m:aln/>
                              </m:rPr>
                              <a:rPr lang="en-US" b="1" i="1">
                                <a:solidFill>
                                  <a:schemeClr val="tx1"/>
                                </a:solidFill>
                                <a:latin typeface="Cambria Math" panose="02040503050406030204" pitchFamily="18" charset="0"/>
                              </a:rPr>
                              <m:t>𝒊</m:t>
                            </m:r>
                            <m:r>
                              <a:rPr lang="en-US" b="1"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𝒋</m:t>
                            </m:r>
                            <m:r>
                              <a:rPr lang="cs-CZ" b="1"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𝑺</m:t>
                            </m:r>
                          </m:sup>
                          <m:e/>
                        </m:sPre>
                      </m:sub>
                      <m:sup/>
                      <m:e>
                        <m:sSub>
                          <m:sSubPr>
                            <m:ctrlPr>
                              <a:rPr lang="cs-CZ" i="1" smtClean="0">
                                <a:solidFill>
                                  <a:schemeClr val="tx1"/>
                                </a:solidFill>
                                <a:latin typeface="Cambria Math" panose="02040503050406030204" pitchFamily="18" charset="0"/>
                              </a:rPr>
                            </m:ctrlPr>
                          </m:sSubPr>
                          <m:e>
                            <m:r>
                              <a:rPr lang="en-US" b="1" i="1" smtClean="0">
                                <a:solidFill>
                                  <a:schemeClr val="tx1"/>
                                </a:solidFill>
                                <a:latin typeface="Cambria Math" panose="02040503050406030204" pitchFamily="18" charset="0"/>
                              </a:rPr>
                              <m:t>𝒂</m:t>
                            </m:r>
                          </m:e>
                          <m:sub>
                            <m:r>
                              <a:rPr lang="en-US" b="1" i="1" smtClean="0">
                                <a:solidFill>
                                  <a:schemeClr val="tx1"/>
                                </a:solidFill>
                                <a:latin typeface="Cambria Math" panose="02040503050406030204" pitchFamily="18" charset="0"/>
                              </a:rPr>
                              <m:t>𝒊𝒋</m:t>
                            </m:r>
                          </m:sub>
                        </m:sSub>
                        <m:r>
                          <a:rPr lang="en-US" b="1" i="1" smtClean="0">
                            <a:solidFill>
                              <a:schemeClr val="tx1"/>
                            </a:solidFill>
                            <a:latin typeface="Cambria Math" panose="02040503050406030204" pitchFamily="18" charset="0"/>
                          </a:rPr>
                          <m:t>+ </m:t>
                        </m:r>
                      </m:e>
                    </m:nary>
                  </m:oMath>
                </a14:m>
                <a:r>
                  <a:rPr lang="cs-CZ" dirty="0">
                    <a:solidFill>
                      <a:schemeClr val="tx1"/>
                    </a:solidFill>
                  </a:rPr>
                  <a:t> </a:t>
                </a:r>
                <a14:m>
                  <m:oMath xmlns:m="http://schemas.openxmlformats.org/officeDocument/2006/math">
                    <m:nary>
                      <m:naryPr>
                        <m:chr m:val="∑"/>
                        <m:limLoc m:val="undOvr"/>
                        <m:grow m:val="on"/>
                        <m:supHide m:val="on"/>
                        <m:ctrlPr>
                          <a:rPr lang="cs-CZ" i="1">
                            <a:solidFill>
                              <a:schemeClr val="tx1"/>
                            </a:solidFill>
                            <a:latin typeface="Cambria Math" panose="02040503050406030204" pitchFamily="18" charset="0"/>
                          </a:rPr>
                        </m:ctrlPr>
                      </m:naryPr>
                      <m:sub>
                        <m:sPre>
                          <m:sPrePr>
                            <m:ctrlPr>
                              <a:rPr lang="en-US" i="1">
                                <a:solidFill>
                                  <a:schemeClr val="tx1"/>
                                </a:solidFill>
                                <a:latin typeface="Cambria Math" panose="02040503050406030204" pitchFamily="18" charset="0"/>
                              </a:rPr>
                            </m:ctrlPr>
                          </m:sPrePr>
                          <m:sub>
                            <m:r>
                              <a:rPr lang="en-US" b="1"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𝒊</m:t>
                            </m:r>
                            <m:r>
                              <a:rPr lang="en-US" b="1"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𝒋</m:t>
                            </m:r>
                            <m:r>
                              <a:rPr lang="en-US" b="1"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𝑬</m:t>
                            </m:r>
                          </m:sub>
                          <m:sup>
                            <m:r>
                              <m:rPr>
                                <m:brk/>
                                <m:aln/>
                              </m:rPr>
                              <a:rPr lang="en-US" b="1" i="1">
                                <a:solidFill>
                                  <a:schemeClr val="tx1"/>
                                </a:solidFill>
                                <a:latin typeface="Cambria Math" panose="02040503050406030204" pitchFamily="18" charset="0"/>
                              </a:rPr>
                              <m:t>𝒊</m:t>
                            </m:r>
                            <m:r>
                              <a:rPr lang="en-US" b="1"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𝒋</m:t>
                            </m:r>
                            <m:r>
                              <a:rPr lang="cs-CZ" b="1"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𝑺</m:t>
                            </m:r>
                          </m:sup>
                          <m:e/>
                        </m:sPre>
                      </m:sub>
                      <m:sup/>
                      <m:e>
                        <m:sSub>
                          <m:sSubPr>
                            <m:ctrlPr>
                              <a:rPr lang="cs-CZ" i="1">
                                <a:solidFill>
                                  <a:schemeClr val="tx1"/>
                                </a:solidFill>
                                <a:latin typeface="Cambria Math" panose="02040503050406030204" pitchFamily="18" charset="0"/>
                              </a:rPr>
                            </m:ctrlPr>
                          </m:sSubPr>
                          <m:e>
                            <m:func>
                              <m:funcPr>
                                <m:ctrlPr>
                                  <a:rPr lang="cs-CZ" i="1" smtClean="0">
                                    <a:solidFill>
                                      <a:schemeClr val="tx1"/>
                                    </a:solidFill>
                                    <a:latin typeface="Cambria Math" panose="02040503050406030204" pitchFamily="18" charset="0"/>
                                  </a:rPr>
                                </m:ctrlPr>
                              </m:funcPr>
                              <m:fName>
                                <m:limLow>
                                  <m:limLowPr>
                                    <m:ctrlPr>
                                      <a:rPr lang="cs-CZ" i="1" smtClean="0">
                                        <a:solidFill>
                                          <a:schemeClr val="tx1"/>
                                        </a:solidFill>
                                        <a:latin typeface="Cambria Math" panose="02040503050406030204" pitchFamily="18" charset="0"/>
                                      </a:rPr>
                                    </m:ctrlPr>
                                  </m:limLowPr>
                                  <m:e>
                                    <m:r>
                                      <a:rPr lang="cs-CZ" b="1" i="0" smtClean="0">
                                        <a:solidFill>
                                          <a:schemeClr val="tx1"/>
                                        </a:solidFill>
                                        <a:latin typeface="Cambria Math" panose="02040503050406030204" pitchFamily="18" charset="0"/>
                                      </a:rPr>
                                      <m:t>𝐦𝐢𝐧</m:t>
                                    </m:r>
                                  </m:e>
                                  <m:lim>
                                    <m:sPre>
                                      <m:sPrePr>
                                        <m:ctrlPr>
                                          <a:rPr lang="cs-CZ" i="1" smtClean="0">
                                            <a:solidFill>
                                              <a:schemeClr val="tx1"/>
                                            </a:solidFill>
                                            <a:latin typeface="Cambria Math" panose="02040503050406030204" pitchFamily="18" charset="0"/>
                                          </a:rPr>
                                        </m:ctrlPr>
                                      </m:sPrePr>
                                      <m:sub>
                                        <m:r>
                                          <a:rPr lang="en-US" b="1"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𝒊</m:t>
                                        </m:r>
                                        <m:r>
                                          <a:rPr lang="en-US" b="1"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𝒋</m:t>
                                        </m:r>
                                        <m:r>
                                          <a:rPr lang="en-US" b="1"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𝑬</m:t>
                                        </m:r>
                                      </m:sub>
                                      <m:sup>
                                        <m:r>
                                          <a:rPr lang="en-US" b="1" i="1" smtClean="0">
                                            <a:solidFill>
                                              <a:schemeClr val="tx1"/>
                                            </a:solidFill>
                                            <a:latin typeface="Cambria Math" panose="02040503050406030204" pitchFamily="18" charset="0"/>
                                          </a:rPr>
                                          <m:t>𝒊</m:t>
                                        </m:r>
                                        <m:r>
                                          <a:rPr lang="cs-CZ"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𝑺</m:t>
                                        </m:r>
                                      </m:sup>
                                      <m:e/>
                                    </m:sPre>
                                  </m:lim>
                                </m:limLow>
                              </m:fName>
                              <m:e>
                                <m:r>
                                  <a:rPr lang="en-US" b="1" i="1">
                                    <a:solidFill>
                                      <a:schemeClr val="tx1"/>
                                    </a:solidFill>
                                    <a:latin typeface="Cambria Math" panose="02040503050406030204" pitchFamily="18" charset="0"/>
                                  </a:rPr>
                                  <m:t>𝒂</m:t>
                                </m:r>
                              </m:e>
                            </m:func>
                          </m:e>
                          <m:sub>
                            <m:r>
                              <a:rPr lang="en-US" b="1" i="1">
                                <a:solidFill>
                                  <a:schemeClr val="tx1"/>
                                </a:solidFill>
                                <a:latin typeface="Cambria Math" panose="02040503050406030204" pitchFamily="18" charset="0"/>
                              </a:rPr>
                              <m:t>𝒊𝒋</m:t>
                            </m:r>
                          </m:sub>
                        </m:sSub>
                        <m:r>
                          <a:rPr lang="en-US" b="1" i="1" smtClean="0">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𝑺</m:t>
                        </m:r>
                        <m:r>
                          <a:rPr lang="en-US" b="1" i="1" smtClean="0">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𝑵</m:t>
                        </m:r>
                        <m:r>
                          <a:rPr lang="en-US" b="1" i="1">
                            <a:solidFill>
                              <a:schemeClr val="tx1"/>
                            </a:solidFill>
                            <a:latin typeface="Cambria Math" panose="02040503050406030204" pitchFamily="18" charset="0"/>
                          </a:rPr>
                          <m:t> </m:t>
                        </m:r>
                      </m:e>
                    </m:nary>
                  </m:oMath>
                </a14:m>
                <a:endParaRPr lang="cs-CZ" dirty="0"/>
              </a:p>
            </p:txBody>
          </p:sp>
        </mc:Choice>
        <mc:Fallback xmlns="">
          <p:sp>
            <p:nvSpPr>
              <p:cNvPr id="3" name="Podnadpis 2">
                <a:extLst>
                  <a:ext uri="{FF2B5EF4-FFF2-40B4-BE49-F238E27FC236}">
                    <a16:creationId xmlns:a16="http://schemas.microsoft.com/office/drawing/2014/main" id="{642E2388-5A38-251C-E674-C83F62F42F7C}"/>
                  </a:ext>
                </a:extLst>
              </p:cNvPr>
              <p:cNvSpPr>
                <a:spLocks noGrp="1" noRot="1" noChangeAspect="1" noMove="1" noResize="1" noEditPoints="1" noAdjustHandles="1" noChangeArrowheads="1" noChangeShapeType="1" noTextEdit="1"/>
              </p:cNvSpPr>
              <p:nvPr>
                <p:ph type="subTitle" idx="1"/>
              </p:nvPr>
            </p:nvSpPr>
            <p:spPr>
              <a:xfrm>
                <a:off x="703653" y="3460531"/>
                <a:ext cx="7736693" cy="1771721"/>
              </a:xfrm>
              <a:blipFill>
                <a:blip r:embed="rId2"/>
                <a:stretch>
                  <a:fillRect l="-866" t="-8276"/>
                </a:stretch>
              </a:blipFill>
            </p:spPr>
            <p:txBody>
              <a:bodyPr/>
              <a:lstStyle/>
              <a:p>
                <a:r>
                  <a:rPr lang="cs-CZ">
                    <a:noFill/>
                  </a:rPr>
                  <a:t> </a:t>
                </a:r>
              </a:p>
            </p:txBody>
          </p:sp>
        </mc:Fallback>
      </mc:AlternateContent>
      <p:sp>
        <p:nvSpPr>
          <p:cNvPr id="6" name="TextovéPole 5">
            <a:extLst>
              <a:ext uri="{FF2B5EF4-FFF2-40B4-BE49-F238E27FC236}">
                <a16:creationId xmlns:a16="http://schemas.microsoft.com/office/drawing/2014/main" id="{E034095B-B442-2ECA-86A1-AA79B2A05E35}"/>
              </a:ext>
            </a:extLst>
          </p:cNvPr>
          <p:cNvSpPr txBox="1"/>
          <p:nvPr/>
        </p:nvSpPr>
        <p:spPr>
          <a:xfrm>
            <a:off x="7993117" y="6488668"/>
            <a:ext cx="1150883" cy="369332"/>
          </a:xfrm>
          <a:prstGeom prst="rect">
            <a:avLst/>
          </a:prstGeom>
          <a:noFill/>
        </p:spPr>
        <p:txBody>
          <a:bodyPr wrap="square" rtlCol="0">
            <a:spAutoFit/>
          </a:bodyPr>
          <a:lstStyle/>
          <a:p>
            <a:pPr algn="ctr"/>
            <a:r>
              <a:rPr lang="en-US" dirty="0"/>
              <a:t>6/9</a:t>
            </a:r>
            <a:endParaRPr lang="cs-CZ" dirty="0"/>
          </a:p>
        </p:txBody>
      </p:sp>
    </p:spTree>
    <p:extLst>
      <p:ext uri="{BB962C8B-B14F-4D97-AF65-F5344CB8AC3E}">
        <p14:creationId xmlns:p14="http://schemas.microsoft.com/office/powerpoint/2010/main" val="2580365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669EF71-7A7B-51B1-7E55-D0E2D21A93AE}"/>
              </a:ext>
            </a:extLst>
          </p:cNvPr>
          <p:cNvSpPr>
            <a:spLocks noGrp="1"/>
          </p:cNvSpPr>
          <p:nvPr>
            <p:ph type="ctrTitle"/>
          </p:nvPr>
        </p:nvSpPr>
        <p:spPr>
          <a:xfrm>
            <a:off x="2136289" y="373225"/>
            <a:ext cx="7736694" cy="698829"/>
          </a:xfrm>
        </p:spPr>
        <p:txBody>
          <a:bodyPr>
            <a:normAutofit fontScale="90000"/>
          </a:bodyPr>
          <a:lstStyle/>
          <a:p>
            <a:r>
              <a:rPr lang="cs-CZ" b="1" dirty="0" err="1"/>
              <a:t>Experiments</a:t>
            </a:r>
            <a:br>
              <a:rPr lang="cs-CZ" b="1" dirty="0"/>
            </a:br>
            <a:endParaRPr lang="cs-CZ" dirty="0"/>
          </a:p>
        </p:txBody>
      </p:sp>
      <p:pic>
        <p:nvPicPr>
          <p:cNvPr id="7" name="Obrázek 6" descr="Obsah obrázku text, diagram, snímek obrazovky, Vykreslený graf&#10;&#10;Popis byl vytvořen automaticky">
            <a:extLst>
              <a:ext uri="{FF2B5EF4-FFF2-40B4-BE49-F238E27FC236}">
                <a16:creationId xmlns:a16="http://schemas.microsoft.com/office/drawing/2014/main" id="{38FF101B-FC4D-A9E0-2A73-B0F250D92C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041" y="3817273"/>
            <a:ext cx="3456000" cy="2304000"/>
          </a:xfrm>
          <a:prstGeom prst="rect">
            <a:avLst/>
          </a:prstGeom>
        </p:spPr>
      </p:pic>
      <p:pic>
        <p:nvPicPr>
          <p:cNvPr id="11" name="Obrázek 10" descr="Obsah obrázku text, snímek obrazovky, řada/pruh, diagram&#10;&#10;Popis byl vytvořen automaticky">
            <a:extLst>
              <a:ext uri="{FF2B5EF4-FFF2-40B4-BE49-F238E27FC236}">
                <a16:creationId xmlns:a16="http://schemas.microsoft.com/office/drawing/2014/main" id="{6ECE3522-5857-F241-A700-AB6D605AAC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6959" y="3817273"/>
            <a:ext cx="3456000" cy="2304000"/>
          </a:xfrm>
          <a:prstGeom prst="rect">
            <a:avLst/>
          </a:prstGeom>
        </p:spPr>
      </p:pic>
      <p:pic>
        <p:nvPicPr>
          <p:cNvPr id="12" name="Obrázek 11" descr="Obsah obrázku text, diagram, snímek obrazovky, Vykreslený graf&#10;&#10;Popis byl vytvořen automaticky">
            <a:extLst>
              <a:ext uri="{FF2B5EF4-FFF2-40B4-BE49-F238E27FC236}">
                <a16:creationId xmlns:a16="http://schemas.microsoft.com/office/drawing/2014/main" id="{EE3097FD-1D4F-08FB-4DEB-E62A84E352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041" y="1346834"/>
            <a:ext cx="3456000" cy="2304000"/>
          </a:xfrm>
          <a:prstGeom prst="rect">
            <a:avLst/>
          </a:prstGeom>
        </p:spPr>
      </p:pic>
      <p:pic>
        <p:nvPicPr>
          <p:cNvPr id="13" name="Obrázek 12" descr="Obsah obrázku text, snímek obrazovky, diagram, řada/pruh&#10;&#10;Popis byl vytvořen automaticky">
            <a:extLst>
              <a:ext uri="{FF2B5EF4-FFF2-40B4-BE49-F238E27FC236}">
                <a16:creationId xmlns:a16="http://schemas.microsoft.com/office/drawing/2014/main" id="{1350D089-AA1E-2710-1987-B2A28C665D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6959" y="1346834"/>
            <a:ext cx="3456000" cy="2304000"/>
          </a:xfrm>
          <a:prstGeom prst="rect">
            <a:avLst/>
          </a:prstGeom>
        </p:spPr>
      </p:pic>
      <p:sp>
        <p:nvSpPr>
          <p:cNvPr id="16" name="TextovéPole 15">
            <a:extLst>
              <a:ext uri="{FF2B5EF4-FFF2-40B4-BE49-F238E27FC236}">
                <a16:creationId xmlns:a16="http://schemas.microsoft.com/office/drawing/2014/main" id="{AA4AB9A6-BB38-DD95-52DE-B79035CA1AD6}"/>
              </a:ext>
            </a:extLst>
          </p:cNvPr>
          <p:cNvSpPr txBox="1"/>
          <p:nvPr/>
        </p:nvSpPr>
        <p:spPr>
          <a:xfrm>
            <a:off x="7993117" y="6488668"/>
            <a:ext cx="1150883" cy="369332"/>
          </a:xfrm>
          <a:prstGeom prst="rect">
            <a:avLst/>
          </a:prstGeom>
          <a:noFill/>
        </p:spPr>
        <p:txBody>
          <a:bodyPr wrap="square" rtlCol="0">
            <a:spAutoFit/>
          </a:bodyPr>
          <a:lstStyle/>
          <a:p>
            <a:pPr algn="ctr"/>
            <a:r>
              <a:rPr lang="en-US" dirty="0"/>
              <a:t>7/9</a:t>
            </a:r>
            <a:endParaRPr lang="cs-CZ" dirty="0"/>
          </a:p>
        </p:txBody>
      </p:sp>
    </p:spTree>
    <p:extLst>
      <p:ext uri="{BB962C8B-B14F-4D97-AF65-F5344CB8AC3E}">
        <p14:creationId xmlns:p14="http://schemas.microsoft.com/office/powerpoint/2010/main" val="2743455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92EDE60-23BA-E7DC-9EB9-DF81A19DA878}"/>
              </a:ext>
            </a:extLst>
          </p:cNvPr>
          <p:cNvSpPr>
            <a:spLocks noGrp="1"/>
          </p:cNvSpPr>
          <p:nvPr>
            <p:ph type="ctrTitle"/>
          </p:nvPr>
        </p:nvSpPr>
        <p:spPr>
          <a:xfrm>
            <a:off x="703653" y="1760591"/>
            <a:ext cx="7736694" cy="1446663"/>
          </a:xfrm>
        </p:spPr>
        <p:txBody>
          <a:bodyPr/>
          <a:lstStyle/>
          <a:p>
            <a:r>
              <a:rPr lang="cs-CZ" b="1" dirty="0" err="1"/>
              <a:t>Conclusion</a:t>
            </a:r>
            <a:br>
              <a:rPr lang="cs-CZ" b="1" dirty="0"/>
            </a:br>
            <a:endParaRPr lang="cs-CZ" dirty="0"/>
          </a:p>
        </p:txBody>
      </p:sp>
      <p:sp>
        <p:nvSpPr>
          <p:cNvPr id="3" name="Podnadpis 2">
            <a:extLst>
              <a:ext uri="{FF2B5EF4-FFF2-40B4-BE49-F238E27FC236}">
                <a16:creationId xmlns:a16="http://schemas.microsoft.com/office/drawing/2014/main" id="{AEFE6755-63F7-50F2-DD7E-418D2FDD170C}"/>
              </a:ext>
            </a:extLst>
          </p:cNvPr>
          <p:cNvSpPr>
            <a:spLocks noGrp="1"/>
          </p:cNvSpPr>
          <p:nvPr>
            <p:ph type="subTitle" idx="1"/>
          </p:nvPr>
        </p:nvSpPr>
        <p:spPr>
          <a:xfrm>
            <a:off x="703654" y="2955006"/>
            <a:ext cx="7736693" cy="2641753"/>
          </a:xfrm>
        </p:spPr>
        <p:txBody>
          <a:bodyPr>
            <a:normAutofit/>
          </a:bodyPr>
          <a:lstStyle/>
          <a:p>
            <a:r>
              <a:rPr lang="en-US" dirty="0"/>
              <a:t>This thesis:</a:t>
            </a:r>
          </a:p>
          <a:p>
            <a:pPr marL="342900" indent="-342900">
              <a:lnSpc>
                <a:spcPct val="80000"/>
              </a:lnSpc>
              <a:buFont typeface="Arial" panose="020B0604020202020204" pitchFamily="34" charset="0"/>
              <a:buChar char="•"/>
            </a:pPr>
            <a:r>
              <a:rPr lang="en-US" sz="2200" dirty="0"/>
              <a:t>Implemented all algorithms in Julia</a:t>
            </a:r>
          </a:p>
          <a:p>
            <a:pPr marL="342900" indent="-342900">
              <a:lnSpc>
                <a:spcPct val="80000"/>
              </a:lnSpc>
              <a:buFont typeface="Arial" panose="020B0604020202020204" pitchFamily="34" charset="0"/>
              <a:buChar char="•"/>
            </a:pPr>
            <a:r>
              <a:rPr lang="en-US" sz="2200" dirty="0"/>
              <a:t>Compared all algorithms on specific instances</a:t>
            </a:r>
          </a:p>
          <a:p>
            <a:r>
              <a:rPr lang="en-US" dirty="0"/>
              <a:t>Future research:</a:t>
            </a:r>
          </a:p>
          <a:p>
            <a:pPr marL="342900" indent="-342900">
              <a:lnSpc>
                <a:spcPct val="80000"/>
              </a:lnSpc>
              <a:buFont typeface="Arial" panose="020B0604020202020204" pitchFamily="34" charset="0"/>
              <a:buChar char="•"/>
            </a:pPr>
            <a:r>
              <a:rPr lang="en-US" sz="2200"/>
              <a:t>Experiments </a:t>
            </a:r>
            <a:r>
              <a:rPr lang="en-US" sz="2200" dirty="0"/>
              <a:t>with real data</a:t>
            </a:r>
          </a:p>
          <a:p>
            <a:endParaRPr lang="cs-CZ" sz="800" dirty="0"/>
          </a:p>
        </p:txBody>
      </p:sp>
      <p:sp>
        <p:nvSpPr>
          <p:cNvPr id="4" name="TextovéPole 3">
            <a:extLst>
              <a:ext uri="{FF2B5EF4-FFF2-40B4-BE49-F238E27FC236}">
                <a16:creationId xmlns:a16="http://schemas.microsoft.com/office/drawing/2014/main" id="{8A2E4F18-FACB-7BC5-BAE4-D09BAA53181E}"/>
              </a:ext>
            </a:extLst>
          </p:cNvPr>
          <p:cNvSpPr txBox="1"/>
          <p:nvPr/>
        </p:nvSpPr>
        <p:spPr>
          <a:xfrm>
            <a:off x="7993117" y="6488668"/>
            <a:ext cx="1150883" cy="369332"/>
          </a:xfrm>
          <a:prstGeom prst="rect">
            <a:avLst/>
          </a:prstGeom>
          <a:noFill/>
        </p:spPr>
        <p:txBody>
          <a:bodyPr wrap="square" rtlCol="0">
            <a:spAutoFit/>
          </a:bodyPr>
          <a:lstStyle/>
          <a:p>
            <a:pPr algn="ctr"/>
            <a:r>
              <a:rPr lang="en-US" dirty="0"/>
              <a:t>8/9</a:t>
            </a:r>
            <a:endParaRPr lang="cs-CZ" dirty="0"/>
          </a:p>
        </p:txBody>
      </p:sp>
    </p:spTree>
    <p:extLst>
      <p:ext uri="{BB962C8B-B14F-4D97-AF65-F5344CB8AC3E}">
        <p14:creationId xmlns:p14="http://schemas.microsoft.com/office/powerpoint/2010/main" val="2368831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2CB3BA7-E642-DCE3-28FA-17BE639D3D85}"/>
              </a:ext>
            </a:extLst>
          </p:cNvPr>
          <p:cNvSpPr>
            <a:spLocks noGrp="1"/>
          </p:cNvSpPr>
          <p:nvPr>
            <p:ph type="ctrTitle"/>
          </p:nvPr>
        </p:nvSpPr>
        <p:spPr>
          <a:xfrm>
            <a:off x="425700" y="2990303"/>
            <a:ext cx="8292600" cy="2235967"/>
          </a:xfrm>
        </p:spPr>
        <p:txBody>
          <a:bodyPr>
            <a:normAutofit/>
          </a:bodyPr>
          <a:lstStyle/>
          <a:p>
            <a:r>
              <a:rPr lang="en-US" sz="4400" dirty="0"/>
              <a:t>Thank You For Your Attention</a:t>
            </a:r>
            <a:endParaRPr lang="cs-CZ" sz="4400" dirty="0"/>
          </a:p>
        </p:txBody>
      </p:sp>
      <p:sp>
        <p:nvSpPr>
          <p:cNvPr id="4" name="TextovéPole 3">
            <a:extLst>
              <a:ext uri="{FF2B5EF4-FFF2-40B4-BE49-F238E27FC236}">
                <a16:creationId xmlns:a16="http://schemas.microsoft.com/office/drawing/2014/main" id="{81B46BD0-4D50-6162-9401-CF199EE2A5FA}"/>
              </a:ext>
            </a:extLst>
          </p:cNvPr>
          <p:cNvSpPr txBox="1"/>
          <p:nvPr/>
        </p:nvSpPr>
        <p:spPr>
          <a:xfrm>
            <a:off x="7993117" y="6488668"/>
            <a:ext cx="1150883" cy="369332"/>
          </a:xfrm>
          <a:prstGeom prst="rect">
            <a:avLst/>
          </a:prstGeom>
          <a:noFill/>
        </p:spPr>
        <p:txBody>
          <a:bodyPr wrap="square" rtlCol="0">
            <a:spAutoFit/>
          </a:bodyPr>
          <a:lstStyle/>
          <a:p>
            <a:pPr algn="ctr"/>
            <a:r>
              <a:rPr lang="en-US" dirty="0"/>
              <a:t>9/9</a:t>
            </a:r>
            <a:endParaRPr lang="cs-CZ" dirty="0"/>
          </a:p>
        </p:txBody>
      </p:sp>
    </p:spTree>
    <p:extLst>
      <p:ext uri="{BB962C8B-B14F-4D97-AF65-F5344CB8AC3E}">
        <p14:creationId xmlns:p14="http://schemas.microsoft.com/office/powerpoint/2010/main" val="515732744"/>
      </p:ext>
    </p:extLst>
  </p:cSld>
  <p:clrMapOvr>
    <a:masterClrMapping/>
  </p:clrMapOvr>
</p:sld>
</file>

<file path=ppt/theme/theme1.xml><?xml version="1.0" encoding="utf-8"?>
<a:theme xmlns:a="http://schemas.openxmlformats.org/drawingml/2006/main" name="Motiv Office">
  <a:themeElements>
    <a:clrScheme name="Motiv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chnika">
      <a:majorFont>
        <a:latin typeface="Technika-Bold"/>
        <a:ea typeface=""/>
        <a:cs typeface=""/>
      </a:majorFont>
      <a:minorFont>
        <a:latin typeface="Technika"/>
        <a:ea typeface=""/>
        <a:cs typeface=""/>
      </a:minorFont>
    </a:fontScheme>
    <a:fmtScheme name="Motiv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_EN.potx" id="{31B9A49A-93B2-47C3-B420-5175C9CFF6AC}" vid="{132A1726-9142-4B5F-A074-254CA1B02F6D}"/>
    </a:ext>
  </a:extLst>
</a:theme>
</file>

<file path=ppt/theme/theme2.xml><?xml version="1.0" encoding="utf-8"?>
<a:theme xmlns:a="http://schemas.openxmlformats.org/drawingml/2006/main" name="Motiv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PowerPoint_EN</Template>
  <TotalTime>54</TotalTime>
  <Words>270</Words>
  <Application>Microsoft Office PowerPoint</Application>
  <PresentationFormat>Předvádění na obrazovce (4:3)</PresentationFormat>
  <Paragraphs>50</Paragraphs>
  <Slides>12</Slides>
  <Notes>0</Notes>
  <HiddenSlides>0</HiddenSlides>
  <MMClips>0</MMClips>
  <ScaleCrop>false</ScaleCrop>
  <HeadingPairs>
    <vt:vector size="6" baseType="variant">
      <vt:variant>
        <vt:lpstr>Použitá písma</vt:lpstr>
      </vt:variant>
      <vt:variant>
        <vt:i4>6</vt:i4>
      </vt:variant>
      <vt:variant>
        <vt:lpstr>Motiv</vt:lpstr>
      </vt:variant>
      <vt:variant>
        <vt:i4>1</vt:i4>
      </vt:variant>
      <vt:variant>
        <vt:lpstr>Nadpisy snímků</vt:lpstr>
      </vt:variant>
      <vt:variant>
        <vt:i4>12</vt:i4>
      </vt:variant>
    </vt:vector>
  </HeadingPairs>
  <TitlesOfParts>
    <vt:vector size="19" baseType="lpstr">
      <vt:lpstr>Courier New</vt:lpstr>
      <vt:lpstr>Technika</vt:lpstr>
      <vt:lpstr>Arial</vt:lpstr>
      <vt:lpstr>Aptos</vt:lpstr>
      <vt:lpstr>Cambria Math</vt:lpstr>
      <vt:lpstr>Technika-Bold</vt:lpstr>
      <vt:lpstr>Motiv Office</vt:lpstr>
      <vt:lpstr>From EigenTrust to SHAPE-Trust</vt:lpstr>
      <vt:lpstr>Motivation</vt:lpstr>
      <vt:lpstr>Assignment </vt:lpstr>
      <vt:lpstr>EigenTrust </vt:lpstr>
      <vt:lpstr>MaxTrust</vt:lpstr>
      <vt:lpstr>SHAPE-Trust </vt:lpstr>
      <vt:lpstr>Experiments </vt:lpstr>
      <vt:lpstr>Conclusion </vt:lpstr>
      <vt:lpstr>Thank You For Your Attention</vt:lpstr>
      <vt:lpstr>Reviewer’s Question 1 </vt:lpstr>
      <vt:lpstr>Reviewer’s Question 2</vt:lpstr>
      <vt:lpstr>Reviewer’s Question 3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Jan Rutterle</dc:creator>
  <cp:lastModifiedBy>Jan Rutterle</cp:lastModifiedBy>
  <cp:revision>2</cp:revision>
  <dcterms:created xsi:type="dcterms:W3CDTF">2024-06-09T20:47:55Z</dcterms:created>
  <dcterms:modified xsi:type="dcterms:W3CDTF">2024-06-10T19:55:42Z</dcterms:modified>
</cp:coreProperties>
</file>