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7" r:id="rId1"/>
  </p:sldMasterIdLst>
  <p:sldIdLst>
    <p:sldId id="256" r:id="rId2"/>
    <p:sldId id="261" r:id="rId3"/>
    <p:sldId id="257" r:id="rId4"/>
    <p:sldId id="258" r:id="rId5"/>
    <p:sldId id="259" r:id="rId6"/>
    <p:sldId id="260" r:id="rId7"/>
    <p:sldId id="262" r:id="rId8"/>
    <p:sldId id="263" r:id="rId9"/>
    <p:sldId id="264" r:id="rId10"/>
    <p:sldId id="268" r:id="rId11"/>
    <p:sldId id="269" r:id="rId12"/>
    <p:sldId id="265" r:id="rId13"/>
    <p:sldId id="270" r:id="rId14"/>
    <p:sldId id="266" r:id="rId15"/>
    <p:sldId id="267"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73401C-6C0D-43FE-99E1-510C24274774}" type="datetimeFigureOut">
              <a:rPr lang="en-IN" smtClean="0"/>
              <a:t>17-02-2022</a:t>
            </a:fld>
            <a:endParaRPr lang="en-IN"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281288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3401C-6C0D-43FE-99E1-510C24274774}" type="datetimeFigureOut">
              <a:rPr lang="en-IN" smtClean="0"/>
              <a:t>17-02-2022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222080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73401C-6C0D-43FE-99E1-510C24274774}" type="datetimeFigureOut">
              <a:rPr lang="en-IN" smtClean="0"/>
              <a:t>17-02-2022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3276700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73401C-6C0D-43FE-99E1-510C24274774}" type="datetimeFigureOut">
              <a:rPr lang="en-IN" smtClean="0"/>
              <a:t>17-02-2022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601582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3401C-6C0D-43FE-99E1-510C24274774}" type="datetimeFigureOut">
              <a:rPr lang="en-IN" smtClean="0"/>
              <a:t>17-02-2022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1458060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73401C-6C0D-43FE-99E1-510C24274774}" type="datetimeFigureOut">
              <a:rPr lang="en-IN" smtClean="0"/>
              <a:t>17-02-2022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3486875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73401C-6C0D-43FE-99E1-510C24274774}" type="datetimeFigureOut">
              <a:rPr lang="en-IN" smtClean="0"/>
              <a:t>17-02-2022</a:t>
            </a:fld>
            <a:endParaRPr lang="en-IN" dirty="0"/>
          </a:p>
        </p:txBody>
      </p:sp>
      <p:sp>
        <p:nvSpPr>
          <p:cNvPr id="8" name="Footer Placeholder 7"/>
          <p:cNvSpPr>
            <a:spLocks noGrp="1"/>
          </p:cNvSpPr>
          <p:nvPr>
            <p:ph type="ftr" sz="quarter" idx="11"/>
          </p:nvPr>
        </p:nvSpPr>
        <p:spPr>
          <a:xfrm>
            <a:off x="561111" y="6391838"/>
            <a:ext cx="3644282" cy="304801"/>
          </a:xfrm>
        </p:spPr>
        <p:txBody>
          <a:bodyPr/>
          <a:lstStyle/>
          <a:p>
            <a:endParaRPr lang="en-IN" dirty="0"/>
          </a:p>
        </p:txBody>
      </p:sp>
      <p:sp>
        <p:nvSpPr>
          <p:cNvPr id="9" name="Slide Number Placeholder 8"/>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1039660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73401C-6C0D-43FE-99E1-510C24274774}" type="datetimeFigureOut">
              <a:rPr lang="en-IN" smtClean="0"/>
              <a:t>17-02-2022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2445138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73401C-6C0D-43FE-99E1-510C24274774}" type="datetimeFigureOut">
              <a:rPr lang="en-IN" smtClean="0"/>
              <a:t>17-02-2022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3127149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73401C-6C0D-43FE-99E1-510C24274774}" type="datetimeFigureOut">
              <a:rPr lang="en-IN" smtClean="0"/>
              <a:t>17-02-2022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427324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73401C-6C0D-43FE-99E1-510C24274774}" type="datetimeFigureOut">
              <a:rPr lang="en-IN" smtClean="0"/>
              <a:t>17-02-2022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159356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3401C-6C0D-43FE-99E1-510C24274774}" type="datetimeFigureOut">
              <a:rPr lang="en-IN" smtClean="0"/>
              <a:t>17-02-2022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257353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73401C-6C0D-43FE-99E1-510C24274774}" type="datetimeFigureOut">
              <a:rPr lang="en-IN" smtClean="0"/>
              <a:t>17-02-2022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352971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73401C-6C0D-43FE-99E1-510C24274774}" type="datetimeFigureOut">
              <a:rPr lang="en-IN" smtClean="0"/>
              <a:t>17-02-2022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341013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73401C-6C0D-43FE-99E1-510C24274774}" type="datetimeFigureOut">
              <a:rPr lang="en-IN" smtClean="0"/>
              <a:t>17-02-2022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505324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3401C-6C0D-43FE-99E1-510C24274774}" type="datetimeFigureOut">
              <a:rPr lang="en-IN" smtClean="0"/>
              <a:t>17-02-2022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67512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3401C-6C0D-43FE-99E1-510C24274774}" type="datetimeFigureOut">
              <a:rPr lang="en-IN" smtClean="0"/>
              <a:t>17-02-2022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428374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3401C-6C0D-43FE-99E1-510C24274774}" type="datetimeFigureOut">
              <a:rPr lang="en-IN" smtClean="0"/>
              <a:t>17-02-2022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ED99269-16D0-47EC-B769-C1803D0B4835}" type="slidenum">
              <a:rPr lang="en-IN" smtClean="0"/>
              <a:t>‹#›</a:t>
            </a:fld>
            <a:endParaRPr lang="en-IN" dirty="0"/>
          </a:p>
        </p:txBody>
      </p:sp>
    </p:spTree>
    <p:extLst>
      <p:ext uri="{BB962C8B-B14F-4D97-AF65-F5344CB8AC3E}">
        <p14:creationId xmlns:p14="http://schemas.microsoft.com/office/powerpoint/2010/main" val="136833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73401C-6C0D-43FE-99E1-510C24274774}" type="datetimeFigureOut">
              <a:rPr lang="en-IN" smtClean="0"/>
              <a:t>17-02-2022</a:t>
            </a:fld>
            <a:endParaRPr lang="en-IN"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ED99269-16D0-47EC-B769-C1803D0B4835}" type="slidenum">
              <a:rPr lang="en-IN" smtClean="0"/>
              <a:t>‹#›</a:t>
            </a:fld>
            <a:endParaRPr lang="en-IN" dirty="0"/>
          </a:p>
        </p:txBody>
      </p:sp>
    </p:spTree>
    <p:extLst>
      <p:ext uri="{BB962C8B-B14F-4D97-AF65-F5344CB8AC3E}">
        <p14:creationId xmlns:p14="http://schemas.microsoft.com/office/powerpoint/2010/main" val="917696285"/>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 id="2147484124" r:id="rId17"/>
    <p:sldLayoutId id="2147484125"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1026-BE46-4FE9-8606-91120645E0F2}"/>
              </a:ext>
            </a:extLst>
          </p:cNvPr>
          <p:cNvSpPr>
            <a:spLocks noGrp="1"/>
          </p:cNvSpPr>
          <p:nvPr>
            <p:ph type="ctrTitle"/>
          </p:nvPr>
        </p:nvSpPr>
        <p:spPr>
          <a:xfrm>
            <a:off x="1751012" y="1300785"/>
            <a:ext cx="8689976" cy="1124363"/>
          </a:xfrm>
        </p:spPr>
        <p:txBody>
          <a:bodyPr/>
          <a:lstStyle/>
          <a:p>
            <a:pPr algn="just"/>
            <a:r>
              <a:rPr lang="en-US" dirty="0"/>
              <a:t>                 Dance studio </a:t>
            </a:r>
            <a:endParaRPr lang="en-IN" dirty="0"/>
          </a:p>
        </p:txBody>
      </p:sp>
      <p:sp>
        <p:nvSpPr>
          <p:cNvPr id="3" name="Subtitle 2">
            <a:extLst>
              <a:ext uri="{FF2B5EF4-FFF2-40B4-BE49-F238E27FC236}">
                <a16:creationId xmlns:a16="http://schemas.microsoft.com/office/drawing/2014/main" id="{0895B0A3-BF2D-49B2-AAE0-6FAB7B25A806}"/>
              </a:ext>
            </a:extLst>
          </p:cNvPr>
          <p:cNvSpPr>
            <a:spLocks noGrp="1"/>
          </p:cNvSpPr>
          <p:nvPr>
            <p:ph type="subTitle" idx="1"/>
          </p:nvPr>
        </p:nvSpPr>
        <p:spPr>
          <a:xfrm>
            <a:off x="1751012" y="2531166"/>
            <a:ext cx="8689976" cy="2726634"/>
          </a:xfrm>
        </p:spPr>
        <p:txBody>
          <a:bodyPr/>
          <a:lstStyle/>
          <a:p>
            <a:pPr algn="r">
              <a:lnSpc>
                <a:spcPct val="150000"/>
              </a:lnSpc>
            </a:pPr>
            <a:r>
              <a:rPr lang="en-US" sz="1800" b="1" dirty="0">
                <a:effectLst/>
                <a:latin typeface="Times New Roman" panose="02020603050405020304" pitchFamily="18" charset="0"/>
                <a:ea typeface="Arial" panose="020B0604020202020204" pitchFamily="34" charset="0"/>
              </a:rPr>
              <a:t>Team Members:</a:t>
            </a:r>
            <a:endParaRPr lang="en-IN" sz="1800" dirty="0">
              <a:effectLst/>
              <a:latin typeface="Times New Roman" panose="02020603050405020304" pitchFamily="18" charset="0"/>
              <a:ea typeface="Times New Roman" panose="02020603050405020304" pitchFamily="18" charset="0"/>
            </a:endParaRPr>
          </a:p>
          <a:p>
            <a:pPr lvl="0" algn="r">
              <a:lnSpc>
                <a:spcPct val="150000"/>
              </a:lnSpc>
            </a:pPr>
            <a:r>
              <a:rPr lang="en-US" sz="1800" dirty="0">
                <a:effectLst/>
                <a:latin typeface="Times New Roman" panose="02020603050405020304" pitchFamily="18" charset="0"/>
                <a:ea typeface="Arial" panose="020B0604020202020204" pitchFamily="34" charset="0"/>
              </a:rPr>
              <a:t>Name:  Arushi Agarwal</a:t>
            </a:r>
            <a:endParaRPr lang="en-IN" sz="1800" dirty="0">
              <a:effectLst/>
              <a:latin typeface="Times New Roman" panose="02020603050405020304" pitchFamily="18" charset="0"/>
              <a:ea typeface="Times New Roman" panose="02020603050405020304" pitchFamily="18" charset="0"/>
            </a:endParaRPr>
          </a:p>
          <a:p>
            <a:pPr lvl="0" algn="r">
              <a:lnSpc>
                <a:spcPct val="150000"/>
              </a:lnSpc>
            </a:pPr>
            <a:r>
              <a:rPr lang="en-US" sz="1800" dirty="0">
                <a:effectLst/>
                <a:latin typeface="Times New Roman" panose="02020603050405020304" pitchFamily="18" charset="0"/>
                <a:ea typeface="Arial" panose="020B0604020202020204" pitchFamily="34" charset="0"/>
              </a:rPr>
              <a:t> Name:  Rutuja Wangwad</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69882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2772-4F63-4FBD-BF4A-887D201719F3}"/>
              </a:ext>
            </a:extLst>
          </p:cNvPr>
          <p:cNvSpPr>
            <a:spLocks noGrp="1"/>
          </p:cNvSpPr>
          <p:nvPr>
            <p:ph type="title"/>
          </p:nvPr>
        </p:nvSpPr>
        <p:spPr/>
        <p:txBody>
          <a:bodyPr/>
          <a:lstStyle/>
          <a:p>
            <a:pPr algn="ctr"/>
            <a:r>
              <a:rPr lang="en-US" dirty="0"/>
              <a:t>DFD</a:t>
            </a:r>
            <a:br>
              <a:rPr lang="en-US" dirty="0"/>
            </a:br>
            <a:endParaRPr lang="en-IN" dirty="0"/>
          </a:p>
        </p:txBody>
      </p:sp>
      <p:pic>
        <p:nvPicPr>
          <p:cNvPr id="4" name="Content Placeholder 3">
            <a:extLst>
              <a:ext uri="{FF2B5EF4-FFF2-40B4-BE49-F238E27FC236}">
                <a16:creationId xmlns:a16="http://schemas.microsoft.com/office/drawing/2014/main" id="{1ED20A87-D69C-4CF5-8568-41DF5244EACC}"/>
              </a:ext>
            </a:extLst>
          </p:cNvPr>
          <p:cNvPicPr>
            <a:picLocks noGrp="1" noChangeAspect="1"/>
          </p:cNvPicPr>
          <p:nvPr>
            <p:ph idx="1"/>
          </p:nvPr>
        </p:nvPicPr>
        <p:blipFill>
          <a:blip r:embed="rId2"/>
          <a:stretch>
            <a:fillRect/>
          </a:stretch>
        </p:blipFill>
        <p:spPr>
          <a:xfrm>
            <a:off x="1404729" y="2336800"/>
            <a:ext cx="7818783" cy="4050748"/>
          </a:xfrm>
          <a:prstGeom prst="rect">
            <a:avLst/>
          </a:prstGeom>
        </p:spPr>
      </p:pic>
    </p:spTree>
    <p:extLst>
      <p:ext uri="{BB962C8B-B14F-4D97-AF65-F5344CB8AC3E}">
        <p14:creationId xmlns:p14="http://schemas.microsoft.com/office/powerpoint/2010/main" val="294517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90CFEF5-00FF-42C8-8B99-6E492BC6236A}"/>
              </a:ext>
            </a:extLst>
          </p:cNvPr>
          <p:cNvPicPr>
            <a:picLocks noGrp="1" noChangeAspect="1"/>
          </p:cNvPicPr>
          <p:nvPr>
            <p:ph idx="1"/>
          </p:nvPr>
        </p:nvPicPr>
        <p:blipFill>
          <a:blip r:embed="rId2"/>
          <a:stretch>
            <a:fillRect/>
          </a:stretch>
        </p:blipFill>
        <p:spPr>
          <a:xfrm>
            <a:off x="1272209" y="2014329"/>
            <a:ext cx="8388626" cy="4638261"/>
          </a:xfrm>
          <a:prstGeom prst="rect">
            <a:avLst/>
          </a:prstGeom>
        </p:spPr>
      </p:pic>
    </p:spTree>
    <p:extLst>
      <p:ext uri="{BB962C8B-B14F-4D97-AF65-F5344CB8AC3E}">
        <p14:creationId xmlns:p14="http://schemas.microsoft.com/office/powerpoint/2010/main" val="401167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3D6E6-9D5F-4DBB-95DB-F05250E15F08}"/>
              </a:ext>
            </a:extLst>
          </p:cNvPr>
          <p:cNvSpPr>
            <a:spLocks noGrp="1"/>
          </p:cNvSpPr>
          <p:nvPr>
            <p:ph type="title"/>
          </p:nvPr>
        </p:nvSpPr>
        <p:spPr>
          <a:xfrm>
            <a:off x="680321" y="753228"/>
            <a:ext cx="9613861" cy="929798"/>
          </a:xfrm>
        </p:spPr>
        <p:txBody>
          <a:bodyPr/>
          <a:lstStyle/>
          <a:p>
            <a:pPr algn="ct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Implementation Details</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F797D03-2E9D-41C1-A26C-C2123B459DF1}"/>
              </a:ext>
            </a:extLst>
          </p:cNvPr>
          <p:cNvSpPr>
            <a:spLocks noGrp="1"/>
          </p:cNvSpPr>
          <p:nvPr>
            <p:ph idx="1"/>
          </p:nvPr>
        </p:nvSpPr>
        <p:spPr>
          <a:xfrm>
            <a:off x="680321" y="1683026"/>
            <a:ext cx="9613861" cy="5174973"/>
          </a:xfrm>
        </p:spPr>
        <p:txBody>
          <a:bodyPr>
            <a:normAutofit fontScale="32500" lnSpcReduction="20000"/>
          </a:bodyPr>
          <a:lstStyle/>
          <a:p>
            <a:pPr marL="0" indent="0" algn="just">
              <a:lnSpc>
                <a:spcPct val="115000"/>
              </a:lnSpc>
              <a:spcAft>
                <a:spcPts val="1000"/>
              </a:spcAft>
              <a:buNone/>
              <a:tabLst>
                <a:tab pos="5229225" algn="l"/>
              </a:tabLst>
            </a:pPr>
            <a:endParaRPr lang="en-IN" sz="4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4800" dirty="0">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Programming Language: PHP</a:t>
            </a:r>
            <a:endParaRPr lang="en-IN" sz="4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4800" dirty="0">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Database: MySQL</a:t>
            </a:r>
            <a:endParaRPr lang="en-IN" sz="4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4800" dirty="0">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Design and Interface: HTML, CSS</a:t>
            </a:r>
            <a:endParaRPr lang="en-IN" sz="4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4800" dirty="0">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Script : JavaScript.</a:t>
            </a:r>
            <a:endParaRPr lang="en-IN" sz="4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4800" b="1"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4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48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WINDOWS/LINUX/MAC/OS,</a:t>
            </a:r>
            <a:endParaRPr lang="en-IN" sz="4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48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DATABASE -  MYSQL,</a:t>
            </a:r>
            <a:endParaRPr lang="en-IN" sz="4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48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PLATFORM – PHP, </a:t>
            </a:r>
            <a:endParaRPr lang="en-IN" sz="4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4800" dirty="0">
                <a:solidFill>
                  <a:srgbClr val="3B3835"/>
                </a:solidFill>
                <a:effectLst/>
                <a:latin typeface="Times New Roman" panose="02020603050405020304" pitchFamily="18" charset="0"/>
                <a:ea typeface="Times New Roman" panose="02020603050405020304" pitchFamily="18" charset="0"/>
                <a:cs typeface="Times New Roman" panose="02020603050405020304" pitchFamily="18" charset="0"/>
              </a:rPr>
              <a:t>WEB BROWSER –  CHROME,  JAVA SCRIPT.</a:t>
            </a:r>
            <a:endParaRPr lang="en-IN" sz="4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endParaRPr lang="en-IN" sz="4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9759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209F-A51A-4EAD-9097-862B641EF239}"/>
              </a:ext>
            </a:extLst>
          </p:cNvPr>
          <p:cNvSpPr>
            <a:spLocks noGrp="1"/>
          </p:cNvSpPr>
          <p:nvPr>
            <p:ph type="title"/>
          </p:nvPr>
        </p:nvSpPr>
        <p:spPr/>
        <p:txBody>
          <a:bodyPr/>
          <a:lstStyle/>
          <a:p>
            <a:pPr algn="ctr"/>
            <a:r>
              <a:rPr lang="en-GB" sz="3600" b="1" dirty="0">
                <a:effectLst/>
                <a:latin typeface="Times New Roman" panose="02020603050405020304" pitchFamily="18" charset="0"/>
                <a:ea typeface="Times New Roman" panose="02020603050405020304" pitchFamily="18" charset="0"/>
              </a:rPr>
              <a:t>Outputs and Report Testing</a:t>
            </a:r>
            <a:br>
              <a:rPr lang="en-IN" sz="36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3BF34E9-6B4C-4608-9887-B17B7A9CBCAE}"/>
              </a:ext>
            </a:extLst>
          </p:cNvPr>
          <p:cNvSpPr>
            <a:spLocks noGrp="1"/>
          </p:cNvSpPr>
          <p:nvPr>
            <p:ph idx="1"/>
          </p:nvPr>
        </p:nvSpPr>
        <p:spPr/>
        <p:txBody>
          <a:bodyPr/>
          <a:lstStyle/>
          <a:p>
            <a:pPr marL="0" indent="0" algn="just">
              <a:spcAft>
                <a:spcPts val="1800"/>
              </a:spcAft>
              <a:buNone/>
            </a:pPr>
            <a:endParaRPr lang="en-IN" sz="1800" dirty="0">
              <a:effectLst/>
              <a:latin typeface="Times New Roman" panose="02020603050405020304" pitchFamily="18" charset="0"/>
              <a:ea typeface="Times New Roman" panose="02020603050405020304" pitchFamily="18" charset="0"/>
            </a:endParaRPr>
          </a:p>
          <a:p>
            <a:pPr algn="just">
              <a:spcAft>
                <a:spcPts val="1800"/>
              </a:spcAft>
            </a:pPr>
            <a:r>
              <a:rPr lang="en-GB" sz="1800" dirty="0">
                <a:solidFill>
                  <a:srgbClr val="000000"/>
                </a:solidFill>
                <a:effectLst/>
                <a:latin typeface="Times New Roman" panose="02020603050405020304" pitchFamily="18" charset="0"/>
                <a:ea typeface="Times New Roman" panose="02020603050405020304" pitchFamily="18" charset="0"/>
              </a:rPr>
              <a:t>Installation test, functional test, load test, Data integrity test.</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00"/>
              </a:spcAft>
            </a:pPr>
            <a:r>
              <a:rPr lang="en-GB" sz="1800" dirty="0">
                <a:solidFill>
                  <a:srgbClr val="000000"/>
                </a:solidFill>
                <a:effectLst/>
                <a:latin typeface="Times New Roman" panose="02020603050405020304" pitchFamily="18" charset="0"/>
                <a:ea typeface="Times New Roman" panose="02020603050405020304" pitchFamily="18" charset="0"/>
              </a:rPr>
              <a:t>To register a new user, dance studio using to provide their email and phone number. It checks if the phone number or email already has a user in the database, if it doesn’t the user is then takes to a screen where they fill in their details which include full name, email, phone number, date, address, time a short description of themselves.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5811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073D-38E0-4EC8-8838-168EBEA0CD52}"/>
              </a:ext>
            </a:extLst>
          </p:cNvPr>
          <p:cNvSpPr>
            <a:spLocks noGrp="1"/>
          </p:cNvSpPr>
          <p:nvPr>
            <p:ph type="title"/>
          </p:nvPr>
        </p:nvSpPr>
        <p:spPr/>
        <p:txBody>
          <a:bodyPr/>
          <a:lstStyle/>
          <a:p>
            <a:pPr algn="ct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BOOKING CLASS</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9602BB4A-6D86-4163-8E18-87301DDAF0B4}"/>
              </a:ext>
            </a:extLst>
          </p:cNvPr>
          <p:cNvPicPr>
            <a:picLocks noGrp="1" noChangeAspect="1"/>
          </p:cNvPicPr>
          <p:nvPr>
            <p:ph idx="1"/>
          </p:nvPr>
        </p:nvPicPr>
        <p:blipFill>
          <a:blip r:embed="rId2"/>
          <a:stretch>
            <a:fillRect/>
          </a:stretch>
        </p:blipFill>
        <p:spPr>
          <a:xfrm>
            <a:off x="1364974" y="2173357"/>
            <a:ext cx="7991061" cy="4227443"/>
          </a:xfrm>
          <a:prstGeom prst="rect">
            <a:avLst/>
          </a:prstGeom>
        </p:spPr>
      </p:pic>
    </p:spTree>
    <p:extLst>
      <p:ext uri="{BB962C8B-B14F-4D97-AF65-F5344CB8AC3E}">
        <p14:creationId xmlns:p14="http://schemas.microsoft.com/office/powerpoint/2010/main" val="4256336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F03E-C7FC-4F81-9AA1-9E7147CDE5A3}"/>
              </a:ext>
            </a:extLst>
          </p:cNvPr>
          <p:cNvSpPr>
            <a:spLocks noGrp="1"/>
          </p:cNvSpPr>
          <p:nvPr>
            <p:ph type="title"/>
          </p:nvPr>
        </p:nvSpPr>
        <p:spPr/>
        <p:txBody>
          <a:bodyPr/>
          <a:lstStyle/>
          <a:p>
            <a:pPr algn="ctr"/>
            <a:r>
              <a:rPr lang="en-GB" sz="3200" dirty="0">
                <a:effectLst/>
                <a:latin typeface="Times New Roman" panose="02020603050405020304" pitchFamily="18" charset="0"/>
                <a:ea typeface="Times New Roman" panose="02020603050405020304" pitchFamily="18" charset="0"/>
              </a:rPr>
              <a:t>Database</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CA9851AF-D930-4A0F-A180-0B1CA88E5859}"/>
              </a:ext>
            </a:extLst>
          </p:cNvPr>
          <p:cNvPicPr>
            <a:picLocks noGrp="1" noChangeAspect="1"/>
          </p:cNvPicPr>
          <p:nvPr>
            <p:ph idx="1"/>
          </p:nvPr>
        </p:nvPicPr>
        <p:blipFill>
          <a:blip r:embed="rId2"/>
          <a:stretch>
            <a:fillRect/>
          </a:stretch>
        </p:blipFill>
        <p:spPr>
          <a:xfrm>
            <a:off x="2544347" y="2821174"/>
            <a:ext cx="6047619" cy="2980952"/>
          </a:xfrm>
          <a:prstGeom prst="rect">
            <a:avLst/>
          </a:prstGeom>
        </p:spPr>
      </p:pic>
    </p:spTree>
    <p:extLst>
      <p:ext uri="{BB962C8B-B14F-4D97-AF65-F5344CB8AC3E}">
        <p14:creationId xmlns:p14="http://schemas.microsoft.com/office/powerpoint/2010/main" val="197653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0B41-CC57-46B2-85CF-4DD47340F8D0}"/>
              </a:ext>
            </a:extLst>
          </p:cNvPr>
          <p:cNvSpPr>
            <a:spLocks noGrp="1"/>
          </p:cNvSpPr>
          <p:nvPr>
            <p:ph type="title"/>
          </p:nvPr>
        </p:nvSpPr>
        <p:spPr/>
        <p:txBody>
          <a:bodyPr/>
          <a:lstStyle/>
          <a:p>
            <a:pPr algn="ctr"/>
            <a:r>
              <a:rPr lang="en-IN" dirty="0"/>
              <a:t>Conclusion</a:t>
            </a:r>
          </a:p>
        </p:txBody>
      </p:sp>
      <p:sp>
        <p:nvSpPr>
          <p:cNvPr id="10" name="Content Placeholder 9">
            <a:extLst>
              <a:ext uri="{FF2B5EF4-FFF2-40B4-BE49-F238E27FC236}">
                <a16:creationId xmlns:a16="http://schemas.microsoft.com/office/drawing/2014/main" id="{B2271FB2-80C0-4E5E-9F24-5ADB2BF415B9}"/>
              </a:ext>
            </a:extLst>
          </p:cNvPr>
          <p:cNvSpPr>
            <a:spLocks noGrp="1"/>
          </p:cNvSpPr>
          <p:nvPr>
            <p:ph idx="1"/>
          </p:nvPr>
        </p:nvSpPr>
        <p:spPr/>
        <p:txBody>
          <a:bodyPr/>
          <a:lstStyle/>
          <a:p>
            <a:pPr>
              <a:buFont typeface="Arial" panose="020B0604020202020204" pitchFamily="34" charset="0"/>
              <a:buChar char="•"/>
            </a:pPr>
            <a:r>
              <a:rPr lang="en-US" dirty="0">
                <a:solidFill>
                  <a:schemeClr val="tx1"/>
                </a:solidFill>
              </a:rPr>
              <a:t>This project aims to develop a dance academy management system in order to provide solutions to current problems and increase the efficiency. </a:t>
            </a:r>
          </a:p>
          <a:p>
            <a:pPr>
              <a:buFont typeface="Arial" panose="020B0604020202020204" pitchFamily="34" charset="0"/>
              <a:buChar char="•"/>
            </a:pPr>
            <a:r>
              <a:rPr lang="en-US" dirty="0">
                <a:solidFill>
                  <a:schemeClr val="tx1"/>
                </a:solidFill>
              </a:rPr>
              <a:t> Thus, our system meets the very basic and necessary needs of a viewers and also makes it easier for the administrator or the academy manger to fulfill the expectations of the customers.  The website has been developed with much care that is free of error and at the same time it is efficient and more useful. The important thing is that the website robust.</a:t>
            </a:r>
          </a:p>
          <a:p>
            <a:endParaRPr lang="en-IN" dirty="0"/>
          </a:p>
        </p:txBody>
      </p:sp>
    </p:spTree>
    <p:extLst>
      <p:ext uri="{BB962C8B-B14F-4D97-AF65-F5344CB8AC3E}">
        <p14:creationId xmlns:p14="http://schemas.microsoft.com/office/powerpoint/2010/main" val="4220780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6E4FF-860A-4FB1-B159-4FF577133709}"/>
              </a:ext>
            </a:extLst>
          </p:cNvPr>
          <p:cNvSpPr>
            <a:spLocks noGrp="1"/>
          </p:cNvSpPr>
          <p:nvPr>
            <p:ph type="title"/>
          </p:nvPr>
        </p:nvSpPr>
        <p:spPr/>
        <p:txBody>
          <a:bodyPr/>
          <a:lstStyle/>
          <a:p>
            <a:pPr algn="ct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Future Scope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4310834-ED6C-4AC9-A343-D4161513769E}"/>
              </a:ext>
            </a:extLst>
          </p:cNvPr>
          <p:cNvSpPr>
            <a:spLocks noGrp="1"/>
          </p:cNvSpPr>
          <p:nvPr>
            <p:ph idx="1"/>
          </p:nvPr>
        </p:nvSpPr>
        <p:spPr/>
        <p:txBody>
          <a:bodyPr/>
          <a:lstStyle/>
          <a:p>
            <a:pPr>
              <a:buFont typeface="Arial" panose="020B0604020202020204" pitchFamily="34" charset="0"/>
              <a:buChar char="•"/>
            </a:pPr>
            <a:r>
              <a:rPr lang="en-US" dirty="0">
                <a:solidFill>
                  <a:schemeClr val="tx1"/>
                </a:solidFill>
              </a:rPr>
              <a:t>The currently used Dance Academy Management System is the best suitable for the web pages on a computer system, there raised some issues while using it on cross-platform, i.e., if the viewing browser or platform of the web page changes, it misbehaves.</a:t>
            </a:r>
          </a:p>
          <a:p>
            <a:pPr>
              <a:buFont typeface="Arial" panose="020B0604020202020204" pitchFamily="34" charset="0"/>
              <a:buChar char="•"/>
            </a:pPr>
            <a:r>
              <a:rPr lang="en-US" dirty="0">
                <a:solidFill>
                  <a:schemeClr val="tx1"/>
                </a:solidFill>
              </a:rPr>
              <a:t>The future system will be supporting the web precisive, feature that display the web pages on any device as per its dimensions.</a:t>
            </a:r>
          </a:p>
          <a:p>
            <a:pPr>
              <a:buFont typeface="Arial" panose="020B0604020202020204" pitchFamily="34" charset="0"/>
              <a:buChar char="•"/>
            </a:pPr>
            <a:r>
              <a:rPr lang="en-US" dirty="0">
                <a:solidFill>
                  <a:schemeClr val="tx1"/>
                </a:solidFill>
              </a:rPr>
              <a:t>Even for register users, the future system can be developed on a mobile application providing all the services same as the web application.</a:t>
            </a:r>
          </a:p>
          <a:p>
            <a:endParaRPr lang="en-IN" dirty="0"/>
          </a:p>
        </p:txBody>
      </p:sp>
    </p:spTree>
    <p:extLst>
      <p:ext uri="{BB962C8B-B14F-4D97-AF65-F5344CB8AC3E}">
        <p14:creationId xmlns:p14="http://schemas.microsoft.com/office/powerpoint/2010/main" val="122231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23D5-EDB8-4449-B7E7-CBA063C44826}"/>
              </a:ext>
            </a:extLst>
          </p:cNvPr>
          <p:cNvSpPr>
            <a:spLocks noGrp="1"/>
          </p:cNvSpPr>
          <p:nvPr>
            <p:ph type="title"/>
          </p:nvPr>
        </p:nvSpPr>
        <p:spPr>
          <a:xfrm>
            <a:off x="2342323" y="808384"/>
            <a:ext cx="10131425" cy="1714684"/>
          </a:xfrm>
        </p:spPr>
        <p:txBody>
          <a:bodyPr/>
          <a:lstStyle/>
          <a:p>
            <a:r>
              <a:rPr lang="en-US" sz="2400" dirty="0"/>
              <a:t>                </a:t>
            </a:r>
            <a:r>
              <a:rPr lang="en-GB" sz="2400" b="1" dirty="0">
                <a:effectLst/>
                <a:latin typeface="Libre Franklin" panose="020B0604020202020204" pitchFamily="2" charset="0"/>
                <a:ea typeface="Times New Roman" panose="02020603050405020304" pitchFamily="18" charset="0"/>
              </a:rPr>
              <a:t>Motivation</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AF9991A-685E-4450-B382-BEF1EF3D7D62}"/>
              </a:ext>
            </a:extLst>
          </p:cNvPr>
          <p:cNvSpPr>
            <a:spLocks noGrp="1"/>
          </p:cNvSpPr>
          <p:nvPr>
            <p:ph idx="1"/>
          </p:nvPr>
        </p:nvSpPr>
        <p:spPr>
          <a:xfrm>
            <a:off x="685801" y="2142067"/>
            <a:ext cx="10131425" cy="4059950"/>
          </a:xfrm>
        </p:spPr>
        <p:txBody>
          <a:bodyPr/>
          <a:lstStyle/>
          <a:p>
            <a:pPr marL="0" indent="0">
              <a:buNone/>
            </a:pPr>
            <a:endParaRPr lang="en-GB" dirty="0">
              <a:effectLst/>
              <a:latin typeface="Georgia" panose="02040502050405020303" pitchFamily="18" charset="0"/>
              <a:ea typeface="Times New Roman" panose="02020603050405020304" pitchFamily="18" charset="0"/>
            </a:endParaRPr>
          </a:p>
          <a:p>
            <a:pPr marL="0" indent="0">
              <a:buNone/>
            </a:pPr>
            <a:endParaRPr lang="en-GB" dirty="0">
              <a:latin typeface="Georgia" panose="02040502050405020303" pitchFamily="18" charset="0"/>
              <a:ea typeface="Times New Roman" panose="02020603050405020304" pitchFamily="18" charset="0"/>
            </a:endParaRPr>
          </a:p>
          <a:p>
            <a:pPr marL="0" indent="0">
              <a:buNone/>
            </a:pPr>
            <a:endParaRPr lang="en-GB" dirty="0">
              <a:effectLst/>
              <a:latin typeface="Georgia" panose="02040502050405020303" pitchFamily="18" charset="0"/>
              <a:ea typeface="Times New Roman" panose="02020603050405020304" pitchFamily="18" charset="0"/>
            </a:endParaRPr>
          </a:p>
          <a:p>
            <a:pPr marL="0" indent="0">
              <a:buNone/>
            </a:pPr>
            <a:r>
              <a:rPr lang="en-GB" dirty="0">
                <a:effectLst/>
                <a:latin typeface="Georgia" panose="02040502050405020303" pitchFamily="18" charset="0"/>
                <a:ea typeface="Times New Roman" panose="02020603050405020304" pitchFamily="18" charset="0"/>
              </a:rPr>
              <a:t>This is the web based application for Dance academy. In this system it will display all information about academy and at the same time this project manages all activities dance academy. It has online application form which helps new users to apply through online.</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907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0D49-C7FE-48CC-A5A5-0E2C6F4A56CC}"/>
              </a:ext>
            </a:extLst>
          </p:cNvPr>
          <p:cNvSpPr>
            <a:spLocks noGrp="1"/>
          </p:cNvSpPr>
          <p:nvPr>
            <p:ph type="title"/>
          </p:nvPr>
        </p:nvSpPr>
        <p:spPr>
          <a:xfrm>
            <a:off x="913775" y="618517"/>
            <a:ext cx="10364451" cy="1501831"/>
          </a:xfrm>
        </p:spPr>
        <p:txBody>
          <a:bodyPr>
            <a:normAutofit/>
          </a:bodyPr>
          <a:lstStyle/>
          <a:p>
            <a:pPr algn="ctr"/>
            <a:r>
              <a:rPr lang="en-US" dirty="0"/>
              <a:t>Features</a:t>
            </a:r>
            <a:endParaRPr lang="en-IN" dirty="0"/>
          </a:p>
        </p:txBody>
      </p:sp>
      <p:sp>
        <p:nvSpPr>
          <p:cNvPr id="3" name="Content Placeholder 2">
            <a:extLst>
              <a:ext uri="{FF2B5EF4-FFF2-40B4-BE49-F238E27FC236}">
                <a16:creationId xmlns:a16="http://schemas.microsoft.com/office/drawing/2014/main" id="{3FB2C3C7-01DA-49C9-A8E4-56C1AD669312}"/>
              </a:ext>
            </a:extLst>
          </p:cNvPr>
          <p:cNvSpPr>
            <a:spLocks noGrp="1"/>
          </p:cNvSpPr>
          <p:nvPr>
            <p:ph idx="1"/>
          </p:nvPr>
        </p:nvSpPr>
        <p:spPr>
          <a:xfrm>
            <a:off x="913775" y="2319129"/>
            <a:ext cx="10364452" cy="3472071"/>
          </a:xfrm>
        </p:spPr>
        <p:txBody>
          <a:bodyPr>
            <a:normAutofit/>
          </a:bodyPr>
          <a:lstStyle/>
          <a:p>
            <a:pPr lvl="0">
              <a:lnSpc>
                <a:spcPct val="115000"/>
              </a:lnSpc>
              <a:buFont typeface="Arial" panose="020B0604020202020204" pitchFamily="34" charset="0"/>
              <a:buChar char="•"/>
            </a:pPr>
            <a:r>
              <a:rPr lang="en-US" sz="1800" dirty="0">
                <a:effectLst/>
                <a:latin typeface="Rockwell" panose="02060603020205020403" pitchFamily="18" charset="0"/>
                <a:ea typeface="Times New Roman" panose="02020603050405020304" pitchFamily="18" charset="0"/>
                <a:cs typeface="Arial" panose="020B0604020202020204" pitchFamily="34" charset="0"/>
              </a:rPr>
              <a:t>In this web-based system, it will be able to present viewer all related information about the academy as a normal website in the internet and at the same time allow management task to be done on the system. </a:t>
            </a:r>
            <a:endParaRPr lang="en-IN" sz="1800" dirty="0">
              <a:effectLst/>
              <a:latin typeface="Rockwell" panose="02060603020205020403" pitchFamily="18" charset="0"/>
              <a:ea typeface="Times New Roman" panose="02020603050405020304" pitchFamily="18" charset="0"/>
            </a:endParaRPr>
          </a:p>
          <a:p>
            <a:pPr lvl="0">
              <a:lnSpc>
                <a:spcPct val="115000"/>
              </a:lnSpc>
              <a:buFont typeface="Arial" panose="020B0604020202020204" pitchFamily="34" charset="0"/>
              <a:buChar char="•"/>
            </a:pPr>
            <a:r>
              <a:rPr lang="en-US" sz="1800" dirty="0">
                <a:effectLst/>
                <a:latin typeface="Rockwell" panose="02060603020205020403" pitchFamily="18" charset="0"/>
                <a:ea typeface="Times New Roman" panose="02020603050405020304" pitchFamily="18" charset="0"/>
                <a:cs typeface="Arial" panose="020B0604020202020204" pitchFamily="34" charset="0"/>
              </a:rPr>
              <a:t>The web-based system is important as to enable a better and more organized way in keeping track of the dance academy's daily business and its student's data. </a:t>
            </a:r>
            <a:endParaRPr lang="en-IN" sz="1800" dirty="0">
              <a:effectLst/>
              <a:latin typeface="Rockwell" panose="02060603020205020403" pitchFamily="18" charset="0"/>
              <a:ea typeface="Times New Roman" panose="02020603050405020304" pitchFamily="18" charset="0"/>
            </a:endParaRPr>
          </a:p>
          <a:p>
            <a:pPr lvl="0">
              <a:lnSpc>
                <a:spcPct val="115000"/>
              </a:lnSpc>
              <a:buFont typeface="Arial" panose="020B0604020202020204" pitchFamily="34" charset="0"/>
              <a:buChar char="•"/>
            </a:pPr>
            <a:r>
              <a:rPr lang="en-US" sz="1800" dirty="0">
                <a:effectLst/>
                <a:latin typeface="Rockwell" panose="02060603020205020403" pitchFamily="18" charset="0"/>
                <a:ea typeface="Times New Roman" panose="02020603050405020304" pitchFamily="18" charset="0"/>
                <a:cs typeface="Arial" panose="020B0604020202020204" pitchFamily="34" charset="0"/>
              </a:rPr>
              <a:t>Viewers will have an easy accessibility to all information of the dance academies.</a:t>
            </a:r>
            <a:endParaRPr lang="en-IN" sz="1800" dirty="0">
              <a:effectLst/>
              <a:latin typeface="Rockwell" panose="02060603020205020403"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767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6B918B-DF68-490B-8460-083D13AA9398}"/>
              </a:ext>
            </a:extLst>
          </p:cNvPr>
          <p:cNvSpPr>
            <a:spLocks noGrp="1"/>
          </p:cNvSpPr>
          <p:nvPr>
            <p:ph idx="1"/>
          </p:nvPr>
        </p:nvSpPr>
        <p:spPr/>
        <p:txBody>
          <a:bodyPr>
            <a:normAutofit/>
          </a:bodyPr>
          <a:lstStyle/>
          <a:p>
            <a:pPr lvl="0">
              <a:lnSpc>
                <a:spcPct val="115000"/>
              </a:lnSpc>
              <a:buFont typeface="Arial" panose="020B0604020202020204" pitchFamily="34" charset="0"/>
              <a:buChar char="•"/>
            </a:pPr>
            <a:r>
              <a:rPr lang="en-US" sz="1800" dirty="0">
                <a:effectLst/>
                <a:latin typeface="Rockwell" panose="02060603020205020403" pitchFamily="18" charset="0"/>
                <a:ea typeface="Times New Roman" panose="02020603050405020304" pitchFamily="18" charset="0"/>
                <a:cs typeface="Arial" panose="020B0604020202020204" pitchFamily="34" charset="0"/>
              </a:rPr>
              <a:t>Administrator has the full authorization of the system.  Management will no longer need to go through papers of work and documentation which is time consuming.</a:t>
            </a:r>
            <a:endParaRPr lang="en-IN" sz="1800" dirty="0">
              <a:effectLst/>
              <a:latin typeface="Rockwell" panose="02060603020205020403" pitchFamily="18" charset="0"/>
              <a:ea typeface="Calibri" panose="020F0502020204030204" pitchFamily="34" charset="0"/>
              <a:cs typeface="Times New Roman" panose="02020603050405020304" pitchFamily="18" charset="0"/>
            </a:endParaRPr>
          </a:p>
          <a:p>
            <a:pPr lvl="0">
              <a:lnSpc>
                <a:spcPct val="115000"/>
              </a:lnSpc>
              <a:buFont typeface="Arial" panose="020B0604020202020204" pitchFamily="34" charset="0"/>
              <a:buChar char="•"/>
            </a:pPr>
            <a:r>
              <a:rPr lang="en-US" sz="1800" dirty="0">
                <a:effectLst/>
                <a:latin typeface="Rockwell" panose="02060603020205020403" pitchFamily="18" charset="0"/>
                <a:ea typeface="Times New Roman" panose="02020603050405020304" pitchFamily="18" charset="0"/>
                <a:cs typeface="Arial" panose="020B0604020202020204" pitchFamily="34" charset="0"/>
              </a:rPr>
              <a:t>Viewers will have an easy accessibility to all information of the dance academies. All information will be easily found from the internet.</a:t>
            </a:r>
            <a:endParaRPr lang="en-IN" sz="1800" dirty="0">
              <a:effectLst/>
              <a:latin typeface="Rockwell" panose="02060603020205020403" pitchFamily="18" charset="0"/>
              <a:ea typeface="Calibri" panose="020F0502020204030204" pitchFamily="34" charset="0"/>
              <a:cs typeface="Times New Roman" panose="02020603050405020304" pitchFamily="18" charset="0"/>
            </a:endParaRPr>
          </a:p>
          <a:p>
            <a:pPr lvl="0">
              <a:lnSpc>
                <a:spcPct val="115000"/>
              </a:lnSpc>
              <a:spcAft>
                <a:spcPts val="600"/>
              </a:spcAft>
              <a:buFont typeface="Arial" panose="020B0604020202020204" pitchFamily="34" charset="0"/>
              <a:buChar char="•"/>
            </a:pPr>
            <a:r>
              <a:rPr lang="en-US" sz="1800" dirty="0">
                <a:effectLst/>
                <a:latin typeface="Rockwell" panose="02060603020205020403" pitchFamily="18" charset="0"/>
                <a:ea typeface="Times New Roman" panose="02020603050405020304" pitchFamily="18" charset="0"/>
                <a:cs typeface="Arial" panose="020B0604020202020204" pitchFamily="34" charset="0"/>
              </a:rPr>
              <a:t>User can register themselves online for their desired dance forms and can book classes as per their convenience.</a:t>
            </a:r>
            <a:endParaRPr lang="en-IN" sz="1800" dirty="0">
              <a:effectLst/>
              <a:latin typeface="Rockwell" panose="02060603020205020403" pitchFamily="18" charset="0"/>
              <a:ea typeface="Calibri" panose="020F0502020204030204" pitchFamily="34" charset="0"/>
              <a:cs typeface="Times New Roman" panose="02020603050405020304" pitchFamily="18" charset="0"/>
            </a:endParaRPr>
          </a:p>
          <a:p>
            <a:pPr lvl="0">
              <a:lnSpc>
                <a:spcPct val="115000"/>
              </a:lnSpc>
              <a:spcAft>
                <a:spcPts val="600"/>
              </a:spcAft>
              <a:buFont typeface="Arial" panose="020B0604020202020204" pitchFamily="34" charset="0"/>
              <a:buChar char="•"/>
            </a:pPr>
            <a:endParaRPr lang="en-IN" sz="1800" dirty="0">
              <a:effectLst/>
              <a:latin typeface="Rockwell" panose="020606030202050204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2732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8155-27EF-4E2F-AD22-BDD5E7495B84}"/>
              </a:ext>
            </a:extLst>
          </p:cNvPr>
          <p:cNvSpPr>
            <a:spLocks noGrp="1"/>
          </p:cNvSpPr>
          <p:nvPr>
            <p:ph type="title"/>
          </p:nvPr>
        </p:nvSpPr>
        <p:spPr>
          <a:xfrm>
            <a:off x="913795" y="609601"/>
            <a:ext cx="10353761" cy="781878"/>
          </a:xfrm>
        </p:spPr>
        <p:txBody>
          <a:bodyPr/>
          <a:lstStyle/>
          <a:p>
            <a:pPr algn="ctr"/>
            <a:br>
              <a:rPr lang="en-US" dirty="0"/>
            </a:br>
            <a:r>
              <a:rPr lang="en-US" dirty="0"/>
              <a:t>OBJECTIVE</a:t>
            </a:r>
            <a:endParaRPr lang="en-IN" dirty="0"/>
          </a:p>
        </p:txBody>
      </p:sp>
      <p:sp>
        <p:nvSpPr>
          <p:cNvPr id="3" name="Content Placeholder 2">
            <a:extLst>
              <a:ext uri="{FF2B5EF4-FFF2-40B4-BE49-F238E27FC236}">
                <a16:creationId xmlns:a16="http://schemas.microsoft.com/office/drawing/2014/main" id="{81EEEC3F-5E5B-43A2-B947-6FE2D96F92CB}"/>
              </a:ext>
            </a:extLst>
          </p:cNvPr>
          <p:cNvSpPr>
            <a:spLocks noGrp="1"/>
          </p:cNvSpPr>
          <p:nvPr>
            <p:ph sz="quarter" idx="13"/>
          </p:nvPr>
        </p:nvSpPr>
        <p:spPr>
          <a:xfrm>
            <a:off x="913774" y="1510748"/>
            <a:ext cx="10363826" cy="4280451"/>
          </a:xfrm>
        </p:spPr>
        <p:txBody>
          <a:bodyPr/>
          <a:lstStyle/>
          <a:p>
            <a:pPr>
              <a:buFont typeface="Arial" panose="020B0604020202020204" pitchFamily="34" charset="0"/>
              <a:buChar char="•"/>
            </a:pPr>
            <a:endParaRPr lang="en-US" sz="1800" dirty="0">
              <a:effectLst/>
              <a:latin typeface="Rockwell" panose="02060603020205020403" pitchFamily="18" charset="0"/>
              <a:ea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Rockwell" panose="02060603020205020403" pitchFamily="18" charset="0"/>
              <a:ea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effectLst/>
              <a:latin typeface="Rockwell" panose="02060603020205020403" pitchFamily="18" charset="0"/>
              <a:ea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Rockwell" panose="02060603020205020403" pitchFamily="18" charset="0"/>
              <a:ea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effectLst/>
                <a:latin typeface="Rockwell" panose="02060603020205020403" pitchFamily="18" charset="0"/>
                <a:ea typeface="Times New Roman" panose="02020603050405020304" pitchFamily="18" charset="0"/>
                <a:cs typeface="Times New Roman" panose="02020603050405020304" pitchFamily="18" charset="0"/>
              </a:rPr>
              <a:t>The main objective of developing this project is to provide an easier way for candidates to register online for dance classes. In the Online Dance Registration Project, we use </a:t>
            </a:r>
            <a:r>
              <a:rPr lang="en-US" sz="1800" dirty="0">
                <a:latin typeface="Rockwell" panose="02060603020205020403" pitchFamily="18" charset="0"/>
                <a:ea typeface="Times New Roman" panose="02020603050405020304" pitchFamily="18" charset="0"/>
                <a:cs typeface="Times New Roman" panose="02020603050405020304" pitchFamily="18" charset="0"/>
              </a:rPr>
              <a:t>PHP</a:t>
            </a:r>
            <a:r>
              <a:rPr lang="en-US" sz="1800" dirty="0">
                <a:effectLst/>
                <a:latin typeface="Rockwell" panose="02060603020205020403" pitchFamily="18" charset="0"/>
                <a:ea typeface="Times New Roman" panose="02020603050405020304" pitchFamily="18" charset="0"/>
                <a:cs typeface="Times New Roman" panose="02020603050405020304" pitchFamily="18" charset="0"/>
              </a:rPr>
              <a:t> and MySQL database. This project has two modules i.e. admin and user.</a:t>
            </a:r>
            <a:endParaRPr lang="en-IN" sz="1800" dirty="0">
              <a:effectLst/>
              <a:latin typeface="Rockwell" panose="02060603020205020403" pitchFamily="18" charset="0"/>
              <a:ea typeface="Calibri" panose="020F0502020204030204" pitchFamily="34" charset="0"/>
              <a:cs typeface="Times New Roman" panose="02020603050405020304" pitchFamily="18" charset="0"/>
            </a:endParaRPr>
          </a:p>
          <a:p>
            <a:pPr lvl="0">
              <a:lnSpc>
                <a:spcPct val="107000"/>
              </a:lnSpc>
              <a:buFont typeface="Arial" panose="020B0604020202020204" pitchFamily="34" charset="0"/>
              <a:buChar char="•"/>
            </a:pPr>
            <a:r>
              <a:rPr lang="en-US" sz="1800" dirty="0">
                <a:effectLst/>
                <a:latin typeface="Rockwell" panose="02060603020205020403" pitchFamily="18" charset="0"/>
                <a:ea typeface="Calibri" panose="020F0502020204030204" pitchFamily="34" charset="0"/>
                <a:cs typeface="Times New Roman" panose="02020603050405020304" pitchFamily="18" charset="0"/>
              </a:rPr>
              <a:t>We provide dance  training for students at all levels of dance.</a:t>
            </a:r>
            <a:endParaRPr lang="en-IN" sz="1800" dirty="0">
              <a:effectLst/>
              <a:latin typeface="Rockwell" panose="02060603020205020403" pitchFamily="18" charset="0"/>
              <a:ea typeface="Calibri" panose="020F0502020204030204" pitchFamily="34" charset="0"/>
              <a:cs typeface="Times New Roman" panose="02020603050405020304" pitchFamily="18" charset="0"/>
            </a:endParaRPr>
          </a:p>
          <a:p>
            <a:pPr lvl="0">
              <a:lnSpc>
                <a:spcPct val="107000"/>
              </a:lnSpc>
              <a:spcAft>
                <a:spcPts val="600"/>
              </a:spcAft>
              <a:buFont typeface="Arial" panose="020B0604020202020204" pitchFamily="34" charset="0"/>
              <a:buChar char="•"/>
            </a:pPr>
            <a:r>
              <a:rPr lang="en-US" sz="1800" dirty="0">
                <a:effectLst/>
                <a:latin typeface="Rockwell" panose="02060603020205020403" pitchFamily="18" charset="0"/>
                <a:ea typeface="Calibri" panose="020F0502020204030204" pitchFamily="34" charset="0"/>
                <a:cs typeface="Times New Roman" panose="02020603050405020304" pitchFamily="18" charset="0"/>
              </a:rPr>
              <a:t>To combine the dance with fitness and isolation exercises.</a:t>
            </a:r>
            <a:endParaRPr lang="en-IN" sz="1800" dirty="0">
              <a:effectLst/>
              <a:latin typeface="Rockwell" panose="020606030202050204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146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0663-A095-4B36-A145-A05540981924}"/>
              </a:ext>
            </a:extLst>
          </p:cNvPr>
          <p:cNvSpPr>
            <a:spLocks noGrp="1"/>
          </p:cNvSpPr>
          <p:nvPr>
            <p:ph type="title"/>
          </p:nvPr>
        </p:nvSpPr>
        <p:spPr/>
        <p:txBody>
          <a:bodyPr/>
          <a:lstStyle/>
          <a:p>
            <a:pPr algn="ctr"/>
            <a:r>
              <a:rPr lang="en-US" dirty="0"/>
              <a:t>HOME </a:t>
            </a:r>
            <a:endParaRPr lang="en-IN" dirty="0"/>
          </a:p>
        </p:txBody>
      </p:sp>
      <p:pic>
        <p:nvPicPr>
          <p:cNvPr id="10" name="Content Placeholder 9">
            <a:extLst>
              <a:ext uri="{FF2B5EF4-FFF2-40B4-BE49-F238E27FC236}">
                <a16:creationId xmlns:a16="http://schemas.microsoft.com/office/drawing/2014/main" id="{FAFA7C28-0649-4CCE-A2B6-186B025F85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7437" y="2027584"/>
            <a:ext cx="6401102" cy="3908080"/>
          </a:xfrm>
        </p:spPr>
      </p:pic>
    </p:spTree>
    <p:extLst>
      <p:ext uri="{BB962C8B-B14F-4D97-AF65-F5344CB8AC3E}">
        <p14:creationId xmlns:p14="http://schemas.microsoft.com/office/powerpoint/2010/main" val="3877812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49029-6002-40F7-892F-DF6AD9A6988D}"/>
              </a:ext>
            </a:extLst>
          </p:cNvPr>
          <p:cNvSpPr>
            <a:spLocks noGrp="1"/>
          </p:cNvSpPr>
          <p:nvPr>
            <p:ph type="title"/>
          </p:nvPr>
        </p:nvSpPr>
        <p:spPr/>
        <p:txBody>
          <a:bodyPr/>
          <a:lstStyle/>
          <a:p>
            <a:pPr algn="ctr"/>
            <a:r>
              <a:rPr lang="en-US" dirty="0"/>
              <a:t>ABOUT US</a:t>
            </a:r>
            <a:endParaRPr lang="en-IN" dirty="0"/>
          </a:p>
        </p:txBody>
      </p:sp>
      <p:pic>
        <p:nvPicPr>
          <p:cNvPr id="5" name="Content Placeholder 4">
            <a:extLst>
              <a:ext uri="{FF2B5EF4-FFF2-40B4-BE49-F238E27FC236}">
                <a16:creationId xmlns:a16="http://schemas.microsoft.com/office/drawing/2014/main" id="{E69F70B7-B838-4373-B610-000182524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067339"/>
            <a:ext cx="8613913" cy="4452731"/>
          </a:xfrm>
        </p:spPr>
      </p:pic>
    </p:spTree>
    <p:extLst>
      <p:ext uri="{BB962C8B-B14F-4D97-AF65-F5344CB8AC3E}">
        <p14:creationId xmlns:p14="http://schemas.microsoft.com/office/powerpoint/2010/main" val="290620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5A57-88F8-4C05-A78B-228B3A46C783}"/>
              </a:ext>
            </a:extLst>
          </p:cNvPr>
          <p:cNvSpPr>
            <a:spLocks noGrp="1"/>
          </p:cNvSpPr>
          <p:nvPr>
            <p:ph type="title"/>
          </p:nvPr>
        </p:nvSpPr>
        <p:spPr/>
        <p:txBody>
          <a:bodyPr/>
          <a:lstStyle/>
          <a:p>
            <a:pPr algn="ctr"/>
            <a:r>
              <a:rPr lang="en-US" dirty="0"/>
              <a:t>PACKAGES</a:t>
            </a:r>
            <a:endParaRPr lang="en-IN" dirty="0"/>
          </a:p>
        </p:txBody>
      </p:sp>
      <p:pic>
        <p:nvPicPr>
          <p:cNvPr id="5" name="Content Placeholder 4">
            <a:extLst>
              <a:ext uri="{FF2B5EF4-FFF2-40B4-BE49-F238E27FC236}">
                <a16:creationId xmlns:a16="http://schemas.microsoft.com/office/drawing/2014/main" id="{206497E2-91EC-4A2A-9655-5174585B1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963" y="2603500"/>
            <a:ext cx="6076387" cy="3416300"/>
          </a:xfrm>
        </p:spPr>
      </p:pic>
    </p:spTree>
    <p:extLst>
      <p:ext uri="{BB962C8B-B14F-4D97-AF65-F5344CB8AC3E}">
        <p14:creationId xmlns:p14="http://schemas.microsoft.com/office/powerpoint/2010/main" val="121734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EE66-7699-4E53-A122-C7A9FE78C7A6}"/>
              </a:ext>
            </a:extLst>
          </p:cNvPr>
          <p:cNvSpPr>
            <a:spLocks noGrp="1"/>
          </p:cNvSpPr>
          <p:nvPr>
            <p:ph type="title"/>
          </p:nvPr>
        </p:nvSpPr>
        <p:spPr/>
        <p:txBody>
          <a:bodyPr/>
          <a:lstStyle/>
          <a:p>
            <a:pPr algn="ctr"/>
            <a:r>
              <a:rPr lang="en-US" dirty="0"/>
              <a:t>DFD</a:t>
            </a:r>
            <a:endParaRPr lang="en-IN" dirty="0"/>
          </a:p>
        </p:txBody>
      </p:sp>
      <p:pic>
        <p:nvPicPr>
          <p:cNvPr id="4" name="Content Placeholder 3">
            <a:extLst>
              <a:ext uri="{FF2B5EF4-FFF2-40B4-BE49-F238E27FC236}">
                <a16:creationId xmlns:a16="http://schemas.microsoft.com/office/drawing/2014/main" id="{F36A42CB-B8A9-4291-B651-2C87B44B4AF8}"/>
              </a:ext>
            </a:extLst>
          </p:cNvPr>
          <p:cNvPicPr>
            <a:picLocks noGrp="1" noChangeAspect="1"/>
          </p:cNvPicPr>
          <p:nvPr>
            <p:ph idx="1"/>
          </p:nvPr>
        </p:nvPicPr>
        <p:blipFill>
          <a:blip r:embed="rId2"/>
          <a:stretch>
            <a:fillRect/>
          </a:stretch>
        </p:blipFill>
        <p:spPr>
          <a:xfrm>
            <a:off x="2596728" y="3430697"/>
            <a:ext cx="5942857" cy="1761905"/>
          </a:xfrm>
          <a:prstGeom prst="rect">
            <a:avLst/>
          </a:prstGeom>
        </p:spPr>
      </p:pic>
    </p:spTree>
    <p:extLst>
      <p:ext uri="{BB962C8B-B14F-4D97-AF65-F5344CB8AC3E}">
        <p14:creationId xmlns:p14="http://schemas.microsoft.com/office/powerpoint/2010/main" val="4093817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194</TotalTime>
  <Words>637</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Georgia</vt:lpstr>
      <vt:lpstr>Libre Franklin</vt:lpstr>
      <vt:lpstr>Rockwell</vt:lpstr>
      <vt:lpstr>Times New Roman</vt:lpstr>
      <vt:lpstr>Wingdings 3</vt:lpstr>
      <vt:lpstr>Ion Boardroom</vt:lpstr>
      <vt:lpstr>                 Dance studio </vt:lpstr>
      <vt:lpstr>                Motivation </vt:lpstr>
      <vt:lpstr>Features</vt:lpstr>
      <vt:lpstr>PowerPoint Presentation</vt:lpstr>
      <vt:lpstr> OBJECTIVE</vt:lpstr>
      <vt:lpstr>HOME </vt:lpstr>
      <vt:lpstr>ABOUT US</vt:lpstr>
      <vt:lpstr>PACKAGES</vt:lpstr>
      <vt:lpstr>DFD</vt:lpstr>
      <vt:lpstr>DFD </vt:lpstr>
      <vt:lpstr>PowerPoint Presentation</vt:lpstr>
      <vt:lpstr>Implementation Details </vt:lpstr>
      <vt:lpstr>Outputs and Report Testing </vt:lpstr>
      <vt:lpstr> BOOKING CLASS </vt:lpstr>
      <vt:lpstr>Database </vt:lpstr>
      <vt:lpstr>Conclusion</vt:lpstr>
      <vt:lpstr>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prajwal wangwad</dc:creator>
  <cp:lastModifiedBy>prajwal wangwad</cp:lastModifiedBy>
  <cp:revision>20</cp:revision>
  <dcterms:created xsi:type="dcterms:W3CDTF">2022-02-04T13:00:10Z</dcterms:created>
  <dcterms:modified xsi:type="dcterms:W3CDTF">2022-02-17T09:24:46Z</dcterms:modified>
</cp:coreProperties>
</file>