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8"/>
  </p:notesMasterIdLst>
  <p:handoutMasterIdLst>
    <p:handoutMasterId r:id="rId19"/>
  </p:handoutMasterIdLst>
  <p:sldIdLst>
    <p:sldId id="259" r:id="rId2"/>
    <p:sldId id="675" r:id="rId3"/>
    <p:sldId id="679" r:id="rId4"/>
    <p:sldId id="680" r:id="rId5"/>
    <p:sldId id="681" r:id="rId6"/>
    <p:sldId id="682" r:id="rId7"/>
    <p:sldId id="683" r:id="rId8"/>
    <p:sldId id="684" r:id="rId9"/>
    <p:sldId id="696" r:id="rId10"/>
    <p:sldId id="700" r:id="rId11"/>
    <p:sldId id="685" r:id="rId12"/>
    <p:sldId id="699" r:id="rId13"/>
    <p:sldId id="688" r:id="rId14"/>
    <p:sldId id="689" r:id="rId15"/>
    <p:sldId id="697" r:id="rId16"/>
    <p:sldId id="678" r:id="rId1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385" autoAdjust="0"/>
    <p:restoredTop sz="94257" autoAdjust="0"/>
  </p:normalViewPr>
  <p:slideViewPr>
    <p:cSldViewPr>
      <p:cViewPr varScale="1">
        <p:scale>
          <a:sx n="81" d="100"/>
          <a:sy n="81" d="100"/>
        </p:scale>
        <p:origin x="1003" y="58"/>
      </p:cViewPr>
      <p:guideLst>
        <p:guide orient="horz" pos="2196"/>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en-IN" dirty="0"/>
              <a:t>Prof.H.S.Chaudhari</a:t>
            </a:r>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6A262179-45B6-4C74-BFEA-E131297D0AB8}" type="datetime7">
              <a:rPr lang="en-US" smtClean="0"/>
              <a:pPr/>
              <a:t>May-22</a:t>
            </a:fld>
            <a:endParaRPr lang="en-IN"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IN"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6141D8A5-0337-47BD-9FAD-BEB911DB8C30}" type="slidenum">
              <a:rPr lang="en-IN" smtClean="0"/>
              <a:pPr/>
              <a:t>‹#›</a:t>
            </a:fld>
            <a:endParaRPr lang="en-IN"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en-IN" dirty="0"/>
              <a:t>Prof.H.S.Chaudhari</a:t>
            </a:r>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8D2DA370-CFAC-4D94-9319-C85DD3E3FDC1}" type="datetime7">
              <a:rPr lang="en-US" smtClean="0"/>
              <a:pPr/>
              <a:t>May-22</a:t>
            </a:fld>
            <a:endParaRPr lang="en-IN"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IN"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IN"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D1F92267-EFF8-4329-93E7-1C990D1A156B}" type="slidenum">
              <a:rPr lang="en-IN" smtClean="0"/>
              <a:pPr/>
              <a:t>‹#›</a:t>
            </a:fld>
            <a:endParaRPr lang="en-IN" dirty="0"/>
          </a:p>
        </p:txBody>
      </p:sp>
    </p:spTree>
  </p:cSld>
  <p:clrMap bg1="lt1" tx1="dk1" bg2="lt2" tx2="dk2" accent1="accent1" accent2="accent2" accent3="accent3" accent4="accent4" accent5="accent5" accent6="accent6" hlink="hlink" folHlink="folHlink"/>
  <p:hf sldNum="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pPr/>
              <a:t>May-22</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pPr/>
              <a:t>May-22</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IN"/>
              <a:t>Prof.H.S.Chaudhari</a:t>
            </a:r>
            <a:endParaRPr lang="en-IN" dirty="0"/>
          </a:p>
        </p:txBody>
      </p:sp>
      <p:sp>
        <p:nvSpPr>
          <p:cNvPr id="5" name="Date Placeholder 4"/>
          <p:cNvSpPr>
            <a:spLocks noGrp="1"/>
          </p:cNvSpPr>
          <p:nvPr>
            <p:ph type="dt" idx="1"/>
          </p:nvPr>
        </p:nvSpPr>
        <p:spPr/>
        <p:txBody>
          <a:bodyPr/>
          <a:lstStyle/>
          <a:p>
            <a:fld id="{8D2DA370-CFAC-4D94-9319-C85DD3E3FDC1}" type="datetime7">
              <a:rPr lang="en-US" smtClean="0"/>
              <a:pPr/>
              <a:t>May-22</a:t>
            </a:fld>
            <a:endParaRPr lang="en-IN" dirty="0"/>
          </a:p>
        </p:txBody>
      </p:sp>
      <p:sp>
        <p:nvSpPr>
          <p:cNvPr id="6" name="Footer Placeholder 5"/>
          <p:cNvSpPr>
            <a:spLocks noGrp="1"/>
          </p:cNvSpPr>
          <p:nvPr>
            <p:ph type="ftr" sz="quarter" idx="4"/>
          </p:nvPr>
        </p:nvSpPr>
        <p:spPr/>
        <p:txBody>
          <a:bodyPr/>
          <a:lstStyle/>
          <a:p>
            <a:endParaRPr lang="en-IN" dirty="0"/>
          </a:p>
        </p:txBody>
      </p:sp>
    </p:spTree>
    <p:extLst>
      <p:ext uri="{BB962C8B-B14F-4D97-AF65-F5344CB8AC3E}">
        <p14:creationId xmlns:p14="http://schemas.microsoft.com/office/powerpoint/2010/main" val="1697366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IN"/>
              <a:t>Prof.H.S.Chaudhari</a:t>
            </a:r>
            <a:endParaRPr lang="en-IN" dirty="0"/>
          </a:p>
        </p:txBody>
      </p:sp>
      <p:sp>
        <p:nvSpPr>
          <p:cNvPr id="5" name="Date Placeholder 4"/>
          <p:cNvSpPr>
            <a:spLocks noGrp="1"/>
          </p:cNvSpPr>
          <p:nvPr>
            <p:ph type="dt" idx="1"/>
          </p:nvPr>
        </p:nvSpPr>
        <p:spPr/>
        <p:txBody>
          <a:bodyPr/>
          <a:lstStyle/>
          <a:p>
            <a:fld id="{8D2DA370-CFAC-4D94-9319-C85DD3E3FDC1}" type="datetime7">
              <a:rPr lang="en-US" smtClean="0"/>
              <a:pPr/>
              <a:t>May-22</a:t>
            </a:fld>
            <a:endParaRPr lang="en-IN" dirty="0"/>
          </a:p>
        </p:txBody>
      </p:sp>
      <p:sp>
        <p:nvSpPr>
          <p:cNvPr id="6" name="Footer Placeholder 5"/>
          <p:cNvSpPr>
            <a:spLocks noGrp="1"/>
          </p:cNvSpPr>
          <p:nvPr>
            <p:ph type="ftr" sz="quarter" idx="4"/>
          </p:nvPr>
        </p:nvSpPr>
        <p:spPr/>
        <p:txBody>
          <a:bodyPr/>
          <a:lstStyle/>
          <a:p>
            <a:endParaRPr lang="en-IN" dirty="0"/>
          </a:p>
        </p:txBody>
      </p:sp>
    </p:spTree>
    <p:extLst>
      <p:ext uri="{BB962C8B-B14F-4D97-AF65-F5344CB8AC3E}">
        <p14:creationId xmlns:p14="http://schemas.microsoft.com/office/powerpoint/2010/main" val="675673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pPr/>
              <a:t>May-22</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Date Placeholder 6"/>
          <p:cNvSpPr>
            <a:spLocks noGrp="1"/>
          </p:cNvSpPr>
          <p:nvPr>
            <p:ph type="dt" sz="half" idx="10"/>
          </p:nvPr>
        </p:nvSpPr>
        <p:spPr/>
        <p:txBody>
          <a:bodyPr/>
          <a:lstStyle/>
          <a:p>
            <a:fld id="{48611B74-64C0-4E07-AFCF-F5DA0729CEEB}" type="datetime1">
              <a:rPr lang="en-US" smtClean="0"/>
              <a:pPr/>
              <a:t>5/30/2022</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25DF56-8F09-4323-999B-FBDA9B4BCDC9}" type="datetime1">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3619013-710D-401D-A803-3AF9E45149ED}" type="datetime1">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C33A865-8053-4249-A831-F7B99E25D749}" type="datetime1">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8F55EDB-D711-494C-B399-05C1CE806FAF}" type="datetime1">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1599F37-469B-4885-85CF-6B4EE5CB4301}" type="datetime1">
              <a:rPr lang="en-US" smtClean="0"/>
              <a:pPr/>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C0E6E0C-64D0-45D7-8176-0E054F69D64A}" type="datetime1">
              <a:rPr lang="en-US" smtClean="0"/>
              <a:pPr/>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AD6ABF73-4C85-4D56-9E68-0A4B06E6C90F}" type="datetime1">
              <a:rPr lang="en-US" smtClean="0"/>
              <a:pPr/>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DFE1F0AA-09F9-4C73-90C3-1696F7423223}" type="datetime1">
              <a:rPr lang="en-US" smtClean="0"/>
              <a:pPr/>
              <a:t>5/30/2022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7B95BCD-90A1-405C-B1A0-F8EDBB750510}" type="datetime1">
              <a:rPr lang="en-US" smtClean="0"/>
              <a:pPr/>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p>
        </p:txBody>
      </p:sp>
      <p:sp>
        <p:nvSpPr>
          <p:cNvPr id="5" name="Date Placeholder 4"/>
          <p:cNvSpPr>
            <a:spLocks noGrp="1"/>
          </p:cNvSpPr>
          <p:nvPr>
            <p:ph type="dt" sz="half" idx="10"/>
          </p:nvPr>
        </p:nvSpPr>
        <p:spPr/>
        <p:txBody>
          <a:bodyPr/>
          <a:lstStyle/>
          <a:p>
            <a:fld id="{EDCDE085-4191-4684-B4ED-7FEB3DEC8EC1}" type="datetime1">
              <a:rPr lang="en-US" smtClean="0"/>
              <a:pPr/>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dirty="0"/>
              <a:t>Click icon to add picture</a:t>
            </a:r>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F6345689-1F9C-415E-BA03-5363CF016084}" type="datetime1">
              <a:rPr lang="en-US" smtClean="0"/>
              <a:pPr/>
              <a:t>5/30/2022</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B6F15528-21DE-4FAA-801E-634DDDAF4B2B}"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images.app.goo.gl/9LpRgYV87MfLno4v5" TargetMode="External"/><Relationship Id="rId2" Type="http://schemas.openxmlformats.org/officeDocument/2006/relationships/hyperlink" Target="https://images.app.goo.gl/mqCjXZ2Dnb29zyVR8" TargetMode="External"/><Relationship Id="rId1" Type="http://schemas.openxmlformats.org/officeDocument/2006/relationships/slideLayout" Target="../slideLayouts/slideLayout6.xml"/><Relationship Id="rId5" Type="http://schemas.openxmlformats.org/officeDocument/2006/relationships/hyperlink" Target="https://github.com/animikhaich/Facial-recognition-based-automatic-door-lock-unlock-system" TargetMode="External"/><Relationship Id="rId4" Type="http://schemas.openxmlformats.org/officeDocument/2006/relationships/hyperlink" Target="https://www.academia.edu/43407917/Face_Recognition_Image_Processing_based_Door_Lock_using_OpenCV_Python_and_Arduino"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SUBJECT-PROJECT BASED LEARNING</a:t>
            </a:r>
          </a:p>
          <a:p>
            <a:pPr algn="ctr"/>
            <a:r>
              <a:rPr lang="en-IN" b="1" dirty="0">
                <a:solidFill>
                  <a:srgbClr val="7030A0"/>
                </a:solidFill>
                <a:latin typeface="Times New Roman" panose="02020603050405020304" pitchFamily="18" charset="0"/>
                <a:cs typeface="Times New Roman" panose="02020603050405020304" pitchFamily="18" charset="0"/>
              </a:rPr>
              <a:t>Department:-Second  Year Engineering</a:t>
            </a:r>
          </a:p>
          <a:p>
            <a:pPr algn="ctr"/>
            <a:endParaRPr lang="en-IN" b="1" dirty="0">
              <a:solidFill>
                <a:schemeClr val="accent5">
                  <a:lumMod val="50000"/>
                </a:schemeClr>
              </a:solidFill>
              <a:latin typeface="Times New Roman" panose="02020603050405020304" pitchFamily="18" charset="0"/>
            </a:endParaRPr>
          </a:p>
        </p:txBody>
      </p:sp>
      <p:sp>
        <p:nvSpPr>
          <p:cNvPr id="8" name="Rectangle 2"/>
          <p:cNvSpPr>
            <a:spLocks noGrp="1" noChangeArrowheads="1"/>
          </p:cNvSpPr>
          <p:nvPr>
            <p:ph type="subTitle" idx="1"/>
          </p:nvPr>
        </p:nvSpPr>
        <p:spPr>
          <a:xfrm>
            <a:off x="775375" y="1005662"/>
            <a:ext cx="7970520" cy="5619115"/>
          </a:xfrm>
          <a:ln>
            <a:noFill/>
          </a:ln>
          <a:scene3d>
            <a:camera prst="orthographicFront"/>
            <a:lightRig rig="threePt" dir="t"/>
          </a:scene3d>
          <a:sp3d>
            <a:bevelT w="114300" prst="artDeco"/>
          </a:sp3d>
        </p:spPr>
        <p:txBody>
          <a:bodyPr>
            <a:normAutofit fontScale="97500" lnSpcReduction="10000"/>
          </a:bodyPr>
          <a:lstStyle/>
          <a:p>
            <a:pPr algn="ctr"/>
            <a:br>
              <a:rPr lang="en-IN" sz="2700" dirty="0"/>
            </a:br>
            <a:r>
              <a:rPr lang="en-IN" sz="1800" b="1" dirty="0">
                <a:latin typeface="Times New Roman" panose="02020603050405020304" pitchFamily="18" charset="0"/>
              </a:rPr>
              <a:t>A</a:t>
            </a:r>
          </a:p>
          <a:p>
            <a:pPr algn="ctr"/>
            <a:r>
              <a:rPr lang="en-IN" sz="1800" b="1" dirty="0">
                <a:latin typeface="Times New Roman" panose="02020603050405020304" pitchFamily="18" charset="0"/>
              </a:rPr>
              <a:t> Project Based Learning presentation on</a:t>
            </a:r>
            <a:endParaRPr lang="en-IN" sz="2100" b="1" dirty="0">
              <a:latin typeface="Times New Roman" panose="02020603050405020304" pitchFamily="18" charset="0"/>
            </a:endParaRPr>
          </a:p>
          <a:p>
            <a:pPr algn="ctr"/>
            <a:r>
              <a:rPr lang="en-IN" sz="2400" b="1" dirty="0">
                <a:latin typeface="Times New Roman" panose="02020603050405020304" pitchFamily="18" charset="0"/>
              </a:rPr>
              <a:t>“ Mask Face Detection Door Lock </a:t>
            </a:r>
          </a:p>
          <a:p>
            <a:pPr algn="ctr"/>
            <a:r>
              <a:rPr lang="en-IN" sz="2400" b="1" dirty="0">
                <a:latin typeface="Times New Roman" panose="02020603050405020304" pitchFamily="18" charset="0"/>
              </a:rPr>
              <a:t>Using Arduino Uno ”</a:t>
            </a:r>
          </a:p>
          <a:p>
            <a:pPr algn="ctr"/>
            <a:endParaRPr lang="en-GB" sz="2100" dirty="0">
              <a:solidFill>
                <a:schemeClr val="accent5">
                  <a:lumMod val="50000"/>
                </a:schemeClr>
              </a:solidFill>
              <a:latin typeface="Times New Roman" panose="02020603050405020304" pitchFamily="18" charset="0"/>
              <a:cs typeface="Times New Roman" panose="02020603050405020304" pitchFamily="18" charset="0"/>
              <a:sym typeface="+mn-ea"/>
            </a:endParaRPr>
          </a:p>
          <a:p>
            <a:pPr algn="ctr"/>
            <a:r>
              <a:rPr lang="en-GB" sz="2100" noProof="0" dirty="0">
                <a:ln>
                  <a:noFill/>
                </a:ln>
                <a:solidFill>
                  <a:schemeClr val="accent5">
                    <a:lumMod val="50000"/>
                  </a:schemeClr>
                </a:solidFill>
                <a:effectLst/>
                <a:uLnTx/>
                <a:uFillTx/>
                <a:latin typeface="Times New Roman" panose="02020603050405020304" pitchFamily="18" charset="0"/>
                <a:cs typeface="Times New Roman" panose="02020603050405020304" pitchFamily="18" charset="0"/>
                <a:sym typeface="+mn-ea"/>
              </a:rPr>
              <a:t>Prepared By</a:t>
            </a:r>
          </a:p>
          <a:p>
            <a:pPr algn="ctr">
              <a:lnSpc>
                <a:spcPct val="100000"/>
              </a:lnSpc>
              <a:spcBef>
                <a:spcPts val="0"/>
              </a:spcBef>
              <a:spcAft>
                <a:spcPts val="0"/>
              </a:spcAft>
            </a:pPr>
            <a:r>
              <a:rPr lang="en-IN" sz="2100" dirty="0">
                <a:solidFill>
                  <a:schemeClr val="accent5"/>
                </a:solidFill>
                <a:latin typeface="Times New Roman" panose="02020603050405020304" pitchFamily="18" charset="0"/>
                <a:cs typeface="Times New Roman" panose="02020603050405020304" pitchFamily="18" charset="0"/>
              </a:rPr>
              <a:t>Piyush Deepak </a:t>
            </a:r>
            <a:r>
              <a:rPr lang="en-IN" sz="2100" dirty="0" err="1">
                <a:solidFill>
                  <a:schemeClr val="accent5"/>
                </a:solidFill>
                <a:latin typeface="Times New Roman" panose="02020603050405020304" pitchFamily="18" charset="0"/>
                <a:cs typeface="Times New Roman" panose="02020603050405020304" pitchFamily="18" charset="0"/>
              </a:rPr>
              <a:t>Sawkar</a:t>
            </a:r>
            <a:r>
              <a:rPr lang="en-IN" sz="2100" dirty="0">
                <a:solidFill>
                  <a:schemeClr val="accent5"/>
                </a:solidFill>
                <a:latin typeface="Times New Roman" panose="02020603050405020304" pitchFamily="18" charset="0"/>
                <a:cs typeface="Times New Roman" panose="02020603050405020304" pitchFamily="18" charset="0"/>
              </a:rPr>
              <a:t>	                  PRN:-72153218H</a:t>
            </a:r>
          </a:p>
          <a:p>
            <a:pPr algn="ctr">
              <a:lnSpc>
                <a:spcPct val="100000"/>
              </a:lnSpc>
              <a:spcBef>
                <a:spcPts val="0"/>
              </a:spcBef>
              <a:spcAft>
                <a:spcPts val="0"/>
              </a:spcAft>
            </a:pPr>
            <a:r>
              <a:rPr lang="en-IN" sz="2100" dirty="0" err="1">
                <a:solidFill>
                  <a:schemeClr val="accent5"/>
                </a:solidFill>
                <a:latin typeface="Times New Roman" panose="02020603050405020304" pitchFamily="18" charset="0"/>
                <a:cs typeface="Times New Roman" panose="02020603050405020304" pitchFamily="18" charset="0"/>
              </a:rPr>
              <a:t>Yadnyesh</a:t>
            </a:r>
            <a:r>
              <a:rPr lang="en-IN" sz="2100" dirty="0">
                <a:solidFill>
                  <a:schemeClr val="accent5"/>
                </a:solidFill>
                <a:latin typeface="Times New Roman" panose="02020603050405020304" pitchFamily="18" charset="0"/>
                <a:cs typeface="Times New Roman" panose="02020603050405020304" pitchFamily="18" charset="0"/>
              </a:rPr>
              <a:t> D </a:t>
            </a:r>
            <a:r>
              <a:rPr lang="en-IN" sz="2100" dirty="0" err="1">
                <a:solidFill>
                  <a:schemeClr val="accent5"/>
                </a:solidFill>
                <a:latin typeface="Times New Roman" panose="02020603050405020304" pitchFamily="18" charset="0"/>
                <a:cs typeface="Times New Roman" panose="02020603050405020304" pitchFamily="18" charset="0"/>
              </a:rPr>
              <a:t>Varpe</a:t>
            </a:r>
            <a:r>
              <a:rPr lang="en-IN" sz="2100" dirty="0">
                <a:solidFill>
                  <a:schemeClr val="accent5"/>
                </a:solidFill>
                <a:latin typeface="Times New Roman" panose="02020603050405020304" pitchFamily="18" charset="0"/>
                <a:cs typeface="Times New Roman" panose="02020603050405020304" pitchFamily="18" charset="0"/>
              </a:rPr>
              <a:t>              	    PRN:-72153269B</a:t>
            </a:r>
          </a:p>
          <a:p>
            <a:pPr algn="ctr">
              <a:lnSpc>
                <a:spcPct val="100000"/>
              </a:lnSpc>
              <a:spcBef>
                <a:spcPts val="0"/>
              </a:spcBef>
              <a:spcAft>
                <a:spcPts val="0"/>
              </a:spcAft>
            </a:pPr>
            <a:r>
              <a:rPr lang="en-IN" sz="2100" dirty="0">
                <a:solidFill>
                  <a:schemeClr val="accent5"/>
                </a:solidFill>
                <a:latin typeface="Times New Roman" panose="02020603050405020304" pitchFamily="18" charset="0"/>
                <a:cs typeface="Times New Roman" panose="02020603050405020304" pitchFamily="18" charset="0"/>
              </a:rPr>
              <a:t>Anushka Mahesh Shevle                      PRN:-72153222F</a:t>
            </a:r>
          </a:p>
          <a:p>
            <a:pPr algn="ctr">
              <a:lnSpc>
                <a:spcPct val="100000"/>
              </a:lnSpc>
              <a:spcBef>
                <a:spcPts val="0"/>
              </a:spcBef>
              <a:spcAft>
                <a:spcPts val="0"/>
              </a:spcAft>
            </a:pPr>
            <a:r>
              <a:rPr lang="en-IN" sz="2100" dirty="0" err="1">
                <a:solidFill>
                  <a:schemeClr val="accent5"/>
                </a:solidFill>
                <a:latin typeface="Times New Roman" panose="02020603050405020304" pitchFamily="18" charset="0"/>
                <a:cs typeface="Times New Roman" panose="02020603050405020304" pitchFamily="18" charset="0"/>
              </a:rPr>
              <a:t>Rutuja</a:t>
            </a:r>
            <a:r>
              <a:rPr lang="en-IN" sz="2100" dirty="0">
                <a:solidFill>
                  <a:schemeClr val="accent5"/>
                </a:solidFill>
                <a:latin typeface="Times New Roman" panose="02020603050405020304" pitchFamily="18" charset="0"/>
                <a:cs typeface="Times New Roman" panose="02020603050405020304" pitchFamily="18" charset="0"/>
              </a:rPr>
              <a:t> Madhav </a:t>
            </a:r>
            <a:r>
              <a:rPr lang="en-IN" sz="2100" dirty="0" err="1">
                <a:solidFill>
                  <a:schemeClr val="accent5"/>
                </a:solidFill>
                <a:latin typeface="Times New Roman" panose="02020603050405020304" pitchFamily="18" charset="0"/>
                <a:cs typeface="Times New Roman" panose="02020603050405020304" pitchFamily="18" charset="0"/>
              </a:rPr>
              <a:t>Bankar</a:t>
            </a:r>
            <a:r>
              <a:rPr lang="en-IN" sz="2100" dirty="0">
                <a:solidFill>
                  <a:schemeClr val="accent5"/>
                </a:solidFill>
                <a:latin typeface="Times New Roman" panose="02020603050405020304" pitchFamily="18" charset="0"/>
                <a:cs typeface="Times New Roman" panose="02020603050405020304" pitchFamily="18" charset="0"/>
              </a:rPr>
              <a:t>                        PRN:-72153017G </a:t>
            </a:r>
          </a:p>
          <a:p>
            <a:pPr algn="ctr">
              <a:lnSpc>
                <a:spcPct val="100000"/>
              </a:lnSpc>
              <a:spcBef>
                <a:spcPts val="0"/>
              </a:spcBef>
              <a:spcAft>
                <a:spcPts val="0"/>
              </a:spcAft>
            </a:pPr>
            <a:r>
              <a:rPr lang="en-IN" sz="2100" dirty="0">
                <a:solidFill>
                  <a:schemeClr val="accent5"/>
                </a:solidFill>
                <a:latin typeface="Times New Roman" panose="02020603050405020304" pitchFamily="18" charset="0"/>
                <a:cs typeface="Times New Roman" panose="02020603050405020304" pitchFamily="18" charset="0"/>
              </a:rPr>
              <a:t>Shubham Subhash </a:t>
            </a:r>
            <a:r>
              <a:rPr lang="en-IN" sz="2100" dirty="0" err="1">
                <a:solidFill>
                  <a:schemeClr val="accent5"/>
                </a:solidFill>
                <a:latin typeface="Times New Roman" panose="02020603050405020304" pitchFamily="18" charset="0"/>
                <a:cs typeface="Times New Roman" panose="02020603050405020304" pitchFamily="18" charset="0"/>
              </a:rPr>
              <a:t>Shirsat</a:t>
            </a:r>
            <a:r>
              <a:rPr lang="en-IN" sz="2100" dirty="0">
                <a:solidFill>
                  <a:schemeClr val="accent5"/>
                </a:solidFill>
                <a:latin typeface="Times New Roman" panose="02020603050405020304" pitchFamily="18" charset="0"/>
                <a:cs typeface="Times New Roman" panose="02020603050405020304" pitchFamily="18" charset="0"/>
              </a:rPr>
              <a:t>	                   PRN:-72153236F</a:t>
            </a:r>
            <a:endParaRPr lang="en-IN" sz="2100" dirty="0">
              <a:solidFill>
                <a:srgbClr val="002060"/>
              </a:solidFill>
              <a:latin typeface="Times New Roman" panose="02020603050405020304" pitchFamily="18" charset="0"/>
              <a:cs typeface="Times New Roman" panose="02020603050405020304" pitchFamily="18" charset="0"/>
            </a:endParaRPr>
          </a:p>
          <a:p>
            <a:pPr algn="ctr">
              <a:lnSpc>
                <a:spcPct val="100000"/>
              </a:lnSpc>
              <a:spcBef>
                <a:spcPts val="0"/>
              </a:spcBef>
              <a:spcAft>
                <a:spcPts val="0"/>
              </a:spcAft>
            </a:pPr>
            <a:endParaRPr lang="en-IN" sz="2100" b="1" dirty="0">
              <a:solidFill>
                <a:srgbClr val="002060"/>
              </a:solidFill>
              <a:latin typeface="Times New Roman" panose="02020603050405020304" pitchFamily="18" charset="0"/>
              <a:cs typeface="Times New Roman" panose="02020603050405020304" pitchFamily="18" charset="0"/>
            </a:endParaRPr>
          </a:p>
          <a:p>
            <a:pPr algn="ctr">
              <a:lnSpc>
                <a:spcPct val="100000"/>
              </a:lnSpc>
              <a:spcBef>
                <a:spcPts val="0"/>
              </a:spcBef>
              <a:spcAft>
                <a:spcPts val="0"/>
              </a:spcAft>
            </a:pPr>
            <a:r>
              <a:rPr lang="en-IN" sz="2100" b="1" dirty="0">
                <a:solidFill>
                  <a:srgbClr val="002060"/>
                </a:solidFill>
                <a:latin typeface="Times New Roman" panose="02020603050405020304" pitchFamily="18" charset="0"/>
                <a:cs typeface="Times New Roman" panose="02020603050405020304" pitchFamily="18" charset="0"/>
              </a:rPr>
              <a:t>Guided by</a:t>
            </a:r>
          </a:p>
          <a:p>
            <a:pPr algn="ctr">
              <a:lnSpc>
                <a:spcPct val="100000"/>
              </a:lnSpc>
              <a:spcBef>
                <a:spcPts val="0"/>
              </a:spcBef>
              <a:spcAft>
                <a:spcPts val="0"/>
              </a:spcAft>
            </a:pPr>
            <a:r>
              <a:rPr lang="en-IN" sz="2100" b="1" dirty="0">
                <a:solidFill>
                  <a:srgbClr val="002060"/>
                </a:solidFill>
                <a:latin typeface="Times New Roman" panose="02020603050405020304" pitchFamily="18" charset="0"/>
                <a:cs typeface="Times New Roman" panose="02020603050405020304" pitchFamily="18" charset="0"/>
              </a:rPr>
              <a:t>Prof. Gayatri </a:t>
            </a:r>
            <a:r>
              <a:rPr lang="en-IN" sz="2100" b="1" dirty="0" err="1">
                <a:solidFill>
                  <a:srgbClr val="002060"/>
                </a:solidFill>
                <a:latin typeface="Times New Roman" panose="02020603050405020304" pitchFamily="18" charset="0"/>
                <a:cs typeface="Times New Roman" panose="02020603050405020304" pitchFamily="18" charset="0"/>
              </a:rPr>
              <a:t>Ambadkar</a:t>
            </a:r>
            <a:r>
              <a:rPr lang="en-IN" sz="2100" b="1" dirty="0">
                <a:solidFill>
                  <a:srgbClr val="002060"/>
                </a:solidFill>
                <a:latin typeface="Times New Roman" panose="02020603050405020304" pitchFamily="18" charset="0"/>
                <a:cs typeface="Times New Roman" panose="02020603050405020304" pitchFamily="18" charset="0"/>
              </a:rPr>
              <a:t> </a:t>
            </a:r>
          </a:p>
          <a:p>
            <a:pPr algn="ctr">
              <a:lnSpc>
                <a:spcPct val="100000"/>
              </a:lnSpc>
              <a:spcBef>
                <a:spcPts val="0"/>
              </a:spcBef>
              <a:spcAft>
                <a:spcPts val="0"/>
              </a:spcAft>
            </a:pPr>
            <a:endParaRPr lang="en-IN" sz="2100" b="1" dirty="0">
              <a:solidFill>
                <a:srgbClr val="002060"/>
              </a:solidFill>
              <a:latin typeface="Times New Roman" panose="02020603050405020304" pitchFamily="18" charset="0"/>
              <a:cs typeface="Times New Roman" panose="02020603050405020304" pitchFamily="18" charset="0"/>
            </a:endParaRPr>
          </a:p>
          <a:p>
            <a:pPr algn="ctr">
              <a:lnSpc>
                <a:spcPct val="100000"/>
              </a:lnSpc>
              <a:spcBef>
                <a:spcPts val="0"/>
              </a:spcBef>
              <a:spcAft>
                <a:spcPts val="0"/>
              </a:spcAft>
            </a:pPr>
            <a:r>
              <a:rPr lang="en-IN" sz="2100" b="1" dirty="0">
                <a:solidFill>
                  <a:srgbClr val="7030A0"/>
                </a:solidFill>
                <a:latin typeface="Times New Roman" panose="02020603050405020304" pitchFamily="18" charset="0"/>
                <a:cs typeface="Times New Roman" panose="02020603050405020304" pitchFamily="18" charset="0"/>
              </a:rPr>
              <a:t>PCET’S &amp; NMVPM’S</a:t>
            </a:r>
          </a:p>
          <a:p>
            <a:pPr algn="ctr">
              <a:lnSpc>
                <a:spcPct val="100000"/>
              </a:lnSpc>
              <a:spcBef>
                <a:spcPts val="0"/>
              </a:spcBef>
              <a:spcAft>
                <a:spcPts val="0"/>
              </a:spcAft>
            </a:pPr>
            <a:r>
              <a:rPr lang="en-IN" sz="2100" b="1" dirty="0">
                <a:solidFill>
                  <a:srgbClr val="7030A0"/>
                </a:solidFill>
                <a:latin typeface="Times New Roman" panose="02020603050405020304" pitchFamily="18" charset="0"/>
                <a:cs typeface="Times New Roman" panose="02020603050405020304" pitchFamily="18" charset="0"/>
              </a:rPr>
              <a:t>NUTAN MAHARASHTRA INSTT. OF ENGG. &amp; TECH. Pune</a:t>
            </a:r>
          </a:p>
          <a:p>
            <a:pPr algn="ctr">
              <a:lnSpc>
                <a:spcPct val="100000"/>
              </a:lnSpc>
              <a:spcBef>
                <a:spcPts val="0"/>
              </a:spcBef>
              <a:spcAft>
                <a:spcPts val="0"/>
              </a:spcAft>
            </a:pPr>
            <a:endParaRPr lang="en-IN" sz="1600" b="1" dirty="0">
              <a:solidFill>
                <a:schemeClr val="tx2"/>
              </a:solidFill>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cstate="print"/>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2021-22</a:t>
            </a:r>
            <a:endParaRPr lang="en-IN"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cstate="print"/>
          <a:stretch>
            <a:fillRect/>
          </a:stretch>
        </p:blipFill>
        <p:spPr>
          <a:xfrm>
            <a:off x="7966075" y="71120"/>
            <a:ext cx="1177925" cy="11779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0661-B082-47FB-93AA-3F2B1E15FBE3}"/>
              </a:ext>
            </a:extLst>
          </p:cNvPr>
          <p:cNvSpPr>
            <a:spLocks noGrp="1"/>
          </p:cNvSpPr>
          <p:nvPr>
            <p:ph type="title"/>
          </p:nvPr>
        </p:nvSpPr>
        <p:spPr/>
        <p:txBody>
          <a:bodyPr>
            <a:normAutofit/>
          </a:bodyPr>
          <a:lstStyle/>
          <a:p>
            <a:br>
              <a:rPr kumimoji="0" lang="en-US" sz="1800" b="0" i="0" u="none" strike="noStrike" kern="1200" cap="none" spc="0" normalizeH="0" baseline="0" noProof="0" dirty="0">
                <a:ln>
                  <a:noFill/>
                </a:ln>
                <a:solidFill>
                  <a:srgbClr val="333333"/>
                </a:solidFill>
                <a:effectLst/>
                <a:uLnTx/>
                <a:uFillTx/>
                <a:ea typeface="+mj-ea"/>
                <a:cs typeface="+mj-cs"/>
              </a:rPr>
            </a:br>
            <a:endParaRPr lang="en-IN" sz="1600" dirty="0"/>
          </a:p>
        </p:txBody>
      </p:sp>
      <p:sp>
        <p:nvSpPr>
          <p:cNvPr id="8" name="TextBox 7">
            <a:extLst>
              <a:ext uri="{FF2B5EF4-FFF2-40B4-BE49-F238E27FC236}">
                <a16:creationId xmlns:a16="http://schemas.microsoft.com/office/drawing/2014/main" id="{5AADAFE9-464F-4ABA-9CA1-1DFA9EF269A0}"/>
              </a:ext>
            </a:extLst>
          </p:cNvPr>
          <p:cNvSpPr txBox="1"/>
          <p:nvPr/>
        </p:nvSpPr>
        <p:spPr>
          <a:xfrm>
            <a:off x="1331640" y="274320"/>
            <a:ext cx="7416824" cy="6001643"/>
          </a:xfrm>
          <a:prstGeom prst="rect">
            <a:avLst/>
          </a:prstGeom>
          <a:noFill/>
        </p:spPr>
        <p:txBody>
          <a:bodyPr wrap="square">
            <a:spAutoFit/>
          </a:bodyPr>
          <a:lstStyle/>
          <a:p>
            <a:r>
              <a:rPr lang="en-US" sz="1600" dirty="0"/>
              <a:t>1)  According to </a:t>
            </a:r>
            <a:r>
              <a:rPr lang="en-US" sz="1600" dirty="0" err="1"/>
              <a:t>W.Zhao</a:t>
            </a:r>
            <a:r>
              <a:rPr lang="en-US" sz="1600" dirty="0"/>
              <a:t> , et.al. (December2003) As one of the most successful applications of image analysis and understanding ,face recognition has recently received significant attention , especially during the past several years. This paper provides an up-to-date critical survey of still-and video-based face recognition research. </a:t>
            </a:r>
            <a:br>
              <a:rPr lang="en-US" sz="1600" dirty="0"/>
            </a:br>
            <a:r>
              <a:rPr lang="en-US" sz="1600" dirty="0"/>
              <a:t>Face Recognition: A Literature Survey </a:t>
            </a:r>
            <a:r>
              <a:rPr lang="en-US" sz="1600" dirty="0" err="1"/>
              <a:t>W.Zhao</a:t>
            </a:r>
            <a:r>
              <a:rPr lang="en-US" sz="1600" dirty="0"/>
              <a:t>, University of Maryland ACM Computing Surveys, (Vol.35,No.4,December2003,pp.399–458).</a:t>
            </a:r>
            <a:br>
              <a:rPr lang="en-US" sz="1600" dirty="0"/>
            </a:br>
            <a:br>
              <a:rPr lang="en-US" sz="1600" dirty="0"/>
            </a:br>
            <a:r>
              <a:rPr lang="en-US" sz="1600" dirty="0"/>
              <a:t>2 )  According to M. Meenakshi( Received 29 August 2012; Published online November    10, 2012 ) This system is organized to capture an image sequence, find facial features in  the images, and recognize and verify a person. The current implementation uses images captured using a Web Cam, compares it to a stored database using methods of Principal Component Analysis (PCA) and Discrete Cosine Transform (DCT). A real-time validation of the identification of the captured images is done using a PC-based system with algorithms. Real-Time Facial Recognition System—Design, Implementation and Validation M. Meenakshi Journal of Signal Processing Theory and Applications (2013) 1: 1-18 doi:10.7726/jspta.2013.1001.</a:t>
            </a:r>
            <a:br>
              <a:rPr lang="en-US" sz="1600" dirty="0"/>
            </a:br>
            <a:br>
              <a:rPr lang="en-US" sz="1600" dirty="0"/>
            </a:br>
            <a:r>
              <a:rPr lang="en-US" sz="1600" dirty="0"/>
              <a:t>3 ) According to Jawad </a:t>
            </a:r>
            <a:r>
              <a:rPr lang="en-US" sz="1600" dirty="0" err="1"/>
              <a:t>Nagi</a:t>
            </a:r>
            <a:r>
              <a:rPr lang="en-US" sz="1600" dirty="0"/>
              <a:t>, et.al.( March 7-9, 2008) This paper presents a new technique for human face recognition. This technique uses an image-based approach towards artificial intelligence by removing redundant data from face images through image compression using the two-dimensional discrete cosine transform. Face recognition, discrete cosine transform, self-organizing map, neural network, artificial intelligence. The DCT extracts features from face images based on skin color. Feature vectors are constructed by computing DCT coefficients.</a:t>
            </a:r>
            <a:endParaRPr lang="en-IN" sz="1600" dirty="0"/>
          </a:p>
        </p:txBody>
      </p:sp>
    </p:spTree>
    <p:extLst>
      <p:ext uri="{BB962C8B-B14F-4D97-AF65-F5344CB8AC3E}">
        <p14:creationId xmlns:p14="http://schemas.microsoft.com/office/powerpoint/2010/main" val="21600939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46B181F-5FD8-4BBF-B64D-53108F3F9F85}"/>
              </a:ext>
            </a:extLst>
          </p:cNvPr>
          <p:cNvSpPr>
            <a:spLocks noGrp="1"/>
          </p:cNvSpPr>
          <p:nvPr>
            <p:ph type="title"/>
          </p:nvPr>
        </p:nvSpPr>
        <p:spPr>
          <a:xfrm>
            <a:off x="899592" y="284528"/>
            <a:ext cx="8034096" cy="768208"/>
          </a:xfrm>
        </p:spPr>
        <p:txBody>
          <a:bodyPr>
            <a:normAutofit/>
          </a:bodyPr>
          <a:lstStyle/>
          <a:p>
            <a:pPr marL="571500" indent="-571500">
              <a:buFont typeface="Wingdings" panose="05000000000000000000" pitchFamily="2" charset="2"/>
              <a:buChar char="Ø"/>
            </a:pPr>
            <a:r>
              <a:rPr lang="en-US" sz="4000" u="sng" dirty="0"/>
              <a:t>Project Overview :-</a:t>
            </a:r>
            <a:endParaRPr lang="en-IN" sz="4000" u="sng" dirty="0"/>
          </a:p>
        </p:txBody>
      </p:sp>
      <p:cxnSp>
        <p:nvCxnSpPr>
          <p:cNvPr id="9" name="Straight Connector 8">
            <a:extLst>
              <a:ext uri="{FF2B5EF4-FFF2-40B4-BE49-F238E27FC236}">
                <a16:creationId xmlns:a16="http://schemas.microsoft.com/office/drawing/2014/main" id="{CC7382EE-D2F0-408B-A8E4-0385052CC90C}"/>
              </a:ext>
            </a:extLst>
          </p:cNvPr>
          <p:cNvCxnSpPr/>
          <p:nvPr/>
        </p:nvCxnSpPr>
        <p:spPr>
          <a:xfrm>
            <a:off x="971600" y="908720"/>
            <a:ext cx="8208912"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D5045324-F3A7-42FB-9CDF-2C94F59B047B}"/>
              </a:ext>
            </a:extLst>
          </p:cNvPr>
          <p:cNvSpPr txBox="1"/>
          <p:nvPr/>
        </p:nvSpPr>
        <p:spPr>
          <a:xfrm>
            <a:off x="1210593" y="1173813"/>
            <a:ext cx="7177831" cy="5232202"/>
          </a:xfrm>
          <a:prstGeom prst="rect">
            <a:avLst/>
          </a:prstGeom>
          <a:noFill/>
        </p:spPr>
        <p:txBody>
          <a:bodyPr wrap="square">
            <a:spAutoFit/>
          </a:bodyPr>
          <a:lstStyle/>
          <a:p>
            <a:pPr marL="368300" marR="0" lvl="0" indent="-285750" algn="l" defTabSz="914400" rtl="0" eaLnBrk="1" fontAlgn="auto" latinLnBrk="0" hangingPunct="1">
              <a:lnSpc>
                <a:spcPct val="100000"/>
              </a:lnSpc>
              <a:spcBef>
                <a:spcPts val="600"/>
              </a:spcBef>
              <a:spcAft>
                <a:spcPts val="0"/>
              </a:spcAft>
              <a:buClr>
                <a:srgbClr val="3891A7"/>
              </a:buClr>
              <a:buSzPct val="80000"/>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primary task is to create a system that will allow the following functions: The work is accomplished according to the following principle. The system is suitable for spaces where a large number of people should have access. There is only one master key, which is the simple mechanical key bypassing the system. </a:t>
            </a:r>
          </a:p>
          <a:p>
            <a:pPr marL="368300" marR="0" lvl="0" indent="-285750" algn="l" defTabSz="914400" rtl="0" eaLnBrk="1" fontAlgn="auto" latinLnBrk="0" hangingPunct="1">
              <a:lnSpc>
                <a:spcPct val="100000"/>
              </a:lnSpc>
              <a:spcBef>
                <a:spcPts val="600"/>
              </a:spcBef>
              <a:spcAft>
                <a:spcPts val="0"/>
              </a:spcAft>
              <a:buClr>
                <a:srgbClr val="3891A7"/>
              </a:buClr>
              <a:buSzPct val="80000"/>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For safety reasons, this key should exclusively be owned by one person in charge of the room. All other persons who will need access to space must be recorded in the database. The database stores the person's face model, and the encrypted code of his ID card. </a:t>
            </a:r>
          </a:p>
          <a:p>
            <a:pPr marL="368300" marR="0" lvl="0" indent="-285750" algn="l" defTabSz="914400" rtl="0" eaLnBrk="1" fontAlgn="auto" latinLnBrk="0" hangingPunct="1">
              <a:lnSpc>
                <a:spcPct val="100000"/>
              </a:lnSpc>
              <a:spcBef>
                <a:spcPts val="600"/>
              </a:spcBef>
              <a:spcAft>
                <a:spcPts val="0"/>
              </a:spcAft>
              <a:buClr>
                <a:srgbClr val="3891A7"/>
              </a:buClr>
              <a:buSzPct val="80000"/>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To use the system, the person should approach the door, and stand in front of the camera, then he/she needs to initiate a comparison with the database by pressing the button on the keyboard. Afterward, the system detects the person's face, analyzes it, and decides whether the person has access. If successful, the system supplies current to the electro-mechanical lock, which unlocks the door. In case of failure, the system asks to identify users with the help of an ID card and entered pin code. Thus, it will be possible to give temporary access to people with temporary ID cards and a one-time pin code.</a:t>
            </a:r>
            <a:endParaRPr kumimoji="0" lang="mr-IN" sz="1800" b="0" i="0" u="none" strike="noStrike" kern="1200" cap="none" spc="0" normalizeH="0" baseline="0" noProof="0" dirty="0">
              <a:ln>
                <a:noFill/>
              </a:ln>
              <a:solidFill>
                <a:prstClr val="black"/>
              </a:solidFill>
              <a:effectLst/>
              <a:uLnTx/>
              <a:uFillTx/>
              <a:latin typeface="Gill Sans MT"/>
              <a:ea typeface="+mn-ea"/>
              <a:cs typeface="Mangal" panose="02040503050203030202" pitchFamily="18" charset="0"/>
            </a:endParaRPr>
          </a:p>
        </p:txBody>
      </p:sp>
    </p:spTree>
    <p:extLst>
      <p:ext uri="{BB962C8B-B14F-4D97-AF65-F5344CB8AC3E}">
        <p14:creationId xmlns:p14="http://schemas.microsoft.com/office/powerpoint/2010/main" val="302360157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D695F1B-5860-4EB1-AB52-91CF292599BB}"/>
              </a:ext>
            </a:extLst>
          </p:cNvPr>
          <p:cNvPicPr>
            <a:picLocks noGrp="1" noChangeAspect="1"/>
          </p:cNvPicPr>
          <p:nvPr>
            <p:ph idx="1"/>
          </p:nvPr>
        </p:nvPicPr>
        <p:blipFill rotWithShape="1">
          <a:blip r:embed="rId2"/>
          <a:srcRect l="48980" t="37562" r="31812" b="28291"/>
          <a:stretch/>
        </p:blipFill>
        <p:spPr>
          <a:xfrm>
            <a:off x="1259632" y="1667001"/>
            <a:ext cx="3168352" cy="3168352"/>
          </a:xfrm>
        </p:spPr>
      </p:pic>
      <p:pic>
        <p:nvPicPr>
          <p:cNvPr id="6" name="Picture 5">
            <a:extLst>
              <a:ext uri="{FF2B5EF4-FFF2-40B4-BE49-F238E27FC236}">
                <a16:creationId xmlns:a16="http://schemas.microsoft.com/office/drawing/2014/main" id="{E08C51C1-891E-4003-AF81-41B1BC4BADD8}"/>
              </a:ext>
            </a:extLst>
          </p:cNvPr>
          <p:cNvPicPr>
            <a:picLocks noChangeAspect="1"/>
          </p:cNvPicPr>
          <p:nvPr/>
        </p:nvPicPr>
        <p:blipFill rotWithShape="1">
          <a:blip r:embed="rId3"/>
          <a:srcRect l="49610" t="25200" r="29915" b="44000"/>
          <a:stretch/>
        </p:blipFill>
        <p:spPr>
          <a:xfrm>
            <a:off x="4974083" y="1340768"/>
            <a:ext cx="4169917" cy="3528392"/>
          </a:xfrm>
          <a:prstGeom prst="rect">
            <a:avLst/>
          </a:prstGeom>
        </p:spPr>
      </p:pic>
    </p:spTree>
    <p:extLst>
      <p:ext uri="{BB962C8B-B14F-4D97-AF65-F5344CB8AC3E}">
        <p14:creationId xmlns:p14="http://schemas.microsoft.com/office/powerpoint/2010/main" val="367236095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5DC345-096C-475E-9734-3F212545128D}"/>
              </a:ext>
            </a:extLst>
          </p:cNvPr>
          <p:cNvSpPr>
            <a:spLocks noGrp="1"/>
          </p:cNvSpPr>
          <p:nvPr>
            <p:ph type="title"/>
          </p:nvPr>
        </p:nvSpPr>
        <p:spPr>
          <a:xfrm>
            <a:off x="971600" y="274319"/>
            <a:ext cx="7962088" cy="778413"/>
          </a:xfrm>
        </p:spPr>
        <p:txBody>
          <a:bodyPr>
            <a:normAutofit/>
          </a:bodyPr>
          <a:lstStyle/>
          <a:p>
            <a:pPr marL="571500" indent="-571500">
              <a:buFont typeface="Wingdings" panose="05000000000000000000" pitchFamily="2" charset="2"/>
              <a:buChar char="Ø"/>
            </a:pPr>
            <a:r>
              <a:rPr lang="en-US" sz="4000" u="sng" dirty="0"/>
              <a:t>Conclusion</a:t>
            </a:r>
            <a:r>
              <a:rPr lang="en-US" u="sng" dirty="0"/>
              <a:t> :-</a:t>
            </a:r>
            <a:endParaRPr lang="en-IN" u="sng" dirty="0"/>
          </a:p>
        </p:txBody>
      </p:sp>
      <p:cxnSp>
        <p:nvCxnSpPr>
          <p:cNvPr id="8" name="Straight Connector 7">
            <a:extLst>
              <a:ext uri="{FF2B5EF4-FFF2-40B4-BE49-F238E27FC236}">
                <a16:creationId xmlns:a16="http://schemas.microsoft.com/office/drawing/2014/main" id="{58B8CE50-C45D-4BF1-BF53-D42EDC122781}"/>
              </a:ext>
            </a:extLst>
          </p:cNvPr>
          <p:cNvCxnSpPr>
            <a:cxnSpLocks/>
          </p:cNvCxnSpPr>
          <p:nvPr/>
        </p:nvCxnSpPr>
        <p:spPr>
          <a:xfrm>
            <a:off x="971600" y="908720"/>
            <a:ext cx="8172400"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9138C40C-69C3-4EC9-8860-C60FEC66CE53}"/>
              </a:ext>
            </a:extLst>
          </p:cNvPr>
          <p:cNvSpPr txBox="1"/>
          <p:nvPr/>
        </p:nvSpPr>
        <p:spPr>
          <a:xfrm>
            <a:off x="1280236" y="1340768"/>
            <a:ext cx="7344816" cy="4524315"/>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dirty="0"/>
              <a:t>This experiment is done for a flexible security system. This system is not completely intelligent security system. </a:t>
            </a:r>
          </a:p>
          <a:p>
            <a:pPr marL="285750" indent="-285750">
              <a:buFont typeface="Arial" panose="020B0604020202020204" pitchFamily="34" charset="0"/>
              <a:buChar char="•"/>
            </a:pPr>
            <a:r>
              <a:rPr lang="en-US" dirty="0"/>
              <a:t>It is one of the best way to access the comfortable facilities. As one’s face is registered, user do not need any kind of efforts, </a:t>
            </a:r>
            <a:r>
              <a:rPr lang="en-US" dirty="0" err="1"/>
              <a:t>silmpy</a:t>
            </a:r>
            <a:r>
              <a:rPr lang="en-US" dirty="0"/>
              <a:t> to go </a:t>
            </a:r>
            <a:r>
              <a:rPr lang="en-US" dirty="0" err="1"/>
              <a:t>infront</a:t>
            </a:r>
            <a:r>
              <a:rPr lang="en-US" dirty="0"/>
              <a:t> of the camera , camera will access the correct face and give you the positive result if the recognition is as per the registration. </a:t>
            </a:r>
          </a:p>
          <a:p>
            <a:pPr marL="285750" indent="-285750">
              <a:buFont typeface="Arial" panose="020B0604020202020204" pitchFamily="34" charset="0"/>
              <a:buChar char="•"/>
            </a:pPr>
            <a:r>
              <a:rPr lang="en-US" dirty="0"/>
              <a:t>This will skip the physical efforts. Main focus is just to decrease the human efforts. </a:t>
            </a:r>
          </a:p>
          <a:p>
            <a:pPr marL="285750" indent="-285750">
              <a:buFont typeface="Arial" panose="020B0604020202020204" pitchFamily="34" charset="0"/>
              <a:buChar char="•"/>
            </a:pPr>
            <a:r>
              <a:rPr lang="en-US" dirty="0"/>
              <a:t>Face recognition door lock using  Arduino uno artificial intelligence will also create convenience for people and people will accept this time-saving intelligence.</a:t>
            </a:r>
          </a:p>
          <a:p>
            <a:pPr marL="285750" indent="-285750">
              <a:buFont typeface="Arial" panose="020B0604020202020204" pitchFamily="34" charset="0"/>
              <a:buChar char="•"/>
            </a:pPr>
            <a:r>
              <a:rPr lang="en-US" dirty="0"/>
              <a:t>We are entering this age of artificial intelligence. And things are more convenient and time-saving in this.</a:t>
            </a:r>
          </a:p>
          <a:p>
            <a:endParaRPr lang="en-US" dirty="0"/>
          </a:p>
          <a:p>
            <a:endParaRPr lang="en-US" dirty="0"/>
          </a:p>
        </p:txBody>
      </p:sp>
    </p:spTree>
    <p:extLst>
      <p:ext uri="{BB962C8B-B14F-4D97-AF65-F5344CB8AC3E}">
        <p14:creationId xmlns:p14="http://schemas.microsoft.com/office/powerpoint/2010/main" val="317287991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E09D4A-5870-4F2F-A132-563BAE8BA423}"/>
              </a:ext>
            </a:extLst>
          </p:cNvPr>
          <p:cNvSpPr>
            <a:spLocks noGrp="1"/>
          </p:cNvSpPr>
          <p:nvPr>
            <p:ph type="title"/>
          </p:nvPr>
        </p:nvSpPr>
        <p:spPr>
          <a:xfrm>
            <a:off x="899592" y="116631"/>
            <a:ext cx="7953300" cy="648073"/>
          </a:xfrm>
        </p:spPr>
        <p:txBody>
          <a:bodyPr>
            <a:normAutofit fontScale="90000"/>
          </a:bodyPr>
          <a:lstStyle/>
          <a:p>
            <a:pPr marL="571500" indent="-571500">
              <a:buFont typeface="Wingdings" panose="05000000000000000000" pitchFamily="2" charset="2"/>
              <a:buChar char="Ø"/>
            </a:pPr>
            <a:r>
              <a:rPr lang="en-US" u="sng" dirty="0"/>
              <a:t>Future Scope :-</a:t>
            </a:r>
            <a:endParaRPr lang="en-IN" u="sng" dirty="0"/>
          </a:p>
        </p:txBody>
      </p:sp>
      <p:cxnSp>
        <p:nvCxnSpPr>
          <p:cNvPr id="8" name="Straight Connector 7">
            <a:extLst>
              <a:ext uri="{FF2B5EF4-FFF2-40B4-BE49-F238E27FC236}">
                <a16:creationId xmlns:a16="http://schemas.microsoft.com/office/drawing/2014/main" id="{A79E1B62-6621-4DCB-ABED-9E4FE22A013D}"/>
              </a:ext>
            </a:extLst>
          </p:cNvPr>
          <p:cNvCxnSpPr/>
          <p:nvPr/>
        </p:nvCxnSpPr>
        <p:spPr>
          <a:xfrm>
            <a:off x="971600" y="692696"/>
            <a:ext cx="817240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AA79DAAC-93A2-4873-BFF5-335BA4622FB0}"/>
              </a:ext>
            </a:extLst>
          </p:cNvPr>
          <p:cNvSpPr txBox="1"/>
          <p:nvPr/>
        </p:nvSpPr>
        <p:spPr>
          <a:xfrm>
            <a:off x="1187624" y="1268760"/>
            <a:ext cx="7665268" cy="3046988"/>
          </a:xfrm>
          <a:prstGeom prst="rect">
            <a:avLst/>
          </a:prstGeom>
          <a:noFill/>
        </p:spPr>
        <p:txBody>
          <a:bodyPr wrap="square">
            <a:spAutoFit/>
          </a:bodyPr>
          <a:lstStyle/>
          <a:p>
            <a:r>
              <a:rPr lang="mr-IN" sz="2400" dirty="0"/>
              <a:t>Various features of artificial intelligence are now available. </a:t>
            </a:r>
            <a:endParaRPr lang="en-US" sz="2400" dirty="0"/>
          </a:p>
          <a:p>
            <a:r>
              <a:rPr lang="mr-IN" sz="2400" dirty="0"/>
              <a:t>So there have been a lot of changes in people's lifestyles</a:t>
            </a:r>
            <a:r>
              <a:rPr lang="en-US" sz="2400" dirty="0"/>
              <a:t> a</a:t>
            </a:r>
            <a:r>
              <a:rPr lang="mr-IN" sz="2400" dirty="0"/>
              <a:t>nd a lot of these changes will happen in the future. </a:t>
            </a:r>
            <a:endParaRPr lang="en-US" sz="2400" dirty="0"/>
          </a:p>
          <a:p>
            <a:r>
              <a:rPr lang="mr-IN" sz="2400" dirty="0"/>
              <a:t>Saving time and its availability will make face recognition a value addition in people's lives.</a:t>
            </a:r>
            <a:endParaRPr lang="en-US" sz="2400" dirty="0"/>
          </a:p>
          <a:p>
            <a:r>
              <a:rPr lang="mr-IN" sz="2400" dirty="0"/>
              <a:t>There are still a lot of changes left in this</a:t>
            </a:r>
            <a:r>
              <a:rPr lang="en-US" sz="2400" dirty="0"/>
              <a:t> mask </a:t>
            </a:r>
            <a:r>
              <a:rPr lang="mr-IN" sz="2400" dirty="0"/>
              <a:t>face recognition system. Its accuracy is expected to increase.</a:t>
            </a:r>
            <a:r>
              <a:rPr lang="en-US" sz="2400" dirty="0"/>
              <a:t> A</a:t>
            </a:r>
          </a:p>
          <a:p>
            <a:r>
              <a:rPr lang="mr-IN" sz="2400" dirty="0"/>
              <a:t>s accuracy increases, so does its application in daily life.</a:t>
            </a:r>
          </a:p>
        </p:txBody>
      </p:sp>
    </p:spTree>
    <p:extLst>
      <p:ext uri="{BB962C8B-B14F-4D97-AF65-F5344CB8AC3E}">
        <p14:creationId xmlns:p14="http://schemas.microsoft.com/office/powerpoint/2010/main" val="232904036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85DED8-EA31-4265-AA4C-24903B8BF50A}"/>
              </a:ext>
            </a:extLst>
          </p:cNvPr>
          <p:cNvSpPr>
            <a:spLocks noGrp="1"/>
          </p:cNvSpPr>
          <p:nvPr>
            <p:ph type="title"/>
          </p:nvPr>
        </p:nvSpPr>
        <p:spPr>
          <a:xfrm>
            <a:off x="971600" y="260648"/>
            <a:ext cx="7890080" cy="648072"/>
          </a:xfrm>
        </p:spPr>
        <p:txBody>
          <a:bodyPr>
            <a:normAutofit fontScale="90000"/>
          </a:bodyPr>
          <a:lstStyle/>
          <a:p>
            <a:pPr marL="571500" indent="-571500">
              <a:buFont typeface="Wingdings" panose="05000000000000000000" pitchFamily="2" charset="2"/>
              <a:buChar char="Ø"/>
            </a:pPr>
            <a:r>
              <a:rPr lang="en-US" u="sng" dirty="0"/>
              <a:t>References :-</a:t>
            </a:r>
            <a:endParaRPr lang="en-IN" u="sng" dirty="0"/>
          </a:p>
        </p:txBody>
      </p:sp>
      <p:cxnSp>
        <p:nvCxnSpPr>
          <p:cNvPr id="8" name="Straight Connector 7">
            <a:extLst>
              <a:ext uri="{FF2B5EF4-FFF2-40B4-BE49-F238E27FC236}">
                <a16:creationId xmlns:a16="http://schemas.microsoft.com/office/drawing/2014/main" id="{BD0E710F-F233-4355-960E-4F4C1456E80D}"/>
              </a:ext>
            </a:extLst>
          </p:cNvPr>
          <p:cNvCxnSpPr>
            <a:cxnSpLocks/>
          </p:cNvCxnSpPr>
          <p:nvPr/>
        </p:nvCxnSpPr>
        <p:spPr>
          <a:xfrm>
            <a:off x="1043608" y="823040"/>
            <a:ext cx="8100392"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6ADB94D4-580F-45C1-8F22-FC12E0B46832}"/>
              </a:ext>
            </a:extLst>
          </p:cNvPr>
          <p:cNvSpPr txBox="1"/>
          <p:nvPr/>
        </p:nvSpPr>
        <p:spPr>
          <a:xfrm>
            <a:off x="1626419" y="1395643"/>
            <a:ext cx="5891162" cy="3416320"/>
          </a:xfrm>
          <a:prstGeom prst="rect">
            <a:avLst/>
          </a:prstGeom>
          <a:noFill/>
        </p:spPr>
        <p:txBody>
          <a:bodyPr wrap="square">
            <a:spAutoFit/>
          </a:bodyPr>
          <a:lstStyle/>
          <a:p>
            <a:r>
              <a:rPr lang="mr-IN" dirty="0">
                <a:hlinkClick r:id="rId2"/>
              </a:rPr>
              <a:t>https://images.app.goo.gl/mqCjXZ2Dnb29zyVR8</a:t>
            </a:r>
            <a:endParaRPr lang="en-US" dirty="0"/>
          </a:p>
          <a:p>
            <a:r>
              <a:rPr lang="en-IN" dirty="0">
                <a:hlinkClick r:id="rId3"/>
              </a:rPr>
              <a:t>https://images.app.goo.gl/9LpRgYV87MfLno4v5</a:t>
            </a:r>
            <a:endParaRPr lang="en-US" dirty="0"/>
          </a:p>
          <a:p>
            <a:r>
              <a:rPr lang="en-IN" dirty="0"/>
              <a:t>8-Iot-Based-Door-Access-Control-System-Using-Face-Recognition</a:t>
            </a:r>
            <a:endParaRPr lang="en-US" dirty="0"/>
          </a:p>
          <a:p>
            <a:r>
              <a:rPr lang="en-IN" dirty="0">
                <a:hlinkClick r:id="rId4"/>
              </a:rPr>
              <a:t>https://www.academia.edu/43407917/Face_Recognition_Image_Processing_based_Door_Lock_using_OpenCV_Python_and_Arduino</a:t>
            </a:r>
            <a:endParaRPr lang="en-US" dirty="0"/>
          </a:p>
          <a:p>
            <a:r>
              <a:rPr lang="en-IN" dirty="0"/>
              <a:t>F10460886S19</a:t>
            </a:r>
          </a:p>
          <a:p>
            <a:r>
              <a:rPr lang="en-IN" dirty="0">
                <a:hlinkClick r:id="rId5"/>
              </a:rPr>
              <a:t>https://github.com/animikhaich/Facial-recognition-based-automatic-door-lock-unlock-system</a:t>
            </a:r>
            <a:endParaRPr lang="en-IN" dirty="0"/>
          </a:p>
          <a:p>
            <a:r>
              <a:rPr lang="en-IN" dirty="0">
                <a:hlinkClick r:id="rId3"/>
              </a:rPr>
              <a:t>https://images.app.goo.gl/9LpRgYV87MfLno4v5</a:t>
            </a:r>
            <a:endParaRPr lang="en-IN" dirty="0"/>
          </a:p>
          <a:p>
            <a:endParaRPr lang="mr-IN" dirty="0"/>
          </a:p>
        </p:txBody>
      </p:sp>
    </p:spTree>
    <p:extLst>
      <p:ext uri="{BB962C8B-B14F-4D97-AF65-F5344CB8AC3E}">
        <p14:creationId xmlns:p14="http://schemas.microsoft.com/office/powerpoint/2010/main" val="216600529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SUBJECT-PROJECT BASED LEARNING</a:t>
            </a:r>
          </a:p>
          <a:p>
            <a:pPr algn="ctr"/>
            <a:r>
              <a:rPr lang="en-IN" b="1" dirty="0">
                <a:solidFill>
                  <a:srgbClr val="7030A0"/>
                </a:solidFill>
                <a:latin typeface="Times New Roman" panose="02020603050405020304" pitchFamily="18" charset="0"/>
                <a:cs typeface="Times New Roman" panose="02020603050405020304" pitchFamily="18" charset="0"/>
              </a:rPr>
              <a:t>Department:-Second  Year Engineering</a:t>
            </a:r>
          </a:p>
          <a:p>
            <a:pPr algn="ctr"/>
            <a:endParaRPr lang="en-IN" b="1" dirty="0">
              <a:solidFill>
                <a:schemeClr val="accent5">
                  <a:lumMod val="50000"/>
                </a:schemeClr>
              </a:solidFill>
              <a:latin typeface="Times New Roman" panose="02020603050405020304" pitchFamily="18" charset="0"/>
            </a:endParaRPr>
          </a:p>
        </p:txBody>
      </p:sp>
      <p:sp>
        <p:nvSpPr>
          <p:cNvPr id="8" name="Rectangle 2"/>
          <p:cNvSpPr>
            <a:spLocks noGrp="1" noChangeArrowheads="1"/>
          </p:cNvSpPr>
          <p:nvPr>
            <p:ph type="subTitle" idx="1"/>
          </p:nvPr>
        </p:nvSpPr>
        <p:spPr>
          <a:xfrm>
            <a:off x="1173480" y="1249045"/>
            <a:ext cx="7970520" cy="5227320"/>
          </a:xfrm>
          <a:ln>
            <a:noFill/>
          </a:ln>
          <a:scene3d>
            <a:camera prst="orthographicFront"/>
            <a:lightRig rig="threePt" dir="t"/>
          </a:scene3d>
          <a:sp3d>
            <a:bevelT w="114300" prst="artDeco"/>
          </a:sp3d>
        </p:spPr>
        <p:txBody>
          <a:bodyPr>
            <a:normAutofit/>
          </a:bodyPr>
          <a:lstStyle/>
          <a:p>
            <a:pPr algn="ctr">
              <a:lnSpc>
                <a:spcPct val="100000"/>
              </a:lnSpc>
              <a:spcBef>
                <a:spcPts val="0"/>
              </a:spcBef>
              <a:spcAft>
                <a:spcPts val="0"/>
              </a:spcAft>
            </a:pPr>
            <a:endParaRPr lang="en-IN" sz="7200" b="1" dirty="0">
              <a:solidFill>
                <a:schemeClr val="tx2"/>
              </a:solidFill>
              <a:latin typeface="Times New Roman" panose="02020603050405020304" pitchFamily="18" charset="0"/>
              <a:cs typeface="Times New Roman" panose="02020603050405020304" pitchFamily="18" charset="0"/>
            </a:endParaRPr>
          </a:p>
          <a:p>
            <a:pPr algn="ctr">
              <a:lnSpc>
                <a:spcPct val="100000"/>
              </a:lnSpc>
              <a:spcBef>
                <a:spcPts val="0"/>
              </a:spcBef>
              <a:spcAft>
                <a:spcPts val="0"/>
              </a:spcAft>
            </a:pPr>
            <a:r>
              <a:rPr lang="en-IN"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Thank You</a:t>
            </a: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cstate="print"/>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2021-22</a:t>
            </a:r>
            <a:endParaRPr lang="en-IN"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cstate="print"/>
          <a:stretch>
            <a:fillRect/>
          </a:stretch>
        </p:blipFill>
        <p:spPr>
          <a:xfrm>
            <a:off x="7966075" y="71120"/>
            <a:ext cx="1177925" cy="11779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SUBJECT-PROJECT BASED LEARNING</a:t>
            </a:r>
          </a:p>
          <a:p>
            <a:pPr algn="ctr"/>
            <a:r>
              <a:rPr lang="en-IN" b="1" dirty="0">
                <a:solidFill>
                  <a:srgbClr val="7030A0"/>
                </a:solidFill>
                <a:latin typeface="Times New Roman" panose="02020603050405020304" pitchFamily="18" charset="0"/>
                <a:cs typeface="Times New Roman" panose="02020603050405020304" pitchFamily="18" charset="0"/>
              </a:rPr>
              <a:t>Department:-Second  Year Engineering</a:t>
            </a:r>
          </a:p>
          <a:p>
            <a:pPr algn="ctr"/>
            <a:endParaRPr lang="en-IN" b="1" dirty="0">
              <a:solidFill>
                <a:schemeClr val="accent5">
                  <a:lumMod val="50000"/>
                </a:schemeClr>
              </a:solidFill>
              <a:latin typeface="Times New Roman" panose="02020603050405020304" pitchFamily="18" charset="0"/>
            </a:endParaRPr>
          </a:p>
        </p:txBody>
      </p:sp>
      <p:sp>
        <p:nvSpPr>
          <p:cNvPr id="8" name="Rectangle 2"/>
          <p:cNvSpPr>
            <a:spLocks noGrp="1" noChangeArrowheads="1"/>
          </p:cNvSpPr>
          <p:nvPr>
            <p:ph type="subTitle" idx="1"/>
          </p:nvPr>
        </p:nvSpPr>
        <p:spPr>
          <a:xfrm>
            <a:off x="1173480" y="1249045"/>
            <a:ext cx="7970520" cy="5227320"/>
          </a:xfrm>
          <a:ln>
            <a:noFill/>
          </a:ln>
          <a:scene3d>
            <a:camera prst="orthographicFront"/>
            <a:lightRig rig="threePt" dir="t"/>
          </a:scene3d>
          <a:sp3d>
            <a:bevelT w="114300" prst="artDeco"/>
          </a:sp3d>
        </p:spPr>
        <p:txBody>
          <a:bodyPr>
            <a:normAutofit/>
          </a:bodyPr>
          <a:lstStyle/>
          <a:p>
            <a:pPr marL="484505" indent="-457200" algn="l">
              <a:buFont typeface="Wingdings" panose="05000000000000000000" charset="0"/>
              <a:buChar char="v"/>
            </a:pPr>
            <a:r>
              <a:rPr lang="en-IN" sz="2400" b="1" dirty="0">
                <a:latin typeface="Times New Roman" panose="02020603050405020304" pitchFamily="18" charset="0"/>
              </a:rPr>
              <a:t>Contents</a:t>
            </a:r>
            <a:endParaRPr lang="en-IN" sz="1800" b="1" dirty="0">
              <a:latin typeface="Times New Roman" panose="02020603050405020304" pitchFamily="18" charset="0"/>
            </a:endParaRPr>
          </a:p>
          <a:p>
            <a:pPr marL="313055" indent="-285750" algn="l">
              <a:buFont typeface="Wingdings" panose="05000000000000000000" charset="0"/>
              <a:buChar char="Ø"/>
            </a:pPr>
            <a:r>
              <a:rPr lang="en-IN" sz="2000" dirty="0">
                <a:latin typeface="Times New Roman" panose="02020603050405020304" pitchFamily="18" charset="0"/>
              </a:rPr>
              <a:t>Abstract</a:t>
            </a:r>
          </a:p>
          <a:p>
            <a:pPr marL="313055" indent="-285750" algn="l">
              <a:buFont typeface="Wingdings" panose="05000000000000000000" charset="0"/>
              <a:buChar char="Ø"/>
            </a:pPr>
            <a:r>
              <a:rPr lang="en-IN" sz="2000" dirty="0">
                <a:latin typeface="Times New Roman" panose="02020603050405020304" pitchFamily="18" charset="0"/>
              </a:rPr>
              <a:t>Introduction</a:t>
            </a:r>
          </a:p>
          <a:p>
            <a:pPr marL="313055" indent="-285750" algn="l">
              <a:buFont typeface="Wingdings" panose="05000000000000000000" charset="0"/>
              <a:buChar char="Ø"/>
            </a:pPr>
            <a:r>
              <a:rPr lang="en-IN" sz="2000" dirty="0">
                <a:latin typeface="Times New Roman" panose="02020603050405020304" pitchFamily="18" charset="0"/>
              </a:rPr>
              <a:t>Problem Statement</a:t>
            </a:r>
          </a:p>
          <a:p>
            <a:pPr marL="313055" indent="-285750" algn="l">
              <a:buFont typeface="Wingdings" panose="05000000000000000000" charset="0"/>
              <a:buChar char="Ø"/>
            </a:pPr>
            <a:r>
              <a:rPr lang="en-IN" sz="2000" dirty="0">
                <a:latin typeface="Times New Roman" panose="02020603050405020304" pitchFamily="18" charset="0"/>
              </a:rPr>
              <a:t>Objective</a:t>
            </a:r>
          </a:p>
          <a:p>
            <a:pPr marL="313055" indent="-285750" algn="l">
              <a:buFont typeface="Wingdings" panose="05000000000000000000" charset="0"/>
              <a:buChar char="Ø"/>
            </a:pPr>
            <a:r>
              <a:rPr lang="en-IN" sz="2000" dirty="0">
                <a:latin typeface="Times New Roman" panose="02020603050405020304" pitchFamily="18" charset="0"/>
              </a:rPr>
              <a:t>Scope</a:t>
            </a:r>
          </a:p>
          <a:p>
            <a:pPr marL="313055" indent="-285750" algn="l">
              <a:buFont typeface="Wingdings" panose="05000000000000000000" charset="0"/>
              <a:buChar char="Ø"/>
            </a:pPr>
            <a:r>
              <a:rPr lang="en-IN" sz="2000" dirty="0">
                <a:latin typeface="Times New Roman" panose="02020603050405020304" pitchFamily="18" charset="0"/>
              </a:rPr>
              <a:t>Proposed Methodology</a:t>
            </a:r>
          </a:p>
          <a:p>
            <a:pPr marL="313055" indent="-285750" algn="l">
              <a:buFont typeface="Wingdings" panose="05000000000000000000" charset="0"/>
              <a:buChar char="Ø"/>
            </a:pPr>
            <a:r>
              <a:rPr lang="en-IN" sz="2000" dirty="0">
                <a:latin typeface="Times New Roman" panose="02020603050405020304" pitchFamily="18" charset="0"/>
              </a:rPr>
              <a:t>Literature Review</a:t>
            </a:r>
          </a:p>
          <a:p>
            <a:pPr marL="313055" indent="-285750" algn="l">
              <a:buFont typeface="Wingdings" panose="05000000000000000000" charset="0"/>
              <a:buChar char="Ø"/>
            </a:pPr>
            <a:r>
              <a:rPr lang="en-IN" sz="2000" dirty="0">
                <a:latin typeface="Times New Roman" panose="02020603050405020304" pitchFamily="18" charset="0"/>
              </a:rPr>
              <a:t>Project Overview</a:t>
            </a:r>
          </a:p>
          <a:p>
            <a:pPr marL="313055" indent="-285750" algn="l">
              <a:buFont typeface="Wingdings" panose="05000000000000000000" charset="0"/>
              <a:buChar char="Ø"/>
            </a:pPr>
            <a:r>
              <a:rPr lang="en-IN" sz="2000" dirty="0">
                <a:latin typeface="Times New Roman" panose="02020603050405020304" pitchFamily="18" charset="0"/>
              </a:rPr>
              <a:t>Conclusion</a:t>
            </a:r>
          </a:p>
          <a:p>
            <a:pPr marL="313055" indent="-285750" algn="l">
              <a:buFont typeface="Wingdings" panose="05000000000000000000" charset="0"/>
              <a:buChar char="Ø"/>
            </a:pPr>
            <a:r>
              <a:rPr lang="en-IN" sz="2000" dirty="0">
                <a:latin typeface="Times New Roman" panose="02020603050405020304" pitchFamily="18" charset="0"/>
              </a:rPr>
              <a:t>Future Scope</a:t>
            </a:r>
          </a:p>
          <a:p>
            <a:pPr marL="313055" indent="-285750" algn="l">
              <a:buFont typeface="Wingdings" panose="05000000000000000000" charset="0"/>
              <a:buChar char="Ø"/>
            </a:pPr>
            <a:r>
              <a:rPr lang="en-IN" sz="2000" dirty="0">
                <a:latin typeface="Times New Roman" panose="02020603050405020304" pitchFamily="18" charset="0"/>
              </a:rPr>
              <a:t>References</a:t>
            </a:r>
            <a:endParaRPr lang="en-IN" sz="2000" b="1" dirty="0">
              <a:latin typeface="Times New Roman" panose="02020603050405020304" pitchFamily="18" charset="0"/>
            </a:endParaRPr>
          </a:p>
          <a:p>
            <a:pPr marL="370205" indent="-342900" algn="ctr"/>
            <a:endParaRPr lang="en-GB" sz="2100" noProof="0" dirty="0">
              <a:ln>
                <a:noFill/>
              </a:ln>
              <a:solidFill>
                <a:schemeClr val="accent5">
                  <a:lumMod val="50000"/>
                </a:schemeClr>
              </a:solidFill>
              <a:effectLst/>
              <a:uLnTx/>
              <a:uFillTx/>
              <a:latin typeface="Times New Roman" panose="02020603050405020304" pitchFamily="18" charset="0"/>
              <a:cs typeface="Times New Roman" panose="02020603050405020304" pitchFamily="18" charset="0"/>
              <a:sym typeface="+mn-ea"/>
            </a:endParaRPr>
          </a:p>
          <a:p>
            <a:pPr algn="ctr">
              <a:lnSpc>
                <a:spcPct val="100000"/>
              </a:lnSpc>
              <a:spcBef>
                <a:spcPts val="0"/>
              </a:spcBef>
              <a:spcAft>
                <a:spcPts val="0"/>
              </a:spcAft>
            </a:pPr>
            <a:endParaRPr lang="en-IN" sz="1600" b="1" dirty="0">
              <a:solidFill>
                <a:schemeClr val="tx2"/>
              </a:solidFill>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cstate="print"/>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2021-22</a:t>
            </a:r>
            <a:endParaRPr lang="en-IN"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cstate="print"/>
          <a:stretch>
            <a:fillRect/>
          </a:stretch>
        </p:blipFill>
        <p:spPr>
          <a:xfrm>
            <a:off x="7966075" y="71120"/>
            <a:ext cx="1177925" cy="11779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099205-8DE4-4D7F-B367-54927BD58A41}"/>
              </a:ext>
            </a:extLst>
          </p:cNvPr>
          <p:cNvSpPr>
            <a:spLocks noGrp="1"/>
          </p:cNvSpPr>
          <p:nvPr>
            <p:ph type="title"/>
          </p:nvPr>
        </p:nvSpPr>
        <p:spPr>
          <a:xfrm>
            <a:off x="-1404664" y="-99392"/>
            <a:ext cx="8100392" cy="998984"/>
          </a:xfrm>
        </p:spPr>
        <p:txBody>
          <a:bodyPr>
            <a:normAutofit/>
          </a:bodyPr>
          <a:lstStyle/>
          <a:p>
            <a:pPr marL="571500" indent="-571500">
              <a:buFont typeface="Wingdings" panose="05000000000000000000" pitchFamily="2" charset="2"/>
              <a:buChar char="Ø"/>
            </a:pPr>
            <a:r>
              <a:rPr lang="en-US" sz="3600" b="0" u="sng" dirty="0"/>
              <a:t>Abstract :</a:t>
            </a:r>
            <a:r>
              <a:rPr lang="en-US" sz="3600" b="0" dirty="0"/>
              <a:t>-</a:t>
            </a:r>
            <a:endParaRPr lang="en-IN" sz="3600" b="0" dirty="0"/>
          </a:p>
        </p:txBody>
      </p:sp>
      <p:sp>
        <p:nvSpPr>
          <p:cNvPr id="4" name="Text Placeholder 3">
            <a:extLst>
              <a:ext uri="{FF2B5EF4-FFF2-40B4-BE49-F238E27FC236}">
                <a16:creationId xmlns:a16="http://schemas.microsoft.com/office/drawing/2014/main" id="{711E1A6F-BD76-4F46-B185-29A948670EA6}"/>
              </a:ext>
            </a:extLst>
          </p:cNvPr>
          <p:cNvSpPr>
            <a:spLocks noGrp="1"/>
          </p:cNvSpPr>
          <p:nvPr>
            <p:ph type="body" sz="half" idx="3"/>
          </p:nvPr>
        </p:nvSpPr>
        <p:spPr>
          <a:xfrm>
            <a:off x="1403648" y="620689"/>
            <a:ext cx="7283152" cy="6336703"/>
          </a:xfrm>
        </p:spPr>
        <p:txBody>
          <a:bodyPr>
            <a:normAutofit/>
          </a:bodyPr>
          <a:lstStyle/>
          <a:p>
            <a:pPr marL="407035" indent="-342900">
              <a:buClr>
                <a:srgbClr val="FF0000"/>
              </a:buClr>
              <a:buSzPct val="100000"/>
              <a:buFont typeface="Wingdings" panose="05000000000000000000" pitchFamily="2" charset="2"/>
              <a:buChar char="v"/>
            </a:pPr>
            <a:r>
              <a:rPr lang="en-US" sz="1800" b="0" i="0" dirty="0">
                <a:solidFill>
                  <a:srgbClr val="333333"/>
                </a:solidFill>
                <a:effectLst/>
                <a:latin typeface="Arial" panose="020B0604020202020204" pitchFamily="34" charset="0"/>
              </a:rPr>
              <a:t>In recent years, security systems have become one of the most demanding systems to secure our assets and protect our privacy. </a:t>
            </a:r>
          </a:p>
          <a:p>
            <a:pPr marL="407035" indent="-342900">
              <a:buClr>
                <a:srgbClr val="FF0000"/>
              </a:buClr>
              <a:buSzPct val="100000"/>
              <a:buFont typeface="Wingdings" panose="05000000000000000000" pitchFamily="2" charset="2"/>
              <a:buChar char="v"/>
            </a:pPr>
            <a:r>
              <a:rPr lang="en-US" sz="1800" b="0" i="0" dirty="0">
                <a:solidFill>
                  <a:srgbClr val="333333"/>
                </a:solidFill>
                <a:effectLst/>
                <a:latin typeface="Arial" panose="020B0604020202020204" pitchFamily="34" charset="0"/>
              </a:rPr>
              <a:t>A more reliable security system should be developed to avoid losses due to identity theft or fraud. Thus, a lot of researches have been done to improve established security system, especially systems that are based on human identification.”</a:t>
            </a:r>
          </a:p>
          <a:p>
            <a:pPr marL="407035" indent="-342900">
              <a:buClr>
                <a:srgbClr val="FF0000"/>
              </a:buClr>
              <a:buSzPct val="100000"/>
              <a:buFont typeface="Wingdings" panose="05000000000000000000" pitchFamily="2" charset="2"/>
              <a:buChar char="v"/>
            </a:pPr>
            <a:r>
              <a:rPr lang="en-US" sz="1800" b="0" i="0" dirty="0">
                <a:solidFill>
                  <a:srgbClr val="333333"/>
                </a:solidFill>
                <a:effectLst/>
                <a:latin typeface="Arial" panose="020B0604020202020204" pitchFamily="34" charset="0"/>
              </a:rPr>
              <a:t>Mask Face recognition system is widely used in human identification process due to its capability to measure and subsequently identify human identification especially for security purposes. The aim of this project is to develop a real-life application of a security lock system using a face recognition method.</a:t>
            </a:r>
          </a:p>
          <a:p>
            <a:pPr marL="407035" indent="-342900">
              <a:buClr>
                <a:srgbClr val="FF0000"/>
              </a:buClr>
              <a:buSzPct val="100000"/>
              <a:buFont typeface="Wingdings" panose="05000000000000000000" pitchFamily="2" charset="2"/>
              <a:buChar char="v"/>
            </a:pPr>
            <a:r>
              <a:rPr lang="en-US" sz="1800" b="0" i="0" dirty="0">
                <a:solidFill>
                  <a:srgbClr val="333333"/>
                </a:solidFill>
                <a:effectLst/>
                <a:latin typeface="Arial" panose="020B0604020202020204" pitchFamily="34" charset="0"/>
              </a:rPr>
              <a:t>First, the image of the individual is captured using an integrated webcam. The captured image is then transferred to the database developed in MATLAB. In this stage, the captured image compares to the training image in the database to determine the individual status. If the system recognizes the individual as an authorized person, the signal will be sent to the Arduino UNO microcontroller.</a:t>
            </a:r>
            <a:endParaRPr lang="en-IN" sz="1800" dirty="0"/>
          </a:p>
        </p:txBody>
      </p:sp>
      <p:cxnSp>
        <p:nvCxnSpPr>
          <p:cNvPr id="10" name="Straight Connector 9">
            <a:extLst>
              <a:ext uri="{FF2B5EF4-FFF2-40B4-BE49-F238E27FC236}">
                <a16:creationId xmlns:a16="http://schemas.microsoft.com/office/drawing/2014/main" id="{53B9F866-D62E-45F4-B2EC-63C757526C1F}"/>
              </a:ext>
            </a:extLst>
          </p:cNvPr>
          <p:cNvCxnSpPr>
            <a:cxnSpLocks/>
          </p:cNvCxnSpPr>
          <p:nvPr/>
        </p:nvCxnSpPr>
        <p:spPr>
          <a:xfrm>
            <a:off x="1043608" y="620689"/>
            <a:ext cx="810039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006191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49316FA-C35F-4898-B71E-9647EDA328D1}"/>
              </a:ext>
            </a:extLst>
          </p:cNvPr>
          <p:cNvSpPr>
            <a:spLocks noGrp="1"/>
          </p:cNvSpPr>
          <p:nvPr>
            <p:ph type="title"/>
          </p:nvPr>
        </p:nvSpPr>
        <p:spPr>
          <a:xfrm>
            <a:off x="971600" y="188640"/>
            <a:ext cx="6624736" cy="504057"/>
          </a:xfrm>
        </p:spPr>
        <p:txBody>
          <a:bodyPr>
            <a:normAutofit fontScale="90000"/>
          </a:bodyPr>
          <a:lstStyle/>
          <a:p>
            <a:pPr marL="571500" indent="-571500">
              <a:buFont typeface="Wingdings" panose="05000000000000000000" pitchFamily="2" charset="2"/>
              <a:buChar char="Ø"/>
            </a:pPr>
            <a:r>
              <a:rPr lang="en-US" u="sng" dirty="0"/>
              <a:t>Introduction :-</a:t>
            </a:r>
            <a:endParaRPr lang="en-IN" u="sng" dirty="0"/>
          </a:p>
        </p:txBody>
      </p:sp>
      <p:cxnSp>
        <p:nvCxnSpPr>
          <p:cNvPr id="8" name="Straight Connector 7">
            <a:extLst>
              <a:ext uri="{FF2B5EF4-FFF2-40B4-BE49-F238E27FC236}">
                <a16:creationId xmlns:a16="http://schemas.microsoft.com/office/drawing/2014/main" id="{9BFB1E8D-C2BB-4E3C-AB40-949ADC32F4B2}"/>
              </a:ext>
            </a:extLst>
          </p:cNvPr>
          <p:cNvCxnSpPr>
            <a:cxnSpLocks/>
          </p:cNvCxnSpPr>
          <p:nvPr/>
        </p:nvCxnSpPr>
        <p:spPr>
          <a:xfrm>
            <a:off x="1043608" y="692697"/>
            <a:ext cx="8100392"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B0C9A859-A876-49A6-92B7-F4A4B6799B26}"/>
              </a:ext>
            </a:extLst>
          </p:cNvPr>
          <p:cNvSpPr txBox="1"/>
          <p:nvPr/>
        </p:nvSpPr>
        <p:spPr>
          <a:xfrm>
            <a:off x="1259632" y="836712"/>
            <a:ext cx="6624735" cy="5632311"/>
          </a:xfrm>
          <a:prstGeom prst="rect">
            <a:avLst/>
          </a:prstGeom>
          <a:noFill/>
        </p:spPr>
        <p:txBody>
          <a:bodyPr wrap="square">
            <a:spAutoFit/>
          </a:bodyPr>
          <a:lstStyle/>
          <a:p>
            <a:pPr marL="285750" indent="-285750">
              <a:buFont typeface="Wingdings" panose="05000000000000000000" pitchFamily="2" charset="2"/>
              <a:buChar char="q"/>
            </a:pPr>
            <a:r>
              <a:rPr lang="en-US" dirty="0"/>
              <a:t>In these new ages, security of home is the desideratum for the progress of society as a complete which in turn will avail construct our cities keenly intellective, thus this facial recognition method will help to achieve admittance of the house which is a huge progress towards security of the house.</a:t>
            </a:r>
          </a:p>
          <a:p>
            <a:pPr marL="285750" indent="-285750">
              <a:buFont typeface="Wingdings" panose="05000000000000000000" pitchFamily="2" charset="2"/>
              <a:buChar char="q"/>
            </a:pPr>
            <a:r>
              <a:rPr lang="en-US" dirty="0"/>
              <a:t> A facial apperception system is the one which captures facial images of a person and confirms his identity utilizing a USB or Web or CC camera. </a:t>
            </a:r>
          </a:p>
          <a:p>
            <a:pPr marL="285750" indent="-285750">
              <a:buFont typeface="Wingdings" panose="05000000000000000000" pitchFamily="2" charset="2"/>
              <a:buChar char="q"/>
            </a:pPr>
            <a:r>
              <a:rPr lang="en-US" dirty="0"/>
              <a:t>The human face postulates an essential part in our convivial sodality, passing on individual’s character. Human face is considered as a key to security. </a:t>
            </a:r>
          </a:p>
          <a:p>
            <a:pPr marL="285750" indent="-285750">
              <a:buFont typeface="Wingdings" panose="05000000000000000000" pitchFamily="2" charset="2"/>
              <a:buChar char="q"/>
            </a:pPr>
            <a:r>
              <a:rPr lang="en-US" dirty="0"/>
              <a:t>The framework gets facial pictures and corroborates the character of a man utilizing a webcam. It is an application fit for distinguishing a man from a computerized picture. </a:t>
            </a:r>
          </a:p>
          <a:p>
            <a:pPr marL="285750" indent="-285750">
              <a:buFont typeface="Wingdings" panose="05000000000000000000" pitchFamily="2" charset="2"/>
              <a:buChar char="q"/>
            </a:pPr>
            <a:r>
              <a:rPr lang="en-US" dirty="0"/>
              <a:t>This can be done by visually examining culled facial components from the picture and a face database</a:t>
            </a:r>
          </a:p>
          <a:p>
            <a:pPr marL="285750" indent="-285750">
              <a:buFont typeface="Wingdings" panose="05000000000000000000" pitchFamily="2" charset="2"/>
              <a:buChar char="q"/>
            </a:pPr>
            <a:r>
              <a:rPr lang="en-US" dirty="0"/>
              <a:t>This is different from other biometrics frameworks where iris or palm prints are taken into account. The proposed system has unmistakable propitious circumstances due to its non-contact handle</a:t>
            </a:r>
            <a:endParaRPr lang="en-IN" dirty="0"/>
          </a:p>
        </p:txBody>
      </p:sp>
    </p:spTree>
    <p:extLst>
      <p:ext uri="{BB962C8B-B14F-4D97-AF65-F5344CB8AC3E}">
        <p14:creationId xmlns:p14="http://schemas.microsoft.com/office/powerpoint/2010/main" val="429443063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36B022-3A81-4A18-8219-FAEA5ADA6945}"/>
              </a:ext>
            </a:extLst>
          </p:cNvPr>
          <p:cNvSpPr>
            <a:spLocks noGrp="1"/>
          </p:cNvSpPr>
          <p:nvPr>
            <p:ph type="title"/>
          </p:nvPr>
        </p:nvSpPr>
        <p:spPr>
          <a:xfrm>
            <a:off x="1043608" y="274320"/>
            <a:ext cx="7890080" cy="346368"/>
          </a:xfrm>
        </p:spPr>
        <p:txBody>
          <a:bodyPr>
            <a:noAutofit/>
          </a:bodyPr>
          <a:lstStyle/>
          <a:p>
            <a:pPr marL="571500" indent="-571500">
              <a:buFont typeface="Wingdings" panose="05000000000000000000" pitchFamily="2" charset="2"/>
              <a:buChar char="Ø"/>
            </a:pPr>
            <a:r>
              <a:rPr lang="en-US" sz="3600" u="sng" dirty="0"/>
              <a:t>Why Mask Face Lock :-</a:t>
            </a:r>
            <a:endParaRPr lang="en-IN" sz="3600" u="sng" dirty="0"/>
          </a:p>
        </p:txBody>
      </p:sp>
      <p:cxnSp>
        <p:nvCxnSpPr>
          <p:cNvPr id="8" name="Straight Connector 7">
            <a:extLst>
              <a:ext uri="{FF2B5EF4-FFF2-40B4-BE49-F238E27FC236}">
                <a16:creationId xmlns:a16="http://schemas.microsoft.com/office/drawing/2014/main" id="{87022AC7-5568-4EC0-A631-35D2994BAB99}"/>
              </a:ext>
            </a:extLst>
          </p:cNvPr>
          <p:cNvCxnSpPr/>
          <p:nvPr/>
        </p:nvCxnSpPr>
        <p:spPr>
          <a:xfrm>
            <a:off x="971600" y="69269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08D14B5-53C9-4CCC-A026-B851AEAC8A56}"/>
              </a:ext>
            </a:extLst>
          </p:cNvPr>
          <p:cNvCxnSpPr>
            <a:cxnSpLocks/>
          </p:cNvCxnSpPr>
          <p:nvPr/>
        </p:nvCxnSpPr>
        <p:spPr>
          <a:xfrm>
            <a:off x="1043608" y="692696"/>
            <a:ext cx="8100392"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3040C878-68F3-49E7-922B-6795EB59C478}"/>
              </a:ext>
            </a:extLst>
          </p:cNvPr>
          <p:cNvSpPr txBox="1"/>
          <p:nvPr/>
        </p:nvSpPr>
        <p:spPr>
          <a:xfrm>
            <a:off x="1187624" y="764704"/>
            <a:ext cx="7602048" cy="5909310"/>
          </a:xfrm>
          <a:prstGeom prst="rect">
            <a:avLst/>
          </a:prstGeom>
          <a:noFill/>
        </p:spPr>
        <p:txBody>
          <a:bodyPr wrap="square">
            <a:spAutoFit/>
          </a:bodyPr>
          <a:lstStyle/>
          <a:p>
            <a:pPr marL="342900" indent="-342900" algn="l">
              <a:buFont typeface="+mj-lt"/>
              <a:buAutoNum type="arabicParenR"/>
            </a:pPr>
            <a:r>
              <a:rPr lang="en-US" b="1" i="0" u="sng" dirty="0">
                <a:effectLst/>
                <a:latin typeface="Lato" panose="020F0502020204030203" pitchFamily="34" charset="0"/>
              </a:rPr>
              <a:t>No Need To Carry Key</a:t>
            </a:r>
            <a:endParaRPr lang="en-US" b="1" i="0" u="sng" dirty="0">
              <a:effectLst/>
              <a:latin typeface="var(--h3_typography-font-family)"/>
            </a:endParaRPr>
          </a:p>
          <a:p>
            <a:pPr algn="just"/>
            <a:r>
              <a:rPr lang="en-US" b="0" i="0" dirty="0">
                <a:solidFill>
                  <a:srgbClr val="000000"/>
                </a:solidFill>
                <a:effectLst/>
                <a:latin typeface="Lato" panose="020F0502020204030203" pitchFamily="34" charset="0"/>
              </a:rPr>
              <a:t>As it scans your face to unlock the door, you do not have to carry a key. Moreover, it also discards the fumbling with the key at the door during an emergency. The unlocking process is very instant so, you do not have to worry even in an emergency situation.</a:t>
            </a:r>
          </a:p>
          <a:p>
            <a:pPr algn="l"/>
            <a:r>
              <a:rPr lang="en-US" b="1" i="0" dirty="0">
                <a:effectLst/>
                <a:latin typeface="Lato" panose="020F0502020204030203" pitchFamily="34" charset="0"/>
              </a:rPr>
              <a:t>2)  </a:t>
            </a:r>
            <a:r>
              <a:rPr lang="en-US" b="1" i="0" u="sng" dirty="0">
                <a:effectLst/>
                <a:latin typeface="Lato" panose="020F0502020204030203" pitchFamily="34" charset="0"/>
              </a:rPr>
              <a:t>Highly Secure</a:t>
            </a:r>
            <a:endParaRPr lang="en-US" b="1" i="0" u="sng" dirty="0">
              <a:effectLst/>
              <a:latin typeface="var(--h3_typography-font-family)"/>
            </a:endParaRPr>
          </a:p>
          <a:p>
            <a:pPr algn="just"/>
            <a:r>
              <a:rPr lang="en-US" b="0" i="0" dirty="0">
                <a:solidFill>
                  <a:srgbClr val="000000"/>
                </a:solidFill>
                <a:effectLst/>
                <a:latin typeface="Lato" panose="020F0502020204030203" pitchFamily="34" charset="0"/>
              </a:rPr>
              <a:t>The </a:t>
            </a:r>
            <a:r>
              <a:rPr lang="en-US" dirty="0">
                <a:solidFill>
                  <a:srgbClr val="000000"/>
                </a:solidFill>
                <a:latin typeface="Lato" panose="020F0502020204030203" pitchFamily="34" charset="0"/>
              </a:rPr>
              <a:t>mask </a:t>
            </a:r>
            <a:r>
              <a:rPr lang="en-US" b="0" i="0" dirty="0">
                <a:solidFill>
                  <a:srgbClr val="000000"/>
                </a:solidFill>
                <a:effectLst/>
                <a:latin typeface="Lato" panose="020F0502020204030203" pitchFamily="34" charset="0"/>
              </a:rPr>
              <a:t>face ID recognition system is better than other biometric verification because here, the system is verifying the person directly.</a:t>
            </a:r>
          </a:p>
          <a:p>
            <a:pPr algn="just"/>
            <a:r>
              <a:rPr lang="en-US" b="0" i="0" dirty="0">
                <a:solidFill>
                  <a:srgbClr val="000000"/>
                </a:solidFill>
                <a:effectLst/>
                <a:latin typeface="Lato" panose="020F0502020204030203" pitchFamily="34" charset="0"/>
              </a:rPr>
              <a:t>The mask face ID front door lock system has a built-in camera that is not only used for scanning faces but also for capturing and recording. So, you can realize how secure it is for your house.</a:t>
            </a:r>
          </a:p>
          <a:p>
            <a:pPr algn="l"/>
            <a:r>
              <a:rPr lang="en-US" b="1" i="0" dirty="0">
                <a:effectLst/>
                <a:latin typeface="Lato" panose="020F0502020204030203" pitchFamily="34" charset="0"/>
              </a:rPr>
              <a:t>3)  </a:t>
            </a:r>
            <a:r>
              <a:rPr lang="en-US" b="1" i="0" u="sng" dirty="0">
                <a:effectLst/>
                <a:latin typeface="Lato" panose="020F0502020204030203" pitchFamily="34" charset="0"/>
              </a:rPr>
              <a:t>Automation</a:t>
            </a:r>
            <a:endParaRPr lang="en-US" b="1" i="0" u="sng" dirty="0">
              <a:effectLst/>
              <a:latin typeface="var(--h3_typography-font-family)"/>
            </a:endParaRPr>
          </a:p>
          <a:p>
            <a:pPr algn="just"/>
            <a:r>
              <a:rPr lang="en-US" b="0" i="0" dirty="0">
                <a:solidFill>
                  <a:srgbClr val="000000"/>
                </a:solidFill>
                <a:effectLst/>
                <a:latin typeface="Lato" panose="020F0502020204030203" pitchFamily="34" charset="0"/>
              </a:rPr>
              <a:t>This is another advantage that you will get after having this. After setting up everything such as creating profiles for friends and relatives in the system, and setting an alert for intruders, you will not have to do anything more .The system will automatically detect people. Thus, you do not need to spend money installing an additional doorbell.</a:t>
            </a:r>
          </a:p>
          <a:p>
            <a:pPr algn="l"/>
            <a:r>
              <a:rPr lang="en-US" b="1" i="0" dirty="0">
                <a:effectLst/>
                <a:latin typeface="Lato" panose="020F0502020204030203" pitchFamily="34" charset="0"/>
              </a:rPr>
              <a:t>4)  </a:t>
            </a:r>
            <a:r>
              <a:rPr lang="en-US" b="1" u="sng" dirty="0">
                <a:effectLst/>
                <a:latin typeface="Lato" panose="020F0502020204030203" pitchFamily="34" charset="0"/>
              </a:rPr>
              <a:t>Smart Integration</a:t>
            </a:r>
            <a:endParaRPr lang="en-US" b="1" u="sng" dirty="0">
              <a:effectLst/>
              <a:latin typeface="var(--h3_typography-font-family)"/>
            </a:endParaRPr>
          </a:p>
          <a:p>
            <a:pPr algn="just"/>
            <a:r>
              <a:rPr lang="en-US" b="0" i="0" dirty="0">
                <a:solidFill>
                  <a:srgbClr val="000000"/>
                </a:solidFill>
                <a:effectLst/>
                <a:latin typeface="Lato" panose="020F0502020204030203" pitchFamily="34" charset="0"/>
              </a:rPr>
              <a:t>Smart integration is another thing that makes this technology more approachable. Mask Face ID technology can be integrated very easily into the existing locking system.</a:t>
            </a:r>
          </a:p>
        </p:txBody>
      </p:sp>
    </p:spTree>
    <p:extLst>
      <p:ext uri="{BB962C8B-B14F-4D97-AF65-F5344CB8AC3E}">
        <p14:creationId xmlns:p14="http://schemas.microsoft.com/office/powerpoint/2010/main" val="267371766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8F1F32C-4B21-4066-A0D8-3B1BDE57437C}"/>
              </a:ext>
            </a:extLst>
          </p:cNvPr>
          <p:cNvSpPr>
            <a:spLocks noGrp="1"/>
          </p:cNvSpPr>
          <p:nvPr>
            <p:ph type="title"/>
          </p:nvPr>
        </p:nvSpPr>
        <p:spPr>
          <a:xfrm>
            <a:off x="1012808" y="274319"/>
            <a:ext cx="7920880" cy="1210463"/>
          </a:xfrm>
        </p:spPr>
        <p:txBody>
          <a:bodyPr>
            <a:normAutofit/>
          </a:bodyPr>
          <a:lstStyle/>
          <a:p>
            <a:pPr marL="571500" indent="-571500">
              <a:buFont typeface="Wingdings" panose="05000000000000000000" pitchFamily="2" charset="2"/>
              <a:buChar char="Ø"/>
            </a:pPr>
            <a:r>
              <a:rPr lang="en-US" sz="4000" u="sng" dirty="0"/>
              <a:t>Objective</a:t>
            </a:r>
            <a:endParaRPr lang="en-IN" sz="4000" u="sng" dirty="0"/>
          </a:p>
        </p:txBody>
      </p:sp>
      <p:cxnSp>
        <p:nvCxnSpPr>
          <p:cNvPr id="8" name="Straight Connector 7">
            <a:extLst>
              <a:ext uri="{FF2B5EF4-FFF2-40B4-BE49-F238E27FC236}">
                <a16:creationId xmlns:a16="http://schemas.microsoft.com/office/drawing/2014/main" id="{A94D999E-344D-4290-805C-068D0DBEFE17}"/>
              </a:ext>
            </a:extLst>
          </p:cNvPr>
          <p:cNvCxnSpPr/>
          <p:nvPr/>
        </p:nvCxnSpPr>
        <p:spPr>
          <a:xfrm>
            <a:off x="1012808" y="1124744"/>
            <a:ext cx="8131192"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49452F60-B5CA-43EA-8F79-12D38AD20C8E}"/>
              </a:ext>
            </a:extLst>
          </p:cNvPr>
          <p:cNvSpPr txBox="1"/>
          <p:nvPr/>
        </p:nvSpPr>
        <p:spPr>
          <a:xfrm>
            <a:off x="1331640" y="1556792"/>
            <a:ext cx="6696744" cy="3693319"/>
          </a:xfrm>
          <a:prstGeom prst="rect">
            <a:avLst/>
          </a:prstGeom>
          <a:noFill/>
        </p:spPr>
        <p:txBody>
          <a:bodyPr wrap="square">
            <a:spAutoFit/>
          </a:bodyPr>
          <a:lstStyle/>
          <a:p>
            <a:pPr marL="285750" indent="-285750">
              <a:buFont typeface="Wingdings" panose="05000000000000000000" pitchFamily="2" charset="2"/>
              <a:buChar char="q"/>
            </a:pPr>
            <a:r>
              <a:rPr lang="en-US" dirty="0"/>
              <a:t>The fundamental goal of the task is to recognize a human</a:t>
            </a:r>
          </a:p>
          <a:p>
            <a:r>
              <a:rPr lang="en-US" dirty="0"/>
              <a:t>    face and mask on it, in each edge originating from a web camera</a:t>
            </a:r>
          </a:p>
          <a:p>
            <a:r>
              <a:rPr lang="en-US" dirty="0"/>
              <a:t>    and the  caught picture.</a:t>
            </a:r>
          </a:p>
          <a:p>
            <a:pPr marL="285750" indent="-285750">
              <a:buFont typeface="Wingdings" panose="05000000000000000000" pitchFamily="2" charset="2"/>
              <a:buChar char="q"/>
            </a:pPr>
            <a:r>
              <a:rPr lang="en-US" dirty="0"/>
              <a:t>It is prepared utilizing viola- jones calculation</a:t>
            </a:r>
          </a:p>
          <a:p>
            <a:r>
              <a:rPr lang="en-US" dirty="0"/>
              <a:t>    utilizing MATLAB and to identify the countenances and</a:t>
            </a:r>
          </a:p>
          <a:p>
            <a:r>
              <a:rPr lang="en-US" dirty="0"/>
              <a:t>    send signs to the Arduino board to control the development</a:t>
            </a:r>
          </a:p>
          <a:p>
            <a:r>
              <a:rPr lang="en-US" dirty="0"/>
              <a:t>    of the camera utilizing two servo engines.</a:t>
            </a:r>
          </a:p>
          <a:p>
            <a:pPr marL="285750" indent="-285750">
              <a:buFont typeface="Wingdings" panose="05000000000000000000" pitchFamily="2" charset="2"/>
              <a:buChar char="q"/>
            </a:pPr>
            <a:r>
              <a:rPr lang="en-US" dirty="0"/>
              <a:t>The objective of face recognition is, from the incoming image, to find a series of data of the same face in a set of training images in the database. </a:t>
            </a:r>
          </a:p>
          <a:p>
            <a:pPr marL="285750" indent="-285750">
              <a:buFont typeface="Wingdings" panose="05000000000000000000" pitchFamily="2" charset="2"/>
              <a:buChar char="q"/>
            </a:pPr>
            <a:r>
              <a:rPr lang="en-US" dirty="0"/>
              <a:t>The great difficulty is ensuring that this process is carried out in real-time, something that is not available to all biometric facial recognition software providers</a:t>
            </a:r>
            <a:endParaRPr lang="en-IN" dirty="0"/>
          </a:p>
        </p:txBody>
      </p:sp>
    </p:spTree>
    <p:extLst>
      <p:ext uri="{BB962C8B-B14F-4D97-AF65-F5344CB8AC3E}">
        <p14:creationId xmlns:p14="http://schemas.microsoft.com/office/powerpoint/2010/main" val="136158482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A7FE5A-9452-436B-8FD4-F3BE3EDCFA14}"/>
              </a:ext>
            </a:extLst>
          </p:cNvPr>
          <p:cNvSpPr txBox="1"/>
          <p:nvPr/>
        </p:nvSpPr>
        <p:spPr>
          <a:xfrm>
            <a:off x="-108520" y="332656"/>
            <a:ext cx="9577064" cy="769506"/>
          </a:xfrm>
          <a:prstGeom prst="rect">
            <a:avLst/>
          </a:prstGeom>
          <a:noFill/>
        </p:spPr>
        <p:txBody>
          <a:bodyPr wrap="square">
            <a:spAutoFit/>
          </a:bodyPr>
          <a:lstStyle/>
          <a:p>
            <a:pPr marL="1062990" marR="1096010" lvl="2" indent="-229235">
              <a:lnSpc>
                <a:spcPct val="127899"/>
              </a:lnSpc>
              <a:spcBef>
                <a:spcPts val="1175"/>
              </a:spcBef>
              <a:buFont typeface="Symbol"/>
              <a:buChar char=""/>
              <a:tabLst>
                <a:tab pos="1062990" algn="l"/>
                <a:tab pos="1063625" algn="l"/>
              </a:tabLst>
            </a:pPr>
            <a:endParaRPr lang="en-US" sz="1400" spc="-5" dirty="0">
              <a:latin typeface="Segoe UI"/>
              <a:cs typeface="Segoe UI"/>
            </a:endParaRPr>
          </a:p>
          <a:p>
            <a:pPr marL="833755" marR="1096010" lvl="2">
              <a:lnSpc>
                <a:spcPct val="127899"/>
              </a:lnSpc>
              <a:spcBef>
                <a:spcPts val="1175"/>
              </a:spcBef>
              <a:tabLst>
                <a:tab pos="1062990" algn="l"/>
                <a:tab pos="1063625" algn="l"/>
              </a:tabLst>
            </a:pPr>
            <a:endParaRPr lang="en-US" sz="1400" spc="-5" dirty="0">
              <a:latin typeface="Segoe UI"/>
              <a:cs typeface="Segoe UI"/>
            </a:endParaRPr>
          </a:p>
        </p:txBody>
      </p:sp>
      <p:sp>
        <p:nvSpPr>
          <p:cNvPr id="6" name="Title 5">
            <a:extLst>
              <a:ext uri="{FF2B5EF4-FFF2-40B4-BE49-F238E27FC236}">
                <a16:creationId xmlns:a16="http://schemas.microsoft.com/office/drawing/2014/main" id="{A2F72874-4285-458E-85CD-834F60491DE3}"/>
              </a:ext>
            </a:extLst>
          </p:cNvPr>
          <p:cNvSpPr>
            <a:spLocks noGrp="1"/>
          </p:cNvSpPr>
          <p:nvPr>
            <p:ph type="title"/>
          </p:nvPr>
        </p:nvSpPr>
        <p:spPr>
          <a:xfrm>
            <a:off x="971600" y="274320"/>
            <a:ext cx="7632848" cy="778416"/>
          </a:xfrm>
        </p:spPr>
        <p:txBody>
          <a:bodyPr/>
          <a:lstStyle/>
          <a:p>
            <a:pPr marL="571500" indent="-571500">
              <a:buFont typeface="Wingdings" panose="05000000000000000000" pitchFamily="2" charset="2"/>
              <a:buChar char="Ø"/>
            </a:pPr>
            <a:r>
              <a:rPr lang="en-US" u="sng" dirty="0"/>
              <a:t>Scope :-</a:t>
            </a:r>
            <a:endParaRPr lang="en-IN" u="sng" dirty="0"/>
          </a:p>
        </p:txBody>
      </p:sp>
      <p:cxnSp>
        <p:nvCxnSpPr>
          <p:cNvPr id="8" name="Straight Connector 7">
            <a:extLst>
              <a:ext uri="{FF2B5EF4-FFF2-40B4-BE49-F238E27FC236}">
                <a16:creationId xmlns:a16="http://schemas.microsoft.com/office/drawing/2014/main" id="{0985FB71-015E-4CC7-99EA-1E429D5C88D4}"/>
              </a:ext>
            </a:extLst>
          </p:cNvPr>
          <p:cNvCxnSpPr/>
          <p:nvPr/>
        </p:nvCxnSpPr>
        <p:spPr>
          <a:xfrm>
            <a:off x="971600" y="908720"/>
            <a:ext cx="817240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42B8F60F-480A-4ACC-92DD-CDBE706809C4}"/>
              </a:ext>
            </a:extLst>
          </p:cNvPr>
          <p:cNvSpPr txBox="1"/>
          <p:nvPr/>
        </p:nvSpPr>
        <p:spPr>
          <a:xfrm>
            <a:off x="1259632" y="1678226"/>
            <a:ext cx="6192688" cy="4401205"/>
          </a:xfrm>
          <a:prstGeom prst="rect">
            <a:avLst/>
          </a:prstGeom>
          <a:noFill/>
        </p:spPr>
        <p:txBody>
          <a:bodyPr wrap="square">
            <a:spAutoFit/>
          </a:bodyPr>
          <a:lstStyle/>
          <a:p>
            <a:pPr marL="342900" indent="-342900">
              <a:buFont typeface="Wingdings" panose="05000000000000000000" pitchFamily="2" charset="2"/>
              <a:buChar char="§"/>
            </a:pPr>
            <a:r>
              <a:rPr lang="en-US" sz="2000" dirty="0"/>
              <a:t>In the future, the detection system will only accept social media photographs with file protection. Flexibility to work with the camera in a variety of ways and to feel at ease with it. We are not attempting to demonstrate student attendance at this time. </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We also figure out who can do it if it doesn't work out. In some lighting circumstances, the present output system works effectively, but not in others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 A different method for mask face control is recommended: environmental detection devices. Cut off the road. Improve the accuracy and satisfaction of test results. </a:t>
            </a:r>
            <a:endParaRPr lang="en-IN" sz="2000" dirty="0"/>
          </a:p>
        </p:txBody>
      </p:sp>
    </p:spTree>
    <p:extLst>
      <p:ext uri="{BB962C8B-B14F-4D97-AF65-F5344CB8AC3E}">
        <p14:creationId xmlns:p14="http://schemas.microsoft.com/office/powerpoint/2010/main" val="401877014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32F78F-6C00-4717-83B2-A56342E6DE53}"/>
              </a:ext>
            </a:extLst>
          </p:cNvPr>
          <p:cNvSpPr>
            <a:spLocks noGrp="1"/>
          </p:cNvSpPr>
          <p:nvPr>
            <p:ph type="title"/>
          </p:nvPr>
        </p:nvSpPr>
        <p:spPr>
          <a:xfrm>
            <a:off x="1043608" y="274320"/>
            <a:ext cx="7890080" cy="1143000"/>
          </a:xfrm>
        </p:spPr>
        <p:txBody>
          <a:bodyPr>
            <a:normAutofit fontScale="90000"/>
          </a:bodyPr>
          <a:lstStyle/>
          <a:p>
            <a:pPr marL="571500" indent="-571500">
              <a:buFont typeface="Wingdings" panose="05000000000000000000" pitchFamily="2" charset="2"/>
              <a:buChar char="Ø"/>
            </a:pPr>
            <a:r>
              <a:rPr lang="en-US" u="sng" dirty="0"/>
              <a:t>Proposed</a:t>
            </a:r>
            <a:br>
              <a:rPr lang="en-US" u="sng" dirty="0"/>
            </a:br>
            <a:r>
              <a:rPr lang="en-US" dirty="0"/>
              <a:t>       </a:t>
            </a:r>
            <a:r>
              <a:rPr lang="en-US" u="sng" dirty="0"/>
              <a:t>Methodology </a:t>
            </a:r>
            <a:r>
              <a:rPr lang="en-US" dirty="0"/>
              <a:t>:-</a:t>
            </a:r>
            <a:endParaRPr lang="en-IN" dirty="0"/>
          </a:p>
        </p:txBody>
      </p:sp>
      <p:cxnSp>
        <p:nvCxnSpPr>
          <p:cNvPr id="8" name="Straight Connector 7">
            <a:extLst>
              <a:ext uri="{FF2B5EF4-FFF2-40B4-BE49-F238E27FC236}">
                <a16:creationId xmlns:a16="http://schemas.microsoft.com/office/drawing/2014/main" id="{5CC515DC-87DE-4861-8BB9-CB47B1FEE283}"/>
              </a:ext>
            </a:extLst>
          </p:cNvPr>
          <p:cNvCxnSpPr/>
          <p:nvPr/>
        </p:nvCxnSpPr>
        <p:spPr>
          <a:xfrm>
            <a:off x="1043608" y="1412776"/>
            <a:ext cx="8100392"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C94EAA21-4C0E-4D50-BAD4-D64A4E0387BB}"/>
              </a:ext>
            </a:extLst>
          </p:cNvPr>
          <p:cNvSpPr txBox="1"/>
          <p:nvPr/>
        </p:nvSpPr>
        <p:spPr>
          <a:xfrm>
            <a:off x="1115616" y="1556792"/>
            <a:ext cx="6984776" cy="707886"/>
          </a:xfrm>
          <a:prstGeom prst="rect">
            <a:avLst/>
          </a:prstGeom>
          <a:noFill/>
        </p:spPr>
        <p:txBody>
          <a:bodyPr wrap="square">
            <a:spAutoFit/>
          </a:bodyPr>
          <a:lstStyle/>
          <a:p>
            <a:r>
              <a:rPr lang="en-US" sz="2000" dirty="0"/>
              <a:t>The Proposed method uses the following steps in the designing process</a:t>
            </a:r>
            <a:r>
              <a:rPr lang="en-US" dirty="0"/>
              <a:t>:</a:t>
            </a:r>
            <a:endParaRPr lang="en-IN" dirty="0"/>
          </a:p>
        </p:txBody>
      </p:sp>
      <p:sp>
        <p:nvSpPr>
          <p:cNvPr id="17" name="TextBox 16">
            <a:extLst>
              <a:ext uri="{FF2B5EF4-FFF2-40B4-BE49-F238E27FC236}">
                <a16:creationId xmlns:a16="http://schemas.microsoft.com/office/drawing/2014/main" id="{5DB4C6EB-0BC4-4910-B45D-56BFB3E7DF9A}"/>
              </a:ext>
            </a:extLst>
          </p:cNvPr>
          <p:cNvSpPr txBox="1"/>
          <p:nvPr/>
        </p:nvSpPr>
        <p:spPr>
          <a:xfrm>
            <a:off x="1139947" y="2935595"/>
            <a:ext cx="7416824" cy="646331"/>
          </a:xfrm>
          <a:prstGeom prst="rect">
            <a:avLst/>
          </a:prstGeom>
          <a:noFill/>
        </p:spPr>
        <p:txBody>
          <a:bodyPr wrap="square">
            <a:spAutoFit/>
          </a:bodyPr>
          <a:lstStyle/>
          <a:p>
            <a:r>
              <a:rPr lang="en-US" dirty="0"/>
              <a:t>B.) Create a database of authorized person by capturing their images with different poses. </a:t>
            </a:r>
            <a:endParaRPr lang="en-IN" dirty="0"/>
          </a:p>
        </p:txBody>
      </p:sp>
      <p:sp>
        <p:nvSpPr>
          <p:cNvPr id="19" name="TextBox 18">
            <a:extLst>
              <a:ext uri="{FF2B5EF4-FFF2-40B4-BE49-F238E27FC236}">
                <a16:creationId xmlns:a16="http://schemas.microsoft.com/office/drawing/2014/main" id="{21373F15-E2A7-464E-9826-3A47AC53DEAC}"/>
              </a:ext>
            </a:extLst>
          </p:cNvPr>
          <p:cNvSpPr txBox="1"/>
          <p:nvPr/>
        </p:nvSpPr>
        <p:spPr>
          <a:xfrm>
            <a:off x="1147697" y="3683740"/>
            <a:ext cx="7632848" cy="646331"/>
          </a:xfrm>
          <a:prstGeom prst="rect">
            <a:avLst/>
          </a:prstGeom>
          <a:noFill/>
        </p:spPr>
        <p:txBody>
          <a:bodyPr wrap="square">
            <a:spAutoFit/>
          </a:bodyPr>
          <a:lstStyle/>
          <a:p>
            <a:r>
              <a:rPr lang="en-US" dirty="0"/>
              <a:t>C.) Capturing current image of unknown individual, and saving the captured image and comparing with the available database image.</a:t>
            </a:r>
            <a:endParaRPr lang="en-IN" dirty="0"/>
          </a:p>
        </p:txBody>
      </p:sp>
      <p:sp>
        <p:nvSpPr>
          <p:cNvPr id="21" name="TextBox 20">
            <a:extLst>
              <a:ext uri="{FF2B5EF4-FFF2-40B4-BE49-F238E27FC236}">
                <a16:creationId xmlns:a16="http://schemas.microsoft.com/office/drawing/2014/main" id="{D322F417-4958-4F32-A601-D4D4DC66C86D}"/>
              </a:ext>
            </a:extLst>
          </p:cNvPr>
          <p:cNvSpPr txBox="1"/>
          <p:nvPr/>
        </p:nvSpPr>
        <p:spPr>
          <a:xfrm>
            <a:off x="1159037" y="4427908"/>
            <a:ext cx="7416824" cy="923330"/>
          </a:xfrm>
          <a:prstGeom prst="rect">
            <a:avLst/>
          </a:prstGeom>
          <a:noFill/>
        </p:spPr>
        <p:txBody>
          <a:bodyPr wrap="square">
            <a:spAutoFit/>
          </a:bodyPr>
          <a:lstStyle/>
          <a:p>
            <a:r>
              <a:rPr lang="en-US" dirty="0"/>
              <a:t>D. ) GSM module should be interfaced to send ready messages to approved individuals when the unapproved individual tries to open the locked door, as an SMS and call or Email.</a:t>
            </a:r>
            <a:endParaRPr lang="en-IN" dirty="0"/>
          </a:p>
        </p:txBody>
      </p:sp>
      <p:sp>
        <p:nvSpPr>
          <p:cNvPr id="23" name="TextBox 22">
            <a:extLst>
              <a:ext uri="{FF2B5EF4-FFF2-40B4-BE49-F238E27FC236}">
                <a16:creationId xmlns:a16="http://schemas.microsoft.com/office/drawing/2014/main" id="{E0A3AA7C-33C4-47EF-B2CB-8F99F7087BEB}"/>
              </a:ext>
            </a:extLst>
          </p:cNvPr>
          <p:cNvSpPr txBox="1"/>
          <p:nvPr/>
        </p:nvSpPr>
        <p:spPr>
          <a:xfrm>
            <a:off x="1139947" y="5545506"/>
            <a:ext cx="5832648" cy="369332"/>
          </a:xfrm>
          <a:prstGeom prst="rect">
            <a:avLst/>
          </a:prstGeom>
          <a:noFill/>
        </p:spPr>
        <p:txBody>
          <a:bodyPr wrap="square">
            <a:spAutoFit/>
          </a:bodyPr>
          <a:lstStyle/>
          <a:p>
            <a:r>
              <a:rPr lang="en-US" dirty="0"/>
              <a:t>E. ) It can likewise be utilized for video reconnaissance.</a:t>
            </a:r>
            <a:endParaRPr lang="en-IN" dirty="0"/>
          </a:p>
        </p:txBody>
      </p:sp>
      <p:sp>
        <p:nvSpPr>
          <p:cNvPr id="25" name="TextBox 24">
            <a:extLst>
              <a:ext uri="{FF2B5EF4-FFF2-40B4-BE49-F238E27FC236}">
                <a16:creationId xmlns:a16="http://schemas.microsoft.com/office/drawing/2014/main" id="{7F881565-8456-4848-BA72-8A1FD938C3DC}"/>
              </a:ext>
            </a:extLst>
          </p:cNvPr>
          <p:cNvSpPr txBox="1"/>
          <p:nvPr/>
        </p:nvSpPr>
        <p:spPr>
          <a:xfrm>
            <a:off x="1179795" y="6012675"/>
            <a:ext cx="4586140" cy="369332"/>
          </a:xfrm>
          <a:prstGeom prst="rect">
            <a:avLst/>
          </a:prstGeom>
          <a:noFill/>
        </p:spPr>
        <p:txBody>
          <a:bodyPr wrap="square">
            <a:spAutoFit/>
          </a:bodyPr>
          <a:lstStyle/>
          <a:p>
            <a:r>
              <a:rPr lang="en-US" dirty="0"/>
              <a:t>F. ) Interface relay as on output side. </a:t>
            </a:r>
            <a:endParaRPr lang="en-IN" dirty="0"/>
          </a:p>
        </p:txBody>
      </p:sp>
      <p:sp>
        <p:nvSpPr>
          <p:cNvPr id="27" name="TextBox 26">
            <a:extLst>
              <a:ext uri="{FF2B5EF4-FFF2-40B4-BE49-F238E27FC236}">
                <a16:creationId xmlns:a16="http://schemas.microsoft.com/office/drawing/2014/main" id="{7F921830-A83B-4F00-B91A-1B9520940BAA}"/>
              </a:ext>
            </a:extLst>
          </p:cNvPr>
          <p:cNvSpPr txBox="1"/>
          <p:nvPr/>
        </p:nvSpPr>
        <p:spPr>
          <a:xfrm>
            <a:off x="1155158" y="2279919"/>
            <a:ext cx="6192688" cy="646331"/>
          </a:xfrm>
          <a:prstGeom prst="rect">
            <a:avLst/>
          </a:prstGeom>
          <a:noFill/>
        </p:spPr>
        <p:txBody>
          <a:bodyPr wrap="square">
            <a:spAutoFit/>
          </a:bodyPr>
          <a:lstStyle/>
          <a:p>
            <a:r>
              <a:rPr lang="en-US" dirty="0"/>
              <a:t>A.) Installing of USB or Digital camera to capture live face images.</a:t>
            </a:r>
            <a:endParaRPr lang="en-IN" dirty="0"/>
          </a:p>
        </p:txBody>
      </p:sp>
    </p:spTree>
    <p:extLst>
      <p:ext uri="{BB962C8B-B14F-4D97-AF65-F5344CB8AC3E}">
        <p14:creationId xmlns:p14="http://schemas.microsoft.com/office/powerpoint/2010/main" val="77999652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CE11CE-6E1E-470F-82B4-57BE4B2F8F41}"/>
              </a:ext>
            </a:extLst>
          </p:cNvPr>
          <p:cNvSpPr>
            <a:spLocks noGrp="1"/>
          </p:cNvSpPr>
          <p:nvPr>
            <p:ph type="title"/>
          </p:nvPr>
        </p:nvSpPr>
        <p:spPr>
          <a:xfrm>
            <a:off x="971600" y="274320"/>
            <a:ext cx="7200800" cy="346367"/>
          </a:xfrm>
        </p:spPr>
        <p:txBody>
          <a:bodyPr>
            <a:normAutofit fontScale="90000"/>
          </a:bodyPr>
          <a:lstStyle/>
          <a:p>
            <a:pPr marL="571500" indent="-571500">
              <a:buFont typeface="Wingdings" panose="05000000000000000000" pitchFamily="2" charset="2"/>
              <a:buChar char="Ø"/>
            </a:pPr>
            <a:r>
              <a:rPr lang="en-US" u="sng" dirty="0"/>
              <a:t>Literature Review :-</a:t>
            </a:r>
            <a:endParaRPr lang="en-IN" u="sng" dirty="0"/>
          </a:p>
        </p:txBody>
      </p:sp>
      <p:cxnSp>
        <p:nvCxnSpPr>
          <p:cNvPr id="8" name="Straight Connector 7">
            <a:extLst>
              <a:ext uri="{FF2B5EF4-FFF2-40B4-BE49-F238E27FC236}">
                <a16:creationId xmlns:a16="http://schemas.microsoft.com/office/drawing/2014/main" id="{279FDC2D-80F3-4C99-8305-04746EC9A7BF}"/>
              </a:ext>
            </a:extLst>
          </p:cNvPr>
          <p:cNvCxnSpPr>
            <a:cxnSpLocks/>
          </p:cNvCxnSpPr>
          <p:nvPr/>
        </p:nvCxnSpPr>
        <p:spPr>
          <a:xfrm>
            <a:off x="1008668" y="707010"/>
            <a:ext cx="8135332"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12F4906A-796E-47F5-93A2-AB8AC8CF5E11}"/>
              </a:ext>
            </a:extLst>
          </p:cNvPr>
          <p:cNvSpPr txBox="1"/>
          <p:nvPr/>
        </p:nvSpPr>
        <p:spPr>
          <a:xfrm>
            <a:off x="1239106" y="1270501"/>
            <a:ext cx="7043479" cy="646331"/>
          </a:xfrm>
          <a:prstGeom prst="rect">
            <a:avLst/>
          </a:prstGeom>
          <a:noFill/>
        </p:spPr>
        <p:txBody>
          <a:bodyPr wrap="square">
            <a:spAutoFit/>
          </a:bodyPr>
          <a:lstStyle/>
          <a:p>
            <a:pPr marL="285750" indent="-285750">
              <a:buFont typeface="Courier New" panose="02070309020205020404" pitchFamily="49" charset="0"/>
              <a:buChar char="o"/>
            </a:pPr>
            <a:r>
              <a:rPr lang="en-US" dirty="0"/>
              <a:t>Mask Face recognition techniques could be divided into two main categories: face recognition from still image and the video.</a:t>
            </a:r>
            <a:endParaRPr lang="en-IN" dirty="0"/>
          </a:p>
        </p:txBody>
      </p:sp>
      <p:sp>
        <p:nvSpPr>
          <p:cNvPr id="16" name="TextBox 15">
            <a:extLst>
              <a:ext uri="{FF2B5EF4-FFF2-40B4-BE49-F238E27FC236}">
                <a16:creationId xmlns:a16="http://schemas.microsoft.com/office/drawing/2014/main" id="{25116FDC-642C-40D8-AEF3-C9F86B2A47EF}"/>
              </a:ext>
            </a:extLst>
          </p:cNvPr>
          <p:cNvSpPr txBox="1"/>
          <p:nvPr/>
        </p:nvSpPr>
        <p:spPr>
          <a:xfrm>
            <a:off x="1239107" y="1916832"/>
            <a:ext cx="7043479" cy="4524315"/>
          </a:xfrm>
          <a:prstGeom prst="rect">
            <a:avLst/>
          </a:prstGeom>
          <a:noFill/>
        </p:spPr>
        <p:txBody>
          <a:bodyPr wrap="square">
            <a:spAutoFit/>
          </a:bodyPr>
          <a:lstStyle/>
          <a:p>
            <a:pPr marL="285750" indent="-285750">
              <a:buFont typeface="Courier New" panose="02070309020205020404" pitchFamily="49" charset="0"/>
              <a:buChar char="o"/>
            </a:pPr>
            <a:r>
              <a:rPr lang="en-US" dirty="0"/>
              <a:t>These mentioned methods are instructed on sets of data by labeling manually. </a:t>
            </a:r>
          </a:p>
          <a:p>
            <a:pPr marL="285750" indent="-285750">
              <a:buFont typeface="Courier New" panose="02070309020205020404" pitchFamily="49" charset="0"/>
              <a:buChar char="o"/>
            </a:pPr>
            <a:r>
              <a:rPr lang="en-US" dirty="0"/>
              <a:t>However, using these methods is not constructed for recognition tasks related to low-level characteristics. </a:t>
            </a:r>
          </a:p>
          <a:p>
            <a:pPr marL="285750" indent="-285750">
              <a:buFont typeface="Courier New" panose="02070309020205020404" pitchFamily="49" charset="0"/>
              <a:buChar char="o"/>
            </a:pPr>
            <a:r>
              <a:rPr lang="en-US" dirty="0"/>
              <a:t>One of the ways to prevent the low quality of the video is to consider an up-to-date method proposed by Wang. </a:t>
            </a:r>
          </a:p>
          <a:p>
            <a:pPr marL="285750" indent="-285750">
              <a:buFont typeface="Courier New" panose="02070309020205020404" pitchFamily="49" charset="0"/>
              <a:buChar char="o"/>
            </a:pPr>
            <a:r>
              <a:rPr lang="en-US" dirty="0"/>
              <a:t>In the given paper, the author not only proposed a hybrid approach by learning the function of quality related to an image; he also conducted experiments by demonstrating image quality compared to other methods.</a:t>
            </a:r>
          </a:p>
          <a:p>
            <a:pPr marL="285750" indent="-285750">
              <a:buFont typeface="Courier New" panose="02070309020205020404" pitchFamily="49" charset="0"/>
              <a:buChar char="o"/>
            </a:pPr>
            <a:r>
              <a:rPr lang="en-US" dirty="0"/>
              <a:t> Based on past studies, it can be concluded that the image quality is a critical parameter and significantly affects success. </a:t>
            </a:r>
          </a:p>
          <a:p>
            <a:pPr marL="285750" indent="-285750">
              <a:buFont typeface="Courier New" panose="02070309020205020404" pitchFamily="49" charset="0"/>
              <a:buChar char="o"/>
            </a:pPr>
            <a:r>
              <a:rPr lang="en-US" dirty="0"/>
              <a:t>This parameter is especially crucial for the system as a specialized camera was not used, instead of a camera of the phone.</a:t>
            </a:r>
          </a:p>
          <a:p>
            <a:pPr marL="285750" indent="-285750">
              <a:buFont typeface="Courier New" panose="02070309020205020404" pitchFamily="49" charset="0"/>
              <a:buChar char="o"/>
            </a:pPr>
            <a:r>
              <a:rPr lang="en-US" dirty="0"/>
              <a:t> However, it is worth noting that the flagship phones have nowadays very high-quality cameras that give a clear image.</a:t>
            </a:r>
            <a:endParaRPr lang="en-IN" dirty="0"/>
          </a:p>
        </p:txBody>
      </p:sp>
    </p:spTree>
    <p:extLst>
      <p:ext uri="{BB962C8B-B14F-4D97-AF65-F5344CB8AC3E}">
        <p14:creationId xmlns:p14="http://schemas.microsoft.com/office/powerpoint/2010/main" val="2938220344"/>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RSCO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Theme-RSCOE</Template>
  <TotalTime>454</TotalTime>
  <Words>2177</Words>
  <Application>Microsoft Office PowerPoint</Application>
  <PresentationFormat>On-screen Show (4:3)</PresentationFormat>
  <Paragraphs>132</Paragraphs>
  <Slides>16</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Arial</vt:lpstr>
      <vt:lpstr>Calibri</vt:lpstr>
      <vt:lpstr>Courier New</vt:lpstr>
      <vt:lpstr>Gill Sans MT</vt:lpstr>
      <vt:lpstr>Lato</vt:lpstr>
      <vt:lpstr>Segoe UI</vt:lpstr>
      <vt:lpstr>Symbol</vt:lpstr>
      <vt:lpstr>Times New Roman</vt:lpstr>
      <vt:lpstr>var(--h3_typography-font-family)</vt:lpstr>
      <vt:lpstr>Verdana</vt:lpstr>
      <vt:lpstr>Wingdings</vt:lpstr>
      <vt:lpstr>Wingdings 2</vt:lpstr>
      <vt:lpstr>Theme-RSCOE</vt:lpstr>
      <vt:lpstr>PowerPoint Presentation</vt:lpstr>
      <vt:lpstr>PowerPoint Presentation</vt:lpstr>
      <vt:lpstr>Abstract :-</vt:lpstr>
      <vt:lpstr>Introduction :-</vt:lpstr>
      <vt:lpstr>Why Mask Face Lock :-</vt:lpstr>
      <vt:lpstr>Objective</vt:lpstr>
      <vt:lpstr>Scope :-</vt:lpstr>
      <vt:lpstr>Proposed        Methodology :-</vt:lpstr>
      <vt:lpstr>Literature Review :-</vt:lpstr>
      <vt:lpstr> </vt:lpstr>
      <vt:lpstr>Project Overview :-</vt:lpstr>
      <vt:lpstr>PowerPoint Presentation</vt:lpstr>
      <vt:lpstr>Conclusion :-</vt:lpstr>
      <vt:lpstr>Future Scope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JSPM’S RAJASHRI SHAHU COLLEGE OF ENGINEERING</dc:title>
  <dc:creator>Vidyadhar</dc:creator>
  <cp:keywords>ME Design</cp:keywords>
  <cp:lastModifiedBy>PIYUSH SAWKAR</cp:lastModifiedBy>
  <cp:revision>1695</cp:revision>
  <dcterms:created xsi:type="dcterms:W3CDTF">2006-08-16T00:00:00Z</dcterms:created>
  <dcterms:modified xsi:type="dcterms:W3CDTF">2022-05-30T16:06:04Z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