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Titillium Web"/>
      <p:regular r:id="rId20"/>
      <p:bold r:id="rId21"/>
      <p:italic r:id="rId22"/>
      <p:boldItalic r:id="rId23"/>
    </p:embeddedFont>
    <p:embeddedFont>
      <p:font typeface="Titillium Web Extra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regular.fntdata"/><Relationship Id="rId22" Type="http://schemas.openxmlformats.org/officeDocument/2006/relationships/font" Target="fonts/TitilliumWeb-italic.fntdata"/><Relationship Id="rId21" Type="http://schemas.openxmlformats.org/officeDocument/2006/relationships/font" Target="fonts/TitilliumWeb-bold.fntdata"/><Relationship Id="rId24" Type="http://schemas.openxmlformats.org/officeDocument/2006/relationships/font" Target="fonts/TitilliumWebExtraLight-regular.fntdata"/><Relationship Id="rId23" Type="http://schemas.openxmlformats.org/officeDocument/2006/relationships/font" Target="fonts/TitilliumWeb-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ExtraLight-italic.fntdata"/><Relationship Id="rId25" Type="http://schemas.openxmlformats.org/officeDocument/2006/relationships/font" Target="fonts/TitilliumWebExtraLight-bold.fntdata"/><Relationship Id="rId27" Type="http://schemas.openxmlformats.org/officeDocument/2006/relationships/font" Target="fonts/TitilliumWebExtra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2228a721d4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2228a721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2228a721d4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2228a721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“Sky is the limit”, and then </a:t>
            </a:r>
            <a:r>
              <a:rPr lang="en"/>
              <a:t>motivation</a:t>
            </a:r>
            <a:r>
              <a:rPr lang="en"/>
              <a:t> of our project</a:t>
            </a:r>
            <a:endParaRPr/>
          </a:p>
          <a:p>
            <a:pPr indent="0" lvl="0" marL="0" rtl="0" algn="l">
              <a:lnSpc>
                <a:spcPct val="100000"/>
              </a:lnSpc>
              <a:spcBef>
                <a:spcPts val="0"/>
              </a:spcBef>
              <a:spcAft>
                <a:spcPts val="0"/>
              </a:spcAft>
              <a:buSzPts val="1400"/>
              <a:buNone/>
            </a:pPr>
            <a:r>
              <a:t/>
            </a:r>
            <a:endParaRPr/>
          </a:p>
          <a:p>
            <a:pPr indent="0" lvl="0" marL="0" rtl="0" algn="l">
              <a:spcBef>
                <a:spcPts val="600"/>
              </a:spcBef>
              <a:spcAft>
                <a:spcPts val="0"/>
              </a:spcAft>
              <a:buClr>
                <a:srgbClr val="6E86B6"/>
              </a:buClr>
              <a:buSzPts val="2400"/>
              <a:buFont typeface="Titillium Web"/>
              <a:buNone/>
            </a:pPr>
            <a:r>
              <a:rPr lang="en" sz="1800">
                <a:solidFill>
                  <a:srgbClr val="34373D"/>
                </a:solidFill>
                <a:latin typeface="Titillium Web"/>
                <a:ea typeface="Titillium Web"/>
                <a:cs typeface="Titillium Web"/>
                <a:sym typeface="Titillium Web"/>
              </a:rPr>
              <a:t>Looking at the video length and feeling, is it worth it? What if my time will be wasted?</a:t>
            </a:r>
            <a:endParaRPr sz="1800">
              <a:solidFill>
                <a:srgbClr val="34373D"/>
              </a:solidFill>
              <a:latin typeface="Titillium Web"/>
              <a:ea typeface="Titillium Web"/>
              <a:cs typeface="Titillium Web"/>
              <a:sym typeface="Titillium Web"/>
            </a:endParaRPr>
          </a:p>
          <a:p>
            <a:pPr indent="0" lvl="0" marL="0" rtl="0" algn="l">
              <a:spcBef>
                <a:spcPts val="600"/>
              </a:spcBef>
              <a:spcAft>
                <a:spcPts val="0"/>
              </a:spcAft>
              <a:buClr>
                <a:srgbClr val="6E86B6"/>
              </a:buClr>
              <a:buSzPts val="2400"/>
              <a:buFont typeface="Titillium Web"/>
              <a:buNone/>
            </a:pPr>
            <a:r>
              <a:rPr lang="en" sz="1800">
                <a:solidFill>
                  <a:srgbClr val="34373D"/>
                </a:solidFill>
                <a:latin typeface="Titillium Web"/>
                <a:ea typeface="Titillium Web"/>
                <a:cs typeface="Titillium Web"/>
                <a:sym typeface="Titillium Web"/>
              </a:rPr>
              <a:t>To avoid these kind of questions, we created an application which finds the topic of video for you and shows the overall sentiment of the comment section.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Can we add something as a quote to make everyone think about something or let’s say about Selena which we use as a name for our Application.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223facc61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g1223facc61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223facc61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223facc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7" name="Google Shape;8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5800"/>
              <a:buNone/>
              <a:defRPr sz="5800">
                <a:solidFill>
                  <a:schemeClr val="lt1"/>
                </a:solidFill>
              </a:defRPr>
            </a:lvl1pPr>
            <a:lvl2pPr lvl="1" algn="l">
              <a:lnSpc>
                <a:spcPct val="100000"/>
              </a:lnSpc>
              <a:spcBef>
                <a:spcPts val="0"/>
              </a:spcBef>
              <a:spcAft>
                <a:spcPts val="0"/>
              </a:spcAft>
              <a:buClr>
                <a:schemeClr val="lt1"/>
              </a:buClr>
              <a:buSzPts val="5800"/>
              <a:buNone/>
              <a:defRPr sz="5800">
                <a:solidFill>
                  <a:schemeClr val="lt1"/>
                </a:solidFill>
              </a:defRPr>
            </a:lvl2pPr>
            <a:lvl3pPr lvl="2" algn="l">
              <a:lnSpc>
                <a:spcPct val="100000"/>
              </a:lnSpc>
              <a:spcBef>
                <a:spcPts val="0"/>
              </a:spcBef>
              <a:spcAft>
                <a:spcPts val="0"/>
              </a:spcAft>
              <a:buClr>
                <a:schemeClr val="lt1"/>
              </a:buClr>
              <a:buSzPts val="5800"/>
              <a:buNone/>
              <a:defRPr sz="5800">
                <a:solidFill>
                  <a:schemeClr val="lt1"/>
                </a:solidFill>
              </a:defRPr>
            </a:lvl3pPr>
            <a:lvl4pPr lvl="3" algn="l">
              <a:lnSpc>
                <a:spcPct val="100000"/>
              </a:lnSpc>
              <a:spcBef>
                <a:spcPts val="0"/>
              </a:spcBef>
              <a:spcAft>
                <a:spcPts val="0"/>
              </a:spcAft>
              <a:buClr>
                <a:schemeClr val="lt1"/>
              </a:buClr>
              <a:buSzPts val="5800"/>
              <a:buNone/>
              <a:defRPr sz="5800">
                <a:solidFill>
                  <a:schemeClr val="lt1"/>
                </a:solidFill>
              </a:defRPr>
            </a:lvl4pPr>
            <a:lvl5pPr lvl="4" algn="l">
              <a:lnSpc>
                <a:spcPct val="100000"/>
              </a:lnSpc>
              <a:spcBef>
                <a:spcPts val="0"/>
              </a:spcBef>
              <a:spcAft>
                <a:spcPts val="0"/>
              </a:spcAft>
              <a:buClr>
                <a:schemeClr val="lt1"/>
              </a:buClr>
              <a:buSzPts val="5800"/>
              <a:buNone/>
              <a:defRPr sz="5800">
                <a:solidFill>
                  <a:schemeClr val="lt1"/>
                </a:solidFill>
              </a:defRPr>
            </a:lvl5pPr>
            <a:lvl6pPr lvl="5" algn="l">
              <a:lnSpc>
                <a:spcPct val="100000"/>
              </a:lnSpc>
              <a:spcBef>
                <a:spcPts val="0"/>
              </a:spcBef>
              <a:spcAft>
                <a:spcPts val="0"/>
              </a:spcAft>
              <a:buClr>
                <a:schemeClr val="lt1"/>
              </a:buClr>
              <a:buSzPts val="5800"/>
              <a:buNone/>
              <a:defRPr sz="5800">
                <a:solidFill>
                  <a:schemeClr val="lt1"/>
                </a:solidFill>
              </a:defRPr>
            </a:lvl6pPr>
            <a:lvl7pPr lvl="6" algn="l">
              <a:lnSpc>
                <a:spcPct val="100000"/>
              </a:lnSpc>
              <a:spcBef>
                <a:spcPts val="0"/>
              </a:spcBef>
              <a:spcAft>
                <a:spcPts val="0"/>
              </a:spcAft>
              <a:buClr>
                <a:schemeClr val="lt1"/>
              </a:buClr>
              <a:buSzPts val="5800"/>
              <a:buNone/>
              <a:defRPr sz="5800">
                <a:solidFill>
                  <a:schemeClr val="lt1"/>
                </a:solidFill>
              </a:defRPr>
            </a:lvl7pPr>
            <a:lvl8pPr lvl="7" algn="l">
              <a:lnSpc>
                <a:spcPct val="100000"/>
              </a:lnSpc>
              <a:spcBef>
                <a:spcPts val="0"/>
              </a:spcBef>
              <a:spcAft>
                <a:spcPts val="0"/>
              </a:spcAft>
              <a:buClr>
                <a:schemeClr val="lt1"/>
              </a:buClr>
              <a:buSzPts val="5800"/>
              <a:buNone/>
              <a:defRPr sz="5800">
                <a:solidFill>
                  <a:schemeClr val="lt1"/>
                </a:solidFill>
              </a:defRPr>
            </a:lvl8pPr>
            <a:lvl9pPr lvl="8" algn="l">
              <a:lnSpc>
                <a:spcPct val="100000"/>
              </a:lnSpc>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557" name="Shape 557"/>
        <p:cNvGrpSpPr/>
        <p:nvPr/>
      </p:nvGrpSpPr>
      <p:grpSpPr>
        <a:xfrm>
          <a:off x="0" y="0"/>
          <a:ext cx="0" cy="0"/>
          <a:chOff x="0" y="0"/>
          <a:chExt cx="0" cy="0"/>
        </a:xfrm>
      </p:grpSpPr>
      <p:sp>
        <p:nvSpPr>
          <p:cNvPr id="558" name="Google Shape;558;p11"/>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0" name="Google Shape;560;p1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1" name="Shape 561"/>
        <p:cNvGrpSpPr/>
        <p:nvPr/>
      </p:nvGrpSpPr>
      <p:grpSpPr>
        <a:xfrm>
          <a:off x="0" y="0"/>
          <a:ext cx="0" cy="0"/>
          <a:chOff x="0" y="0"/>
          <a:chExt cx="0" cy="0"/>
        </a:xfrm>
      </p:grpSpPr>
      <p:sp>
        <p:nvSpPr>
          <p:cNvPr id="562" name="Google Shape;562;p12"/>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12"/>
          <p:cNvGrpSpPr/>
          <p:nvPr/>
        </p:nvGrpSpPr>
        <p:grpSpPr>
          <a:xfrm>
            <a:off x="28550" y="3850565"/>
            <a:ext cx="9094048" cy="1293104"/>
            <a:chOff x="28544" y="3514688"/>
            <a:chExt cx="9094048" cy="1628800"/>
          </a:xfrm>
        </p:grpSpPr>
        <p:sp>
          <p:nvSpPr>
            <p:cNvPr id="564" name="Google Shape;564;p1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12"/>
          <p:cNvGrpSpPr/>
          <p:nvPr/>
        </p:nvGrpSpPr>
        <p:grpSpPr>
          <a:xfrm>
            <a:off x="28550" y="4360998"/>
            <a:ext cx="9094048" cy="782671"/>
            <a:chOff x="28544" y="4157632"/>
            <a:chExt cx="9094048" cy="985856"/>
          </a:xfrm>
        </p:grpSpPr>
        <p:sp>
          <p:nvSpPr>
            <p:cNvPr id="598" name="Google Shape;598;p1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12"/>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2"/>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6" name="Google Shape;666;p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7" name="Shape 667"/>
        <p:cNvGrpSpPr/>
        <p:nvPr/>
      </p:nvGrpSpPr>
      <p:grpSpPr>
        <a:xfrm>
          <a:off x="0" y="0"/>
          <a:ext cx="0" cy="0"/>
          <a:chOff x="0" y="0"/>
          <a:chExt cx="0" cy="0"/>
        </a:xfrm>
      </p:grpSpPr>
      <p:sp>
        <p:nvSpPr>
          <p:cNvPr id="668" name="Google Shape;668;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669" name="Google Shape;669;p13"/>
          <p:cNvGrpSpPr/>
          <p:nvPr/>
        </p:nvGrpSpPr>
        <p:grpSpPr>
          <a:xfrm>
            <a:off x="28550" y="3850565"/>
            <a:ext cx="9094048" cy="1293104"/>
            <a:chOff x="28544" y="3514688"/>
            <a:chExt cx="9094048" cy="1628800"/>
          </a:xfrm>
        </p:grpSpPr>
        <p:sp>
          <p:nvSpPr>
            <p:cNvPr id="670" name="Google Shape;670;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13"/>
          <p:cNvGrpSpPr/>
          <p:nvPr/>
        </p:nvGrpSpPr>
        <p:grpSpPr>
          <a:xfrm>
            <a:off x="28550" y="4360998"/>
            <a:ext cx="9094048" cy="782671"/>
            <a:chOff x="28544" y="4157632"/>
            <a:chExt cx="9094048" cy="985856"/>
          </a:xfrm>
        </p:grpSpPr>
        <p:sp>
          <p:nvSpPr>
            <p:cNvPr id="704" name="Google Shape;704;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Google Shape;770;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1" name="Shape 771"/>
        <p:cNvGrpSpPr/>
        <p:nvPr/>
      </p:nvGrpSpPr>
      <p:grpSpPr>
        <a:xfrm>
          <a:off x="0" y="0"/>
          <a:ext cx="0" cy="0"/>
          <a:chOff x="0" y="0"/>
          <a:chExt cx="0" cy="0"/>
        </a:xfrm>
      </p:grpSpPr>
      <p:sp>
        <p:nvSpPr>
          <p:cNvPr id="772" name="Google Shape;772;p14"/>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4"/>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774" name="Google Shape;774;p1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4" name="Shape 114"/>
        <p:cNvGrpSpPr/>
        <p:nvPr/>
      </p:nvGrpSpPr>
      <p:grpSpPr>
        <a:xfrm>
          <a:off x="0" y="0"/>
          <a:ext cx="0" cy="0"/>
          <a:chOff x="0" y="0"/>
          <a:chExt cx="0" cy="0"/>
        </a:xfrm>
      </p:grpSpPr>
      <p:sp>
        <p:nvSpPr>
          <p:cNvPr id="115" name="Google Shape;115;p3"/>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3"/>
          <p:cNvGrpSpPr/>
          <p:nvPr/>
        </p:nvGrpSpPr>
        <p:grpSpPr>
          <a:xfrm>
            <a:off x="28550" y="3850565"/>
            <a:ext cx="9094048" cy="1293104"/>
            <a:chOff x="28544" y="3514688"/>
            <a:chExt cx="9094048" cy="1628800"/>
          </a:xfrm>
        </p:grpSpPr>
        <p:sp>
          <p:nvSpPr>
            <p:cNvPr id="117" name="Google Shape;117;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3"/>
          <p:cNvGrpSpPr/>
          <p:nvPr/>
        </p:nvGrpSpPr>
        <p:grpSpPr>
          <a:xfrm>
            <a:off x="28550" y="4360998"/>
            <a:ext cx="9094048" cy="782671"/>
            <a:chOff x="28544" y="4157632"/>
            <a:chExt cx="9094048" cy="985856"/>
          </a:xfrm>
        </p:grpSpPr>
        <p:sp>
          <p:nvSpPr>
            <p:cNvPr id="151" name="Google Shape;151;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Google Shape;217;p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9" name="Google Shape;219;p3"/>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0" name="Google Shape;220;p3"/>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1" name="Google Shape;221;p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22" name="Shape 222"/>
        <p:cNvGrpSpPr/>
        <p:nvPr/>
      </p:nvGrpSpPr>
      <p:grpSpPr>
        <a:xfrm>
          <a:off x="0" y="0"/>
          <a:ext cx="0" cy="0"/>
          <a:chOff x="0" y="0"/>
          <a:chExt cx="0" cy="0"/>
        </a:xfrm>
      </p:grpSpPr>
      <p:sp>
        <p:nvSpPr>
          <p:cNvPr id="223" name="Google Shape;223;p4"/>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25" name="Google Shape;225;p4"/>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226" name="Google Shape;226;p4"/>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27" name="Shape 227"/>
        <p:cNvGrpSpPr/>
        <p:nvPr/>
      </p:nvGrpSpPr>
      <p:grpSpPr>
        <a:xfrm>
          <a:off x="0" y="0"/>
          <a:ext cx="0" cy="0"/>
          <a:chOff x="0" y="0"/>
          <a:chExt cx="0" cy="0"/>
        </a:xfrm>
      </p:grpSpPr>
      <p:sp>
        <p:nvSpPr>
          <p:cNvPr id="228" name="Google Shape;228;p5"/>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30" name="Google Shape;230;p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31" name="Google Shape;231;p5"/>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232" name="Shape 232"/>
        <p:cNvGrpSpPr/>
        <p:nvPr/>
      </p:nvGrpSpPr>
      <p:grpSpPr>
        <a:xfrm>
          <a:off x="0" y="0"/>
          <a:ext cx="0" cy="0"/>
          <a:chOff x="0" y="0"/>
          <a:chExt cx="0" cy="0"/>
        </a:xfrm>
      </p:grpSpPr>
      <p:sp>
        <p:nvSpPr>
          <p:cNvPr id="233" name="Google Shape;233;p6"/>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34" name="Google Shape;234;p6"/>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800"/>
              <a:buNone/>
              <a:defRPr sz="1800">
                <a:solidFill>
                  <a:schemeClr val="accent2"/>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grpSp>
        <p:nvGrpSpPr>
          <p:cNvPr id="235" name="Google Shape;235;p6"/>
          <p:cNvGrpSpPr/>
          <p:nvPr/>
        </p:nvGrpSpPr>
        <p:grpSpPr>
          <a:xfrm>
            <a:off x="28550" y="2196764"/>
            <a:ext cx="9094048" cy="2946825"/>
            <a:chOff x="28544" y="3514688"/>
            <a:chExt cx="9094048" cy="1628800"/>
          </a:xfrm>
        </p:grpSpPr>
        <p:sp>
          <p:nvSpPr>
            <p:cNvPr id="236" name="Google Shape;236;p6"/>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6"/>
          <p:cNvGrpSpPr/>
          <p:nvPr/>
        </p:nvGrpSpPr>
        <p:grpSpPr>
          <a:xfrm>
            <a:off x="28550" y="3359978"/>
            <a:ext cx="9094048" cy="1783611"/>
            <a:chOff x="28544" y="4157632"/>
            <a:chExt cx="9094048" cy="985856"/>
          </a:xfrm>
        </p:grpSpPr>
        <p:sp>
          <p:nvSpPr>
            <p:cNvPr id="270" name="Google Shape;270;p6"/>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36" name="Shape 336"/>
        <p:cNvGrpSpPr/>
        <p:nvPr/>
      </p:nvGrpSpPr>
      <p:grpSpPr>
        <a:xfrm>
          <a:off x="0" y="0"/>
          <a:ext cx="0" cy="0"/>
          <a:chOff x="0" y="0"/>
          <a:chExt cx="0" cy="0"/>
        </a:xfrm>
      </p:grpSpPr>
      <p:sp>
        <p:nvSpPr>
          <p:cNvPr id="337" name="Google Shape;337;p7"/>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339" name="Google Shape;339;p7"/>
          <p:cNvGrpSpPr/>
          <p:nvPr/>
        </p:nvGrpSpPr>
        <p:grpSpPr>
          <a:xfrm>
            <a:off x="28550" y="3850565"/>
            <a:ext cx="9094048" cy="1293104"/>
            <a:chOff x="28544" y="3514688"/>
            <a:chExt cx="9094048" cy="1628800"/>
          </a:xfrm>
        </p:grpSpPr>
        <p:sp>
          <p:nvSpPr>
            <p:cNvPr id="340" name="Google Shape;340;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7"/>
          <p:cNvGrpSpPr/>
          <p:nvPr/>
        </p:nvGrpSpPr>
        <p:grpSpPr>
          <a:xfrm>
            <a:off x="28550" y="4360998"/>
            <a:ext cx="9094048" cy="782671"/>
            <a:chOff x="28544" y="4157632"/>
            <a:chExt cx="9094048" cy="985856"/>
          </a:xfrm>
        </p:grpSpPr>
        <p:sp>
          <p:nvSpPr>
            <p:cNvPr id="374" name="Google Shape;374;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442" name="Google Shape;442;p7"/>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3" name="Shape 443"/>
        <p:cNvGrpSpPr/>
        <p:nvPr/>
      </p:nvGrpSpPr>
      <p:grpSpPr>
        <a:xfrm>
          <a:off x="0" y="0"/>
          <a:ext cx="0" cy="0"/>
          <a:chOff x="0" y="0"/>
          <a:chExt cx="0" cy="0"/>
        </a:xfrm>
      </p:grpSpPr>
      <p:sp>
        <p:nvSpPr>
          <p:cNvPr id="444" name="Google Shape;444;p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5" name="Shape 445"/>
        <p:cNvGrpSpPr/>
        <p:nvPr/>
      </p:nvGrpSpPr>
      <p:grpSpPr>
        <a:xfrm>
          <a:off x="0" y="0"/>
          <a:ext cx="0" cy="0"/>
          <a:chOff x="0" y="0"/>
          <a:chExt cx="0" cy="0"/>
        </a:xfrm>
      </p:grpSpPr>
      <p:sp>
        <p:nvSpPr>
          <p:cNvPr id="446" name="Google Shape;446;p9"/>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9"/>
          <p:cNvGrpSpPr/>
          <p:nvPr/>
        </p:nvGrpSpPr>
        <p:grpSpPr>
          <a:xfrm>
            <a:off x="28550" y="3850565"/>
            <a:ext cx="9094048" cy="1293104"/>
            <a:chOff x="28544" y="3514688"/>
            <a:chExt cx="9094048" cy="1628800"/>
          </a:xfrm>
        </p:grpSpPr>
        <p:sp>
          <p:nvSpPr>
            <p:cNvPr id="448" name="Google Shape;448;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9"/>
          <p:cNvGrpSpPr/>
          <p:nvPr/>
        </p:nvGrpSpPr>
        <p:grpSpPr>
          <a:xfrm>
            <a:off x="28550" y="4360998"/>
            <a:ext cx="9094048" cy="782671"/>
            <a:chOff x="28544" y="4157632"/>
            <a:chExt cx="9094048" cy="985856"/>
          </a:xfrm>
        </p:grpSpPr>
        <p:sp>
          <p:nvSpPr>
            <p:cNvPr id="482" name="Google Shape;482;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50" name="Google Shape;550;p9"/>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1" name="Google Shape;551;p9"/>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2" name="Google Shape;552;p9"/>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3" name="Google Shape;553;p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554" name="Shape 554"/>
        <p:cNvGrpSpPr/>
        <p:nvPr/>
      </p:nvGrpSpPr>
      <p:grpSpPr>
        <a:xfrm>
          <a:off x="0" y="0"/>
          <a:ext cx="0" cy="0"/>
          <a:chOff x="0" y="0"/>
          <a:chExt cx="0" cy="0"/>
        </a:xfrm>
      </p:grpSpPr>
      <p:sp>
        <p:nvSpPr>
          <p:cNvPr id="555" name="Google Shape;555;p10"/>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304800" y="304801"/>
            <a:ext cx="5983800" cy="20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4000"/>
              <a:t>CELENA</a:t>
            </a:r>
            <a:endParaRPr sz="4000"/>
          </a:p>
          <a:p>
            <a:pPr indent="0" lvl="0" marL="0" rtl="0" algn="l">
              <a:lnSpc>
                <a:spcPct val="100000"/>
              </a:lnSpc>
              <a:spcBef>
                <a:spcPts val="0"/>
              </a:spcBef>
              <a:spcAft>
                <a:spcPts val="0"/>
              </a:spcAft>
              <a:buSzPts val="5800"/>
              <a:buNone/>
            </a:pPr>
            <a:r>
              <a:rPr lang="en" sz="1200"/>
              <a:t>  Personal Digital </a:t>
            </a:r>
            <a:r>
              <a:rPr lang="en" sz="1200"/>
              <a:t>Assistant</a:t>
            </a:r>
            <a:endParaRPr sz="1200"/>
          </a:p>
          <a:p>
            <a:pPr indent="0" lvl="0" marL="0" rtl="0" algn="l">
              <a:lnSpc>
                <a:spcPct val="100000"/>
              </a:lnSpc>
              <a:spcBef>
                <a:spcPts val="0"/>
              </a:spcBef>
              <a:spcAft>
                <a:spcPts val="0"/>
              </a:spcAft>
              <a:buSzPts val="5800"/>
              <a:buNone/>
            </a:pPr>
            <a:r>
              <a:t/>
            </a:r>
            <a:endParaRPr sz="2400"/>
          </a:p>
          <a:p>
            <a:pPr indent="0" lvl="0" marL="0" rtl="0" algn="l">
              <a:lnSpc>
                <a:spcPct val="100000"/>
              </a:lnSpc>
              <a:spcBef>
                <a:spcPts val="0"/>
              </a:spcBef>
              <a:spcAft>
                <a:spcPts val="0"/>
              </a:spcAft>
              <a:buSzPts val="5800"/>
              <a:buNone/>
            </a:pPr>
            <a:r>
              <a:rPr lang="en" sz="2400"/>
              <a:t>YouTube Comment Classification and Sentiment Analysis</a:t>
            </a:r>
            <a:endParaRPr sz="2400"/>
          </a:p>
        </p:txBody>
      </p:sp>
      <p:sp>
        <p:nvSpPr>
          <p:cNvPr id="780" name="Google Shape;780;p15"/>
          <p:cNvSpPr txBox="1"/>
          <p:nvPr/>
        </p:nvSpPr>
        <p:spPr>
          <a:xfrm>
            <a:off x="5524500" y="3524250"/>
            <a:ext cx="315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a:ea typeface="Titillium Web"/>
                <a:cs typeface="Titillium Web"/>
                <a:sym typeface="Titillium Web"/>
              </a:rPr>
              <a:t>By:</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lang="en">
                <a:solidFill>
                  <a:schemeClr val="lt1"/>
                </a:solidFill>
                <a:latin typeface="Titillium Web"/>
                <a:ea typeface="Titillium Web"/>
                <a:cs typeface="Titillium Web"/>
                <a:sym typeface="Titillium Web"/>
              </a:rPr>
              <a:t>Rajesh Bhat</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lang="en">
                <a:solidFill>
                  <a:schemeClr val="lt1"/>
                </a:solidFill>
                <a:latin typeface="Titillium Web"/>
                <a:ea typeface="Titillium Web"/>
                <a:cs typeface="Titillium Web"/>
                <a:sym typeface="Titillium Web"/>
              </a:rPr>
              <a:t>Rutu Desai</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lang="en">
                <a:solidFill>
                  <a:schemeClr val="lt1"/>
                </a:solidFill>
                <a:latin typeface="Titillium Web"/>
                <a:ea typeface="Titillium Web"/>
                <a:cs typeface="Titillium Web"/>
                <a:sym typeface="Titillium Web"/>
              </a:rPr>
              <a:t>Shubham Kokane</a:t>
            </a:r>
            <a:endParaRPr>
              <a:solidFill>
                <a:schemeClr val="lt1"/>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24"/>
          <p:cNvSpPr txBox="1"/>
          <p:nvPr>
            <p:ph idx="1" type="body"/>
          </p:nvPr>
        </p:nvSpPr>
        <p:spPr>
          <a:xfrm>
            <a:off x="757525" y="1176219"/>
            <a:ext cx="3985200" cy="1330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Now we will explain the whole application with the help of .rmd file</a:t>
            </a:r>
            <a:endParaRPr sz="1800"/>
          </a:p>
        </p:txBody>
      </p:sp>
      <p:sp>
        <p:nvSpPr>
          <p:cNvPr id="888" name="Google Shape;888;p2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89" name="Google Shape;889;p24"/>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R MARKDOWN</a:t>
            </a:r>
            <a:endParaRPr sz="3000"/>
          </a:p>
        </p:txBody>
      </p:sp>
      <p:pic>
        <p:nvPicPr>
          <p:cNvPr id="890" name="Google Shape;890;p24"/>
          <p:cNvPicPr preferRelativeResize="0"/>
          <p:nvPr/>
        </p:nvPicPr>
        <p:blipFill>
          <a:blip r:embed="rId3">
            <a:alphaModFix/>
          </a:blip>
          <a:stretch>
            <a:fillRect/>
          </a:stretch>
        </p:blipFill>
        <p:spPr>
          <a:xfrm>
            <a:off x="5283700" y="852600"/>
            <a:ext cx="3564298" cy="3493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2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96" name="Google Shape;896;p25"/>
          <p:cNvSpPr txBox="1"/>
          <p:nvPr>
            <p:ph idx="4294967295" type="body"/>
          </p:nvPr>
        </p:nvSpPr>
        <p:spPr>
          <a:xfrm>
            <a:off x="429150" y="535925"/>
            <a:ext cx="3648300" cy="176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chemeClr val="lt1"/>
                </a:solidFill>
                <a:latin typeface="Titillium Web ExtraLight"/>
                <a:ea typeface="Titillium Web ExtraLight"/>
                <a:cs typeface="Titillium Web ExtraLight"/>
                <a:sym typeface="Titillium Web ExtraLight"/>
              </a:rPr>
              <a:t>DESKTOP PROJECT</a:t>
            </a:r>
            <a:endParaRPr sz="3000">
              <a:solidFill>
                <a:schemeClr val="lt1"/>
              </a:solidFill>
              <a:latin typeface="Titillium Web ExtraLight"/>
              <a:ea typeface="Titillium Web ExtraLight"/>
              <a:cs typeface="Titillium Web ExtraLight"/>
              <a:sym typeface="Titillium Web ExtraLight"/>
            </a:endParaRPr>
          </a:p>
          <a:p>
            <a:pPr indent="0" lvl="0" marL="0" rtl="0" algn="l">
              <a:lnSpc>
                <a:spcPct val="100000"/>
              </a:lnSpc>
              <a:spcBef>
                <a:spcPts val="0"/>
              </a:spcBef>
              <a:spcAft>
                <a:spcPts val="0"/>
              </a:spcAft>
              <a:buSzPts val="2400"/>
              <a:buNone/>
            </a:pPr>
            <a:r>
              <a:t/>
            </a:r>
            <a:endParaRPr sz="1800">
              <a:solidFill>
                <a:schemeClr val="lt1"/>
              </a:solidFill>
              <a:latin typeface="Titillium Web ExtraLight"/>
              <a:ea typeface="Titillium Web ExtraLight"/>
              <a:cs typeface="Titillium Web ExtraLight"/>
              <a:sym typeface="Titillium Web ExtraLight"/>
            </a:endParaRPr>
          </a:p>
          <a:p>
            <a:pPr indent="-342900" lvl="0" marL="457200" rtl="0" algn="l">
              <a:lnSpc>
                <a:spcPct val="100000"/>
              </a:lnSpc>
              <a:spcBef>
                <a:spcPts val="600"/>
              </a:spcBef>
              <a:spcAft>
                <a:spcPts val="0"/>
              </a:spcAft>
              <a:buSzPts val="1800"/>
              <a:buChar char="▫"/>
            </a:pPr>
            <a:r>
              <a:rPr lang="en" sz="1800"/>
              <a:t>We have created a Shiny Application of our Project.</a:t>
            </a:r>
            <a:endParaRPr sz="1800"/>
          </a:p>
        </p:txBody>
      </p:sp>
      <p:grpSp>
        <p:nvGrpSpPr>
          <p:cNvPr id="897" name="Google Shape;897;p25"/>
          <p:cNvGrpSpPr/>
          <p:nvPr/>
        </p:nvGrpSpPr>
        <p:grpSpPr>
          <a:xfrm>
            <a:off x="3448944" y="848343"/>
            <a:ext cx="5601518" cy="3281863"/>
            <a:chOff x="1177450" y="241631"/>
            <a:chExt cx="6173152" cy="3616776"/>
          </a:xfrm>
        </p:grpSpPr>
        <p:sp>
          <p:nvSpPr>
            <p:cNvPr id="898" name="Google Shape;898;p25"/>
            <p:cNvSpPr/>
            <p:nvPr/>
          </p:nvSpPr>
          <p:spPr>
            <a:xfrm>
              <a:off x="1826561"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2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2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2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902" name="Google Shape;902;p25"/>
          <p:cNvPicPr preferRelativeResize="0"/>
          <p:nvPr/>
        </p:nvPicPr>
        <p:blipFill>
          <a:blip r:embed="rId3">
            <a:alphaModFix/>
          </a:blip>
          <a:stretch>
            <a:fillRect/>
          </a:stretch>
        </p:blipFill>
        <p:spPr>
          <a:xfrm>
            <a:off x="4213675" y="1011000"/>
            <a:ext cx="4339150" cy="278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908" name="Google Shape;908;p26"/>
          <p:cNvSpPr txBox="1"/>
          <p:nvPr>
            <p:ph idx="1" type="body"/>
          </p:nvPr>
        </p:nvSpPr>
        <p:spPr>
          <a:xfrm>
            <a:off x="739675" y="1228725"/>
            <a:ext cx="7686000" cy="3294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accent2"/>
              </a:buClr>
              <a:buSzPts val="1800"/>
              <a:buChar char="▫"/>
            </a:pPr>
            <a:r>
              <a:rPr lang="en" sz="1800"/>
              <a:t>We can also work with getting replies for each comments and using it in the model.</a:t>
            </a:r>
            <a:endParaRPr sz="1800"/>
          </a:p>
          <a:p>
            <a:pPr indent="-342900" lvl="0" marL="457200" rtl="0" algn="l">
              <a:spcBef>
                <a:spcPts val="0"/>
              </a:spcBef>
              <a:spcAft>
                <a:spcPts val="0"/>
              </a:spcAft>
              <a:buClr>
                <a:schemeClr val="accent2"/>
              </a:buClr>
              <a:buSzPts val="1800"/>
              <a:buChar char="▫"/>
            </a:pPr>
            <a:r>
              <a:rPr lang="en" sz="1800"/>
              <a:t>n-grams can be taken into consideration to make sentence more understandable.</a:t>
            </a:r>
            <a:endParaRPr sz="1800"/>
          </a:p>
          <a:p>
            <a:pPr indent="-342900" lvl="0" marL="457200" rtl="0" algn="l">
              <a:spcBef>
                <a:spcPts val="0"/>
              </a:spcBef>
              <a:spcAft>
                <a:spcPts val="0"/>
              </a:spcAft>
              <a:buClr>
                <a:schemeClr val="accent2"/>
              </a:buClr>
              <a:buSzPts val="1800"/>
              <a:buChar char="▫"/>
            </a:pPr>
            <a:r>
              <a:rPr lang="en" sz="1800"/>
              <a:t>We can also improve the sentiments by converting emoji’s to text by assigning proper meaning to that emoji.</a:t>
            </a:r>
            <a:endParaRPr sz="1800"/>
          </a:p>
          <a:p>
            <a:pPr indent="-342900" lvl="0" marL="457200" rtl="0" algn="l">
              <a:spcBef>
                <a:spcPts val="0"/>
              </a:spcBef>
              <a:spcAft>
                <a:spcPts val="0"/>
              </a:spcAft>
              <a:buSzPts val="1800"/>
              <a:buChar char="▫"/>
            </a:pPr>
            <a:r>
              <a:rPr lang="en" sz="1800"/>
              <a:t>User experience can be improved if Celena can listen to user request and respond with voice response rather than just reading comments, that could make Celina a popular mobile and web app.</a:t>
            </a:r>
            <a:endParaRPr sz="1800"/>
          </a:p>
          <a:p>
            <a:pPr indent="0" lvl="0" marL="0" rtl="0" algn="l">
              <a:spcBef>
                <a:spcPts val="600"/>
              </a:spcBef>
              <a:spcAft>
                <a:spcPts val="0"/>
              </a:spcAft>
              <a:buNone/>
            </a:pPr>
            <a:r>
              <a:t/>
            </a:r>
            <a:endParaRPr sz="1800"/>
          </a:p>
        </p:txBody>
      </p:sp>
      <p:sp>
        <p:nvSpPr>
          <p:cNvPr id="909" name="Google Shape;909;p26"/>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FUTURE SCOPE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915" name="Google Shape;915;p27"/>
          <p:cNvSpPr txBox="1"/>
          <p:nvPr>
            <p:ph idx="1" type="body"/>
          </p:nvPr>
        </p:nvSpPr>
        <p:spPr>
          <a:xfrm>
            <a:off x="739675" y="1228725"/>
            <a:ext cx="7686000" cy="3229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Overall in the project, we were successfully able to apply many different concepts taught in the </a:t>
            </a:r>
            <a:r>
              <a:rPr lang="en" sz="1800"/>
              <a:t>class</a:t>
            </a:r>
            <a:r>
              <a:rPr lang="en" sz="1800"/>
              <a:t> and execute it.</a:t>
            </a:r>
            <a:endParaRPr sz="1800"/>
          </a:p>
          <a:p>
            <a:pPr indent="-342900" lvl="0" marL="457200" rtl="0" algn="l">
              <a:spcBef>
                <a:spcPts val="0"/>
              </a:spcBef>
              <a:spcAft>
                <a:spcPts val="0"/>
              </a:spcAft>
              <a:buSzPts val="1800"/>
              <a:buChar char="▫"/>
            </a:pPr>
            <a:r>
              <a:rPr lang="en" sz="1800"/>
              <a:t>We also learnt a lot of new concepts while working on the project and got a glimpse of how a product development cycle works in real world industry.</a:t>
            </a:r>
            <a:endParaRPr sz="1800"/>
          </a:p>
          <a:p>
            <a:pPr indent="-342900" lvl="0" marL="457200" rtl="0" algn="l">
              <a:spcBef>
                <a:spcPts val="0"/>
              </a:spcBef>
              <a:spcAft>
                <a:spcPts val="0"/>
              </a:spcAft>
              <a:buSzPts val="1800"/>
              <a:buChar char="▫"/>
            </a:pPr>
            <a:r>
              <a:rPr lang="en" sz="1800"/>
              <a:t>We were successfully able to do the </a:t>
            </a:r>
            <a:r>
              <a:rPr lang="en" sz="1800"/>
              <a:t>following</a:t>
            </a:r>
            <a:r>
              <a:rPr lang="en" sz="1800"/>
              <a:t> : text scraping, cleaning, processing and analysing data to make useful predictions.</a:t>
            </a:r>
            <a:endParaRPr sz="1800"/>
          </a:p>
        </p:txBody>
      </p:sp>
      <p:sp>
        <p:nvSpPr>
          <p:cNvPr id="916" name="Google Shape;916;p27"/>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CONCLUSION</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28"/>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CREDITS</a:t>
            </a:r>
            <a:endParaRPr/>
          </a:p>
        </p:txBody>
      </p:sp>
      <p:sp>
        <p:nvSpPr>
          <p:cNvPr id="922" name="Google Shape;922;p2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solidFill>
                <a:srgbClr val="6E86B6"/>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solidFill>
                <a:srgbClr val="6E86B6"/>
              </a:solidFill>
            </a:endParaRPr>
          </a:p>
        </p:txBody>
      </p:sp>
      <p:sp>
        <p:nvSpPr>
          <p:cNvPr id="923" name="Google Shape;923;p2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2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929" name="Google Shape;929;p29"/>
          <p:cNvSpPr txBox="1"/>
          <p:nvPr>
            <p:ph idx="4294967295" type="title"/>
          </p:nvPr>
        </p:nvSpPr>
        <p:spPr>
          <a:xfrm>
            <a:off x="503799" y="1643214"/>
            <a:ext cx="3985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6000"/>
              <a:t>THANKS!</a:t>
            </a:r>
            <a:endParaRPr sz="6000"/>
          </a:p>
        </p:txBody>
      </p:sp>
      <p:sp>
        <p:nvSpPr>
          <p:cNvPr id="930" name="Google Shape;930;p29"/>
          <p:cNvSpPr txBox="1"/>
          <p:nvPr>
            <p:ph idx="1" type="body"/>
          </p:nvPr>
        </p:nvSpPr>
        <p:spPr>
          <a:xfrm>
            <a:off x="736000" y="2644975"/>
            <a:ext cx="2817000" cy="6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Any questions?</a:t>
            </a:r>
            <a:endParaRPr b="1"/>
          </a:p>
          <a:p>
            <a:pPr indent="0" lvl="0" marL="45720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INDEX</a:t>
            </a:r>
            <a:endParaRPr sz="3000"/>
          </a:p>
        </p:txBody>
      </p:sp>
      <p:sp>
        <p:nvSpPr>
          <p:cNvPr id="786" name="Google Shape;786;p16"/>
          <p:cNvSpPr txBox="1"/>
          <p:nvPr>
            <p:ph idx="4294967295" type="body"/>
          </p:nvPr>
        </p:nvSpPr>
        <p:spPr>
          <a:xfrm>
            <a:off x="739680" y="1228728"/>
            <a:ext cx="7686000" cy="3098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sz="1800"/>
              <a:t>Objective</a:t>
            </a:r>
            <a:endParaRPr sz="1800"/>
          </a:p>
          <a:p>
            <a:pPr indent="-342900" lvl="0" marL="457200" rtl="0" algn="l">
              <a:lnSpc>
                <a:spcPct val="100000"/>
              </a:lnSpc>
              <a:spcBef>
                <a:spcPts val="0"/>
              </a:spcBef>
              <a:spcAft>
                <a:spcPts val="0"/>
              </a:spcAft>
              <a:buSzPts val="1800"/>
              <a:buAutoNum type="arabicPeriod"/>
            </a:pPr>
            <a:r>
              <a:rPr lang="en" sz="1800"/>
              <a:t>Motivation</a:t>
            </a:r>
            <a:endParaRPr sz="1800"/>
          </a:p>
          <a:p>
            <a:pPr indent="-342900" lvl="0" marL="457200" rtl="0" algn="l">
              <a:lnSpc>
                <a:spcPct val="100000"/>
              </a:lnSpc>
              <a:spcBef>
                <a:spcPts val="0"/>
              </a:spcBef>
              <a:spcAft>
                <a:spcPts val="0"/>
              </a:spcAft>
              <a:buSzPts val="1800"/>
              <a:buAutoNum type="arabicPeriod"/>
            </a:pPr>
            <a:r>
              <a:rPr lang="en" sz="1800"/>
              <a:t>Design Approach</a:t>
            </a:r>
            <a:endParaRPr sz="1800"/>
          </a:p>
          <a:p>
            <a:pPr indent="-342900" lvl="0" marL="457200" rtl="0" algn="l">
              <a:lnSpc>
                <a:spcPct val="100000"/>
              </a:lnSpc>
              <a:spcBef>
                <a:spcPts val="0"/>
              </a:spcBef>
              <a:spcAft>
                <a:spcPts val="0"/>
              </a:spcAft>
              <a:buSzPts val="1800"/>
              <a:buAutoNum type="arabicPeriod"/>
            </a:pPr>
            <a:r>
              <a:rPr lang="en" sz="1800"/>
              <a:t>Project Plan</a:t>
            </a:r>
            <a:endParaRPr sz="1800"/>
          </a:p>
          <a:p>
            <a:pPr indent="-342900" lvl="0" marL="457200" rtl="0" algn="l">
              <a:lnSpc>
                <a:spcPct val="100000"/>
              </a:lnSpc>
              <a:spcBef>
                <a:spcPts val="0"/>
              </a:spcBef>
              <a:spcAft>
                <a:spcPts val="0"/>
              </a:spcAft>
              <a:buSzPts val="1800"/>
              <a:buAutoNum type="arabicPeriod"/>
            </a:pPr>
            <a:r>
              <a:rPr lang="en" sz="1800"/>
              <a:t>Methodology</a:t>
            </a:r>
            <a:endParaRPr sz="1800"/>
          </a:p>
          <a:p>
            <a:pPr indent="-342900" lvl="0" marL="457200" rtl="0" algn="l">
              <a:lnSpc>
                <a:spcPct val="100000"/>
              </a:lnSpc>
              <a:spcBef>
                <a:spcPts val="0"/>
              </a:spcBef>
              <a:spcAft>
                <a:spcPts val="0"/>
              </a:spcAft>
              <a:buSzPts val="1800"/>
              <a:buAutoNum type="arabicPeriod"/>
            </a:pPr>
            <a:r>
              <a:rPr lang="en" sz="1800"/>
              <a:t>R Markdown</a:t>
            </a:r>
            <a:endParaRPr sz="1800"/>
          </a:p>
          <a:p>
            <a:pPr indent="-342900" lvl="0" marL="457200" rtl="0" algn="l">
              <a:lnSpc>
                <a:spcPct val="100000"/>
              </a:lnSpc>
              <a:spcBef>
                <a:spcPts val="0"/>
              </a:spcBef>
              <a:spcAft>
                <a:spcPts val="0"/>
              </a:spcAft>
              <a:buSzPts val="1800"/>
              <a:buAutoNum type="arabicPeriod"/>
            </a:pPr>
            <a:r>
              <a:rPr lang="en" sz="1800"/>
              <a:t>Shiny Application</a:t>
            </a:r>
            <a:endParaRPr sz="1800"/>
          </a:p>
          <a:p>
            <a:pPr indent="-342900" lvl="0" marL="457200" rtl="0" algn="l">
              <a:lnSpc>
                <a:spcPct val="100000"/>
              </a:lnSpc>
              <a:spcBef>
                <a:spcPts val="0"/>
              </a:spcBef>
              <a:spcAft>
                <a:spcPts val="0"/>
              </a:spcAft>
              <a:buSzPts val="1800"/>
              <a:buAutoNum type="arabicPeriod"/>
            </a:pPr>
            <a:r>
              <a:rPr lang="en" sz="1800"/>
              <a:t>Future Scope</a:t>
            </a:r>
            <a:endParaRPr sz="1800"/>
          </a:p>
          <a:p>
            <a:pPr indent="-342900" lvl="0" marL="457200" rtl="0" algn="l">
              <a:lnSpc>
                <a:spcPct val="100000"/>
              </a:lnSpc>
              <a:spcBef>
                <a:spcPts val="0"/>
              </a:spcBef>
              <a:spcAft>
                <a:spcPts val="0"/>
              </a:spcAft>
              <a:buSzPts val="1800"/>
              <a:buAutoNum type="arabicPeriod"/>
            </a:pPr>
            <a:r>
              <a:rPr lang="en" sz="1800"/>
              <a:t>Conclusion</a:t>
            </a:r>
            <a:endParaRPr sz="1800"/>
          </a:p>
          <a:p>
            <a:pPr indent="-342900" lvl="0" marL="457200" rtl="0" algn="l">
              <a:lnSpc>
                <a:spcPct val="100000"/>
              </a:lnSpc>
              <a:spcBef>
                <a:spcPts val="0"/>
              </a:spcBef>
              <a:spcAft>
                <a:spcPts val="0"/>
              </a:spcAft>
              <a:buSzPts val="1800"/>
              <a:buAutoNum type="arabicPeriod"/>
            </a:pPr>
            <a:r>
              <a:rPr lang="en" sz="1800"/>
              <a:t>Q&amp;A</a:t>
            </a:r>
            <a:endParaRPr sz="1800"/>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7"/>
          <p:cNvSpPr txBox="1"/>
          <p:nvPr>
            <p:ph idx="1" type="body"/>
          </p:nvPr>
        </p:nvSpPr>
        <p:spPr>
          <a:xfrm>
            <a:off x="815880" y="1228728"/>
            <a:ext cx="7686000" cy="3098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The objective of the project is to develop an analytical application utilizing most of the concepts learnt in this course, which can derive topic of the subject presented in any given youtube video and the Public Sentiments /Ratings for the same using public comments available on the video.</a:t>
            </a:r>
            <a:endParaRPr sz="1800"/>
          </a:p>
          <a:p>
            <a:pPr indent="0" lvl="0" marL="0" rtl="0" algn="l">
              <a:lnSpc>
                <a:spcPct val="100000"/>
              </a:lnSpc>
              <a:spcBef>
                <a:spcPts val="600"/>
              </a:spcBef>
              <a:spcAft>
                <a:spcPts val="0"/>
              </a:spcAft>
              <a:buSzPts val="2400"/>
              <a:buNone/>
            </a:pPr>
            <a:r>
              <a:t/>
            </a:r>
            <a:endParaRPr sz="1800"/>
          </a:p>
        </p:txBody>
      </p:sp>
      <p:sp>
        <p:nvSpPr>
          <p:cNvPr id="793" name="Google Shape;793;p1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794" name="Google Shape;794;p17"/>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OBJECTIVE</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8"/>
          <p:cNvSpPr txBox="1"/>
          <p:nvPr>
            <p:ph idx="4294967295" type="subTitle"/>
          </p:nvPr>
        </p:nvSpPr>
        <p:spPr>
          <a:xfrm>
            <a:off x="814575" y="1237902"/>
            <a:ext cx="5178900" cy="34332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lt1"/>
              </a:buClr>
              <a:buSzPts val="1800"/>
              <a:buChar char="▫"/>
            </a:pPr>
            <a:r>
              <a:rPr lang="en" sz="1800">
                <a:solidFill>
                  <a:schemeClr val="lt1"/>
                </a:solidFill>
              </a:rPr>
              <a:t>In general, many of us have to spend time on going through the majority of the video or glance comment section to understand and realise the quality </a:t>
            </a:r>
            <a:r>
              <a:rPr lang="en" sz="1800">
                <a:solidFill>
                  <a:schemeClr val="lt1"/>
                </a:solidFill>
              </a:rPr>
              <a:t>of the video, that could result in utter waste of time. </a:t>
            </a:r>
            <a:endParaRPr sz="1800">
              <a:solidFill>
                <a:schemeClr val="lt1"/>
              </a:solidFill>
            </a:endParaRPr>
          </a:p>
          <a:p>
            <a:pPr indent="0" lvl="0" marL="457200" rtl="0" algn="l">
              <a:spcBef>
                <a:spcPts val="600"/>
              </a:spcBef>
              <a:spcAft>
                <a:spcPts val="0"/>
              </a:spcAft>
              <a:buNone/>
            </a:pPr>
            <a:r>
              <a:t/>
            </a:r>
            <a:endParaRPr sz="100">
              <a:solidFill>
                <a:schemeClr val="lt1"/>
              </a:solidFill>
            </a:endParaRPr>
          </a:p>
          <a:p>
            <a:pPr indent="-342900" lvl="0" marL="457200" rtl="0" algn="l">
              <a:spcBef>
                <a:spcPts val="600"/>
              </a:spcBef>
              <a:spcAft>
                <a:spcPts val="0"/>
              </a:spcAft>
              <a:buClr>
                <a:schemeClr val="lt1"/>
              </a:buClr>
              <a:buSzPts val="1800"/>
              <a:buChar char="▫"/>
            </a:pPr>
            <a:r>
              <a:rPr lang="en" sz="1800">
                <a:solidFill>
                  <a:schemeClr val="lt1"/>
                </a:solidFill>
              </a:rPr>
              <a:t>What if we could leverage smart assistance from a </a:t>
            </a:r>
            <a:r>
              <a:rPr lang="en" sz="1800">
                <a:solidFill>
                  <a:schemeClr val="lt1"/>
                </a:solidFill>
              </a:rPr>
              <a:t>device which could summarize the comments section for us in the form of Overall Public Sentiment and Topics of the video?</a:t>
            </a:r>
            <a:endParaRPr sz="1800">
              <a:solidFill>
                <a:schemeClr val="lt1"/>
              </a:solidFill>
            </a:endParaRPr>
          </a:p>
        </p:txBody>
      </p:sp>
      <p:grpSp>
        <p:nvGrpSpPr>
          <p:cNvPr id="800" name="Google Shape;800;p18"/>
          <p:cNvGrpSpPr/>
          <p:nvPr/>
        </p:nvGrpSpPr>
        <p:grpSpPr>
          <a:xfrm>
            <a:off x="6386449" y="535979"/>
            <a:ext cx="2049541" cy="2049503"/>
            <a:chOff x="6643075" y="3664250"/>
            <a:chExt cx="407950" cy="407975"/>
          </a:xfrm>
        </p:grpSpPr>
        <p:sp>
          <p:nvSpPr>
            <p:cNvPr id="801" name="Google Shape;801;p1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8"/>
          <p:cNvGrpSpPr/>
          <p:nvPr/>
        </p:nvGrpSpPr>
        <p:grpSpPr>
          <a:xfrm rot="-587398">
            <a:off x="6265771" y="2852329"/>
            <a:ext cx="842620" cy="842572"/>
            <a:chOff x="576250" y="4319400"/>
            <a:chExt cx="442075" cy="442050"/>
          </a:xfrm>
        </p:grpSpPr>
        <p:sp>
          <p:nvSpPr>
            <p:cNvPr id="804" name="Google Shape;804;p1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8" name="Google Shape;808;p18"/>
          <p:cNvSpPr/>
          <p:nvPr/>
        </p:nvSpPr>
        <p:spPr>
          <a:xfrm>
            <a:off x="5952081" y="92705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8"/>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8"/>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8"/>
          <p:cNvSpPr/>
          <p:nvPr/>
        </p:nvSpPr>
        <p:spPr>
          <a:xfrm rot="1280241">
            <a:off x="8522502" y="1149733"/>
            <a:ext cx="194750" cy="18603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13" name="Google Shape;813;p18"/>
          <p:cNvSpPr txBox="1"/>
          <p:nvPr/>
        </p:nvSpPr>
        <p:spPr>
          <a:xfrm>
            <a:off x="312150" y="280550"/>
            <a:ext cx="851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lt1"/>
              </a:solidFill>
              <a:latin typeface="Titillium Web ExtraLight"/>
              <a:ea typeface="Titillium Web ExtraLight"/>
              <a:cs typeface="Titillium Web ExtraLight"/>
              <a:sym typeface="Titillium Web ExtraLight"/>
            </a:endParaRPr>
          </a:p>
        </p:txBody>
      </p:sp>
      <p:sp>
        <p:nvSpPr>
          <p:cNvPr id="814" name="Google Shape;814;p18"/>
          <p:cNvSpPr txBox="1"/>
          <p:nvPr>
            <p:ph idx="4294967295" type="title"/>
          </p:nvPr>
        </p:nvSpPr>
        <p:spPr>
          <a:xfrm>
            <a:off x="762000" y="292925"/>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MOTIVATION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9"/>
          <p:cNvSpPr txBox="1"/>
          <p:nvPr>
            <p:ph idx="1" type="body"/>
          </p:nvPr>
        </p:nvSpPr>
        <p:spPr>
          <a:xfrm>
            <a:off x="1669850" y="1857000"/>
            <a:ext cx="5804400" cy="79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3000"/>
              <a:buNone/>
            </a:pPr>
            <a:r>
              <a:rPr lang="en"/>
              <a:t>“CELENA - </a:t>
            </a:r>
            <a:r>
              <a:rPr lang="en" sz="1800"/>
              <a:t>A Smart Digital Assistant.</a:t>
            </a:r>
            <a:r>
              <a:rPr lang="en">
                <a:solidFill>
                  <a:schemeClr val="lt1"/>
                </a:solidFill>
              </a:rPr>
              <a:t>”</a:t>
            </a:r>
            <a:endParaRPr/>
          </a:p>
        </p:txBody>
      </p:sp>
      <p:sp>
        <p:nvSpPr>
          <p:cNvPr id="820" name="Google Shape;820;p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21" name="Google Shape;821;p19"/>
          <p:cNvSpPr txBox="1"/>
          <p:nvPr/>
        </p:nvSpPr>
        <p:spPr>
          <a:xfrm>
            <a:off x="1613000" y="2553600"/>
            <a:ext cx="59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An application to get Topics and Public Sentiments using YouTube Comments.</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0"/>
          <p:cNvSpPr txBox="1"/>
          <p:nvPr>
            <p:ph idx="1" type="body"/>
          </p:nvPr>
        </p:nvSpPr>
        <p:spPr>
          <a:xfrm>
            <a:off x="815875" y="1228725"/>
            <a:ext cx="7686000" cy="23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a:t>CELENA born as a younger cousin of popular digital assistant available in the market such as “ALEXA” or “SIRI”.</a:t>
            </a:r>
            <a:endParaRPr sz="1800"/>
          </a:p>
          <a:p>
            <a:pPr indent="-342900" lvl="0" marL="457200" rtl="0" algn="l">
              <a:lnSpc>
                <a:spcPct val="100000"/>
              </a:lnSpc>
              <a:spcBef>
                <a:spcPts val="600"/>
              </a:spcBef>
              <a:spcAft>
                <a:spcPts val="0"/>
              </a:spcAft>
              <a:buSzPts val="1800"/>
              <a:buChar char="▫"/>
            </a:pPr>
            <a:r>
              <a:rPr lang="en" sz="1800"/>
              <a:t>User just have to provide URL of the video and CELENA will take care of the rest by applying different methods in the background to derive Ratings and Topics of the Video for the User within seconds.</a:t>
            </a:r>
            <a:endParaRPr sz="1800"/>
          </a:p>
          <a:p>
            <a:pPr indent="0" lvl="0" marL="457200" rtl="0" algn="l">
              <a:lnSpc>
                <a:spcPct val="100000"/>
              </a:lnSpc>
              <a:spcBef>
                <a:spcPts val="600"/>
              </a:spcBef>
              <a:spcAft>
                <a:spcPts val="0"/>
              </a:spcAft>
              <a:buNone/>
            </a:pPr>
            <a:r>
              <a:t/>
            </a:r>
            <a:endParaRPr sz="100"/>
          </a:p>
          <a:p>
            <a:pPr indent="-342900" lvl="0" marL="457200" rtl="0" algn="l">
              <a:lnSpc>
                <a:spcPct val="100000"/>
              </a:lnSpc>
              <a:spcBef>
                <a:spcPts val="600"/>
              </a:spcBef>
              <a:spcAft>
                <a:spcPts val="0"/>
              </a:spcAft>
              <a:buSzPts val="1800"/>
              <a:buChar char="▫"/>
            </a:pPr>
            <a:r>
              <a:rPr lang="en" sz="1800"/>
              <a:t>Search for a specific Topic on YouTube and get different </a:t>
            </a:r>
            <a:r>
              <a:rPr lang="en" sz="1800"/>
              <a:t>details</a:t>
            </a:r>
            <a:r>
              <a:rPr lang="en" sz="1800"/>
              <a:t> about the Video and classify it using the application.</a:t>
            </a:r>
            <a:endParaRPr sz="1800"/>
          </a:p>
          <a:p>
            <a:pPr indent="0" lvl="0" marL="0" rtl="0" algn="l">
              <a:lnSpc>
                <a:spcPct val="100000"/>
              </a:lnSpc>
              <a:spcBef>
                <a:spcPts val="600"/>
              </a:spcBef>
              <a:spcAft>
                <a:spcPts val="0"/>
              </a:spcAft>
              <a:buSzPts val="2400"/>
              <a:buNone/>
            </a:pPr>
            <a:r>
              <a:t/>
            </a:r>
            <a:endParaRPr sz="1500"/>
          </a:p>
        </p:txBody>
      </p:sp>
      <p:sp>
        <p:nvSpPr>
          <p:cNvPr id="827" name="Google Shape;827;p2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28" name="Google Shape;828;p20"/>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SOLUTION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834" name="Google Shape;834;p21"/>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DESIGN APPROACH</a:t>
            </a:r>
            <a:endParaRPr sz="3000"/>
          </a:p>
        </p:txBody>
      </p:sp>
      <p:pic>
        <p:nvPicPr>
          <p:cNvPr id="835" name="Google Shape;835;p21"/>
          <p:cNvPicPr preferRelativeResize="0"/>
          <p:nvPr/>
        </p:nvPicPr>
        <p:blipFill>
          <a:blip r:embed="rId3">
            <a:alphaModFix/>
          </a:blip>
          <a:stretch>
            <a:fillRect/>
          </a:stretch>
        </p:blipFill>
        <p:spPr>
          <a:xfrm>
            <a:off x="1139438" y="1029200"/>
            <a:ext cx="6931125" cy="3986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41" name="Google Shape;841;p22"/>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42" name="Google Shape;842;p22"/>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43" name="Google Shape;843;p22"/>
          <p:cNvGrpSpPr/>
          <p:nvPr/>
        </p:nvGrpSpPr>
        <p:grpSpPr>
          <a:xfrm>
            <a:off x="5921968" y="3039612"/>
            <a:ext cx="2053870" cy="1475873"/>
            <a:chOff x="5921968" y="3039612"/>
            <a:chExt cx="2053870" cy="1475873"/>
          </a:xfrm>
        </p:grpSpPr>
        <p:sp>
          <p:nvSpPr>
            <p:cNvPr id="844" name="Google Shape;844;p22"/>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45" name="Google Shape;845;p22"/>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 sz="1000">
                  <a:solidFill>
                    <a:srgbClr val="FFFFFF"/>
                  </a:solidFill>
                  <a:latin typeface="Titillium Web"/>
                  <a:ea typeface="Titillium Web"/>
                  <a:cs typeface="Titillium Web"/>
                  <a:sym typeface="Titillium Web"/>
                </a:rPr>
                <a:t>Phase 4</a:t>
              </a:r>
              <a:endParaRPr b="0" i="0" sz="1000" u="none" cap="none" strike="noStrike">
                <a:solidFill>
                  <a:srgbClr val="FFFFFF"/>
                </a:solidFill>
                <a:latin typeface="Titillium Web"/>
                <a:ea typeface="Titillium Web"/>
                <a:cs typeface="Titillium Web"/>
                <a:sym typeface="Titillium Web"/>
              </a:endParaRPr>
            </a:p>
          </p:txBody>
        </p:sp>
        <p:sp>
          <p:nvSpPr>
            <p:cNvPr id="846" name="Google Shape;846;p22"/>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47" name="Google Shape;847;p22"/>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000"/>
                <a:buFont typeface="Arial"/>
                <a:buNone/>
              </a:pPr>
              <a:r>
                <a:rPr lang="en" sz="1000">
                  <a:solidFill>
                    <a:srgbClr val="6E86B6"/>
                  </a:solidFill>
                  <a:latin typeface="Titillium Web"/>
                  <a:ea typeface="Titillium Web"/>
                  <a:cs typeface="Titillium Web"/>
                  <a:sym typeface="Titillium Web"/>
                </a:rPr>
                <a:t>Created Models and Shiny Application in R.</a:t>
              </a:r>
              <a:endParaRPr b="0" i="0" sz="1000" u="none" cap="none" strike="noStrike">
                <a:solidFill>
                  <a:srgbClr val="6E86B6"/>
                </a:solidFill>
                <a:latin typeface="Titillium Web"/>
                <a:ea typeface="Titillium Web"/>
                <a:cs typeface="Titillium Web"/>
                <a:sym typeface="Titillium Web"/>
              </a:endParaRPr>
            </a:p>
          </p:txBody>
        </p:sp>
        <p:sp>
          <p:nvSpPr>
            <p:cNvPr id="848" name="Google Shape;848;p22"/>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sp>
        <p:nvSpPr>
          <p:cNvPr id="849" name="Google Shape;849;p22"/>
          <p:cNvSpPr/>
          <p:nvPr/>
        </p:nvSpPr>
        <p:spPr>
          <a:xfrm rot="-711057">
            <a:off x="3899789" y="2972399"/>
            <a:ext cx="1620031" cy="6901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50" name="Google Shape;850;p22"/>
          <p:cNvGrpSpPr/>
          <p:nvPr/>
        </p:nvGrpSpPr>
        <p:grpSpPr>
          <a:xfrm>
            <a:off x="4419278" y="1479246"/>
            <a:ext cx="2053870" cy="1495107"/>
            <a:chOff x="4419278" y="1479246"/>
            <a:chExt cx="2053870" cy="1495107"/>
          </a:xfrm>
        </p:grpSpPr>
        <p:sp>
          <p:nvSpPr>
            <p:cNvPr id="851" name="Google Shape;851;p22"/>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52" name="Google Shape;852;p22"/>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 sz="1000">
                  <a:solidFill>
                    <a:srgbClr val="FFFFFF"/>
                  </a:solidFill>
                  <a:latin typeface="Titillium Web"/>
                  <a:ea typeface="Titillium Web"/>
                  <a:cs typeface="Titillium Web"/>
                  <a:sym typeface="Titillium Web"/>
                </a:rPr>
                <a:t>Phase 3</a:t>
              </a:r>
              <a:endParaRPr b="0" i="0" sz="1000" u="none" cap="none" strike="noStrike">
                <a:solidFill>
                  <a:srgbClr val="FFFFFF"/>
                </a:solidFill>
                <a:latin typeface="Titillium Web"/>
                <a:ea typeface="Titillium Web"/>
                <a:cs typeface="Titillium Web"/>
                <a:sym typeface="Titillium Web"/>
              </a:endParaRPr>
            </a:p>
          </p:txBody>
        </p:sp>
        <p:sp>
          <p:nvSpPr>
            <p:cNvPr id="853" name="Google Shape;853;p22"/>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54" name="Google Shape;854;p22"/>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55" name="Google Shape;855;p22"/>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000"/>
                <a:buFont typeface="Arial"/>
                <a:buNone/>
              </a:pPr>
              <a:r>
                <a:rPr lang="en" sz="1000">
                  <a:solidFill>
                    <a:srgbClr val="6E86B6"/>
                  </a:solidFill>
                  <a:latin typeface="Titillium Web"/>
                  <a:ea typeface="Titillium Web"/>
                  <a:cs typeface="Titillium Web"/>
                  <a:sym typeface="Titillium Web"/>
                </a:rPr>
                <a:t>Started cleaning dataset to prepare for Topic Modelling.</a:t>
              </a:r>
              <a:endParaRPr b="0" i="0" sz="1000" u="none" cap="none" strike="noStrike">
                <a:solidFill>
                  <a:srgbClr val="6E86B6"/>
                </a:solidFill>
                <a:latin typeface="Titillium Web"/>
                <a:ea typeface="Titillium Web"/>
                <a:cs typeface="Titillium Web"/>
                <a:sym typeface="Titillium Web"/>
              </a:endParaRPr>
            </a:p>
          </p:txBody>
        </p:sp>
      </p:grpSp>
      <p:sp>
        <p:nvSpPr>
          <p:cNvPr id="856" name="Google Shape;856;p22"/>
          <p:cNvSpPr/>
          <p:nvPr/>
        </p:nvSpPr>
        <p:spPr>
          <a:xfrm flipH="1" rot="711057">
            <a:off x="2350760" y="2972399"/>
            <a:ext cx="1620031" cy="6901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57" name="Google Shape;857;p22"/>
          <p:cNvGrpSpPr/>
          <p:nvPr/>
        </p:nvGrpSpPr>
        <p:grpSpPr>
          <a:xfrm>
            <a:off x="2912587" y="3039612"/>
            <a:ext cx="2053870" cy="1475873"/>
            <a:chOff x="2912587" y="3039612"/>
            <a:chExt cx="2053870" cy="1475873"/>
          </a:xfrm>
        </p:grpSpPr>
        <p:sp>
          <p:nvSpPr>
            <p:cNvPr id="858" name="Google Shape;858;p22"/>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 sz="1000">
                  <a:solidFill>
                    <a:srgbClr val="6E86B6"/>
                  </a:solidFill>
                  <a:latin typeface="Titillium Web"/>
                  <a:ea typeface="Titillium Web"/>
                  <a:cs typeface="Titillium Web"/>
                  <a:sym typeface="Titillium Web"/>
                </a:rPr>
                <a:t>Phase 2</a:t>
              </a:r>
              <a:endParaRPr b="0" i="0" sz="1000" u="none" cap="none" strike="noStrike">
                <a:solidFill>
                  <a:srgbClr val="6E86B6"/>
                </a:solidFill>
                <a:latin typeface="Titillium Web"/>
                <a:ea typeface="Titillium Web"/>
                <a:cs typeface="Titillium Web"/>
                <a:sym typeface="Titillium Web"/>
              </a:endParaRPr>
            </a:p>
          </p:txBody>
        </p:sp>
        <p:sp>
          <p:nvSpPr>
            <p:cNvPr id="859" name="Google Shape;859;p22"/>
            <p:cNvSpPr/>
            <p:nvPr/>
          </p:nvSpPr>
          <p:spPr>
            <a:xfrm rot="-1789476">
              <a:off x="3843305" y="3074718"/>
              <a:ext cx="192413" cy="192413"/>
            </a:xfrm>
            <a:prstGeom prst="ellipse">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0" name="Google Shape;860;p22"/>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1" name="Google Shape;861;p22"/>
            <p:cNvSpPr txBox="1"/>
            <p:nvPr/>
          </p:nvSpPr>
          <p:spPr>
            <a:xfrm>
              <a:off x="2965651" y="3667958"/>
              <a:ext cx="1947600" cy="74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000"/>
                <a:buFont typeface="Arial"/>
                <a:buNone/>
              </a:pPr>
              <a:r>
                <a:rPr lang="en" sz="1000">
                  <a:solidFill>
                    <a:srgbClr val="FFFFFF"/>
                  </a:solidFill>
                  <a:latin typeface="Titillium Web"/>
                  <a:ea typeface="Titillium Web"/>
                  <a:cs typeface="Titillium Web"/>
                  <a:sym typeface="Titillium Web"/>
                </a:rPr>
                <a:t>Started working on using TubeR Package in R and got idea about how to scrape data and find insights from it.</a:t>
              </a:r>
              <a:endParaRPr b="0" i="0" sz="1000" u="none" cap="none" strike="noStrike">
                <a:solidFill>
                  <a:srgbClr val="FFFFFF"/>
                </a:solidFill>
                <a:latin typeface="Titillium Web"/>
                <a:ea typeface="Titillium Web"/>
                <a:cs typeface="Titillium Web"/>
                <a:sym typeface="Titillium Web"/>
              </a:endParaRPr>
            </a:p>
          </p:txBody>
        </p:sp>
        <p:sp>
          <p:nvSpPr>
            <p:cNvPr id="862" name="Google Shape;862;p22"/>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sp>
        <p:nvSpPr>
          <p:cNvPr id="863" name="Google Shape;863;p22"/>
          <p:cNvSpPr/>
          <p:nvPr/>
        </p:nvSpPr>
        <p:spPr>
          <a:xfrm rot="-711057">
            <a:off x="822911" y="2972399"/>
            <a:ext cx="1620031" cy="6901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64" name="Google Shape;864;p22"/>
          <p:cNvGrpSpPr/>
          <p:nvPr/>
        </p:nvGrpSpPr>
        <p:grpSpPr>
          <a:xfrm>
            <a:off x="1369440" y="1479246"/>
            <a:ext cx="2053870" cy="1495107"/>
            <a:chOff x="1369440" y="1479246"/>
            <a:chExt cx="2053870" cy="1495107"/>
          </a:xfrm>
        </p:grpSpPr>
        <p:sp>
          <p:nvSpPr>
            <p:cNvPr id="865" name="Google Shape;865;p22"/>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6" name="Google Shape;866;p22"/>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 sz="1000">
                  <a:solidFill>
                    <a:srgbClr val="6E86B6"/>
                  </a:solidFill>
                  <a:latin typeface="Titillium Web"/>
                  <a:ea typeface="Titillium Web"/>
                  <a:cs typeface="Titillium Web"/>
                  <a:sym typeface="Titillium Web"/>
                </a:rPr>
                <a:t>Phase 1</a:t>
              </a:r>
              <a:endParaRPr b="0" i="0" sz="1000" u="none" cap="none" strike="noStrike">
                <a:solidFill>
                  <a:srgbClr val="6E86B6"/>
                </a:solidFill>
                <a:latin typeface="Titillium Web"/>
                <a:ea typeface="Titillium Web"/>
                <a:cs typeface="Titillium Web"/>
                <a:sym typeface="Titillium Web"/>
              </a:endParaRPr>
            </a:p>
          </p:txBody>
        </p:sp>
        <p:sp>
          <p:nvSpPr>
            <p:cNvPr id="867" name="Google Shape;867;p22"/>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8" name="Google Shape;868;p22"/>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000"/>
                <a:buFont typeface="Arial"/>
                <a:buNone/>
              </a:pPr>
              <a:r>
                <a:rPr lang="en" sz="1000">
                  <a:solidFill>
                    <a:srgbClr val="FFFFFF"/>
                  </a:solidFill>
                  <a:latin typeface="Titillium Web"/>
                  <a:ea typeface="Titillium Web"/>
                  <a:cs typeface="Titillium Web"/>
                  <a:sym typeface="Titillium Web"/>
                </a:rPr>
                <a:t>Initial Phase of Project, brainstorming about the dataset scraping.</a:t>
              </a:r>
              <a:endParaRPr b="0" i="0" sz="1000" u="none" cap="none" strike="noStrike">
                <a:solidFill>
                  <a:srgbClr val="FFFFFF"/>
                </a:solidFill>
                <a:latin typeface="Titillium Web"/>
                <a:ea typeface="Titillium Web"/>
                <a:cs typeface="Titillium Web"/>
                <a:sym typeface="Titillium Web"/>
              </a:endParaRPr>
            </a:p>
          </p:txBody>
        </p:sp>
        <p:sp>
          <p:nvSpPr>
            <p:cNvPr id="869" name="Google Shape;869;p22"/>
            <p:cNvSpPr/>
            <p:nvPr/>
          </p:nvSpPr>
          <p:spPr>
            <a:xfrm rot="-1789476">
              <a:off x="2296769" y="2746834"/>
              <a:ext cx="192413" cy="192413"/>
            </a:xfrm>
            <a:prstGeom prst="ellipse">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grpSp>
        <p:nvGrpSpPr>
          <p:cNvPr id="870" name="Google Shape;870;p22"/>
          <p:cNvGrpSpPr/>
          <p:nvPr/>
        </p:nvGrpSpPr>
        <p:grpSpPr>
          <a:xfrm>
            <a:off x="8459657" y="2613041"/>
            <a:ext cx="357234" cy="361310"/>
            <a:chOff x="5290150" y="1636700"/>
            <a:chExt cx="425025" cy="429875"/>
          </a:xfrm>
        </p:grpSpPr>
        <p:sp>
          <p:nvSpPr>
            <p:cNvPr id="871" name="Google Shape;871;p22"/>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solidFill>
              <a:schemeClr val="lt1"/>
            </a:solid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2"/>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solidFill>
              <a:schemeClr val="accent2"/>
            </a:solid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22"/>
          <p:cNvSpPr/>
          <p:nvPr/>
        </p:nvSpPr>
        <p:spPr>
          <a:xfrm rot="-1790680">
            <a:off x="741937" y="3074697"/>
            <a:ext cx="192304" cy="192304"/>
          </a:xfrm>
          <a:prstGeom prst="ellipse">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4" name="Google Shape;874;p22"/>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PROJECT PLAN</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txBox="1"/>
          <p:nvPr>
            <p:ph idx="1" type="body"/>
          </p:nvPr>
        </p:nvSpPr>
        <p:spPr>
          <a:xfrm>
            <a:off x="739675" y="1217998"/>
            <a:ext cx="3730800" cy="358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a:t>Selenium -&gt; tuber Package</a:t>
            </a:r>
            <a:endParaRPr b="1"/>
          </a:p>
          <a:p>
            <a:pPr indent="-342900" lvl="0" marL="457200" rtl="0" algn="l">
              <a:spcBef>
                <a:spcPts val="600"/>
              </a:spcBef>
              <a:spcAft>
                <a:spcPts val="0"/>
              </a:spcAft>
              <a:buClr>
                <a:schemeClr val="lt1"/>
              </a:buClr>
              <a:buSzPts val="1800"/>
              <a:buChar char="▫"/>
            </a:pPr>
            <a:r>
              <a:rPr lang="en" sz="1800">
                <a:solidFill>
                  <a:schemeClr val="lt1"/>
                </a:solidFill>
              </a:rPr>
              <a:t>Accessing YouTube API via R made easier.</a:t>
            </a:r>
            <a:endParaRPr sz="1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Lots of functionalities to get different types of data from YouTube.</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Used Corpus, DTM, LDA methods to get to the final results.</a:t>
            </a:r>
            <a:endParaRPr sz="1800">
              <a:solidFill>
                <a:schemeClr val="lt1"/>
              </a:solidFill>
            </a:endParaRPr>
          </a:p>
          <a:p>
            <a:pPr indent="0" lvl="0" marL="0" rtl="0" algn="l">
              <a:lnSpc>
                <a:spcPct val="100000"/>
              </a:lnSpc>
              <a:spcBef>
                <a:spcPts val="600"/>
              </a:spcBef>
              <a:spcAft>
                <a:spcPts val="0"/>
              </a:spcAft>
              <a:buSzPts val="2000"/>
              <a:buNone/>
            </a:pPr>
            <a:r>
              <a:t/>
            </a:r>
            <a:endParaRPr/>
          </a:p>
        </p:txBody>
      </p:sp>
      <p:sp>
        <p:nvSpPr>
          <p:cNvPr id="880" name="Google Shape;880;p23"/>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a:t>Shiny Application</a:t>
            </a:r>
            <a:endParaRPr b="1"/>
          </a:p>
          <a:p>
            <a:pPr indent="0" lvl="0" marL="0" rtl="0" algn="l">
              <a:lnSpc>
                <a:spcPct val="100000"/>
              </a:lnSpc>
              <a:spcBef>
                <a:spcPts val="600"/>
              </a:spcBef>
              <a:spcAft>
                <a:spcPts val="0"/>
              </a:spcAft>
              <a:buSzPts val="2000"/>
              <a:buNone/>
            </a:pPr>
            <a:r>
              <a:rPr lang="en" sz="1800"/>
              <a:t>3 main lines of code to run any S</a:t>
            </a:r>
            <a:r>
              <a:rPr lang="en" sz="1800"/>
              <a:t>hiny</a:t>
            </a:r>
            <a:r>
              <a:rPr lang="en" sz="1800"/>
              <a:t> App:</a:t>
            </a:r>
            <a:endParaRPr sz="1800"/>
          </a:p>
          <a:p>
            <a:pPr indent="0" lvl="0" marL="0" rtl="0" algn="l">
              <a:lnSpc>
                <a:spcPct val="100000"/>
              </a:lnSpc>
              <a:spcBef>
                <a:spcPts val="600"/>
              </a:spcBef>
              <a:spcAft>
                <a:spcPts val="0"/>
              </a:spcAft>
              <a:buSzPts val="2000"/>
              <a:buNone/>
            </a:pPr>
            <a:r>
              <a:t/>
            </a:r>
            <a:endParaRPr/>
          </a:p>
          <a:p>
            <a:pPr indent="0" lvl="0" marL="0" rtl="0" algn="l">
              <a:lnSpc>
                <a:spcPct val="142857"/>
              </a:lnSpc>
              <a:spcBef>
                <a:spcPts val="0"/>
              </a:spcBef>
              <a:spcAft>
                <a:spcPts val="0"/>
              </a:spcAft>
              <a:buNone/>
            </a:pPr>
            <a:r>
              <a:rPr lang="en" sz="900">
                <a:solidFill>
                  <a:srgbClr val="C9D1D9"/>
                </a:solidFill>
                <a:highlight>
                  <a:srgbClr val="0D1117"/>
                </a:highlight>
                <a:latin typeface="Courier New"/>
                <a:ea typeface="Courier New"/>
                <a:cs typeface="Courier New"/>
                <a:sym typeface="Courier New"/>
              </a:rPr>
              <a:t>#ui &lt;- fluidPage(Input(),Output())</a:t>
            </a:r>
            <a:endParaRPr sz="900">
              <a:solidFill>
                <a:srgbClr val="C9D1D9"/>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C9D1D9"/>
                </a:solidFill>
                <a:highlight>
                  <a:srgbClr val="0D1117"/>
                </a:highlight>
                <a:latin typeface="Courier New"/>
                <a:ea typeface="Courier New"/>
                <a:cs typeface="Courier New"/>
                <a:sym typeface="Courier New"/>
              </a:rPr>
              <a:t>#server &lt;- function(input, output){}</a:t>
            </a:r>
            <a:endParaRPr sz="900">
              <a:solidFill>
                <a:srgbClr val="C9D1D9"/>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C9D1D9"/>
                </a:solidFill>
                <a:highlight>
                  <a:srgbClr val="0D1117"/>
                </a:highlight>
                <a:latin typeface="Courier New"/>
                <a:ea typeface="Courier New"/>
                <a:cs typeface="Courier New"/>
                <a:sym typeface="Courier New"/>
              </a:rPr>
              <a:t>#shinyApp(ui = ui, server = server)</a:t>
            </a:r>
            <a:endParaRPr sz="900">
              <a:solidFill>
                <a:srgbClr val="C9D1D9"/>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0" lvl="0" marL="0" rtl="0" algn="l">
              <a:lnSpc>
                <a:spcPct val="100000"/>
              </a:lnSpc>
              <a:spcBef>
                <a:spcPts val="600"/>
              </a:spcBef>
              <a:spcAft>
                <a:spcPts val="0"/>
              </a:spcAft>
              <a:buSzPts val="2000"/>
              <a:buNone/>
            </a:pPr>
            <a:r>
              <a:t/>
            </a:r>
            <a:endParaRPr/>
          </a:p>
        </p:txBody>
      </p:sp>
      <p:sp>
        <p:nvSpPr>
          <p:cNvPr id="881" name="Google Shape;881;p2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sp>
        <p:nvSpPr>
          <p:cNvPr id="882" name="Google Shape;882;p23"/>
          <p:cNvSpPr txBox="1"/>
          <p:nvPr>
            <p:ph type="title"/>
          </p:nvPr>
        </p:nvSpPr>
        <p:spPr>
          <a:xfrm>
            <a:off x="762000" y="304800"/>
            <a:ext cx="7686000" cy="5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METHODOLOGY</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