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60" r:id="rId3"/>
    <p:sldId id="259" r:id="rId4"/>
    <p:sldId id="274" r:id="rId5"/>
    <p:sldId id="264" r:id="rId6"/>
    <p:sldId id="261" r:id="rId7"/>
    <p:sldId id="275" r:id="rId8"/>
    <p:sldId id="280" r:id="rId9"/>
    <p:sldId id="27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A3"/>
    <a:srgbClr val="6EF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5656-B3C0-4A70-B64E-6F8F3305E17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38DE4-CEB3-41EA-B9D0-9286EC49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6B96-F664-4E35-AF48-14BBB845830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7B91-5313-460E-A38E-F6BFE930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810" y="934650"/>
            <a:ext cx="77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Indian Institute of Technology , </a:t>
            </a:r>
            <a:r>
              <a:rPr lang="en-US" sz="4000" dirty="0" smtClean="0">
                <a:solidFill>
                  <a:srgbClr val="38F5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Patna</a:t>
            </a:r>
            <a:endParaRPr lang="en-US" sz="4000" dirty="0">
              <a:solidFill>
                <a:srgbClr val="38F5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 rot="5400000" flipH="1">
            <a:off x="856102" y="1001012"/>
            <a:ext cx="689433" cy="663948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03" y="934650"/>
            <a:ext cx="839561" cy="839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9965" y="1880578"/>
            <a:ext cx="607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Topic : Convolution Neural Network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970" y="4985235"/>
            <a:ext cx="3833445" cy="1090384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993" y="5064369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Presented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Rutuj Waghare (2111MC10)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M.Tech – Mathematics and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5332" y="4884128"/>
            <a:ext cx="3833445" cy="1349617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3074" y="4967656"/>
            <a:ext cx="386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Guided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Dr. Prashant Srivastava</a:t>
            </a: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Associate Professor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Department of Mathematics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4726" y="529694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Ref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erences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9709" y="1644162"/>
            <a:ext cx="7918937" cy="34729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115" y="1716412"/>
            <a:ext cx="78515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9D7A1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 https://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towardsdatascience.com/understanding-learning-rates-and-how-it-improves-performance-in-deep-learning-d0d4059c1c10 [Accessed on 16 January]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[2]https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://www.youtube.com/watch?v=cxPAvoIbsIk&amp;list=PLZoTAELRMXVPGU70ZGsckrMdr0FteeRUi&amp;index=8&amp;ab_channel=KrishNaik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16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January]</a:t>
            </a:r>
          </a:p>
          <a:p>
            <a:pPr>
              <a:buClr>
                <a:srgbClr val="49D7A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[3]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morioh.com/p/c13af4aa3fd3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[Accessed 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17 January]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[4] https://datahacker.rs/gradient-descent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[Accessed 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17 January]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[5] https://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towardsdatascience.com/what-is-loss-function-1e2605aeb904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                  [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Accessed on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17 January]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[10]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 flipH="1">
            <a:off x="6631979" y="2804745"/>
            <a:ext cx="1052496" cy="2471589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2610" y="2693111"/>
            <a:ext cx="77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Thank 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You.</a:t>
            </a:r>
            <a:r>
              <a:rPr lang="en-US" sz="4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0094" y="3013501"/>
            <a:ext cx="3205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&lt;</a:t>
            </a:r>
            <a:r>
              <a:rPr lang="en-US" sz="48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/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Recap &gt;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3813" y="1567634"/>
            <a:ext cx="7501147" cy="4193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67057" y="3093303"/>
            <a:ext cx="5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49D7A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11" idx="6"/>
            <a:endCxn id="13" idx="2"/>
          </p:cNvCxnSpPr>
          <p:nvPr/>
        </p:nvCxnSpPr>
        <p:spPr>
          <a:xfrm flipV="1">
            <a:off x="4378569" y="2709427"/>
            <a:ext cx="1046542" cy="125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14" idx="2"/>
          </p:cNvCxnSpPr>
          <p:nvPr/>
        </p:nvCxnSpPr>
        <p:spPr>
          <a:xfrm flipV="1">
            <a:off x="4378569" y="3594472"/>
            <a:ext cx="1046542" cy="37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5" idx="2"/>
          </p:cNvCxnSpPr>
          <p:nvPr/>
        </p:nvCxnSpPr>
        <p:spPr>
          <a:xfrm>
            <a:off x="4378569" y="3966749"/>
            <a:ext cx="1046542" cy="5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 flipV="1">
            <a:off x="7509146" y="3565303"/>
            <a:ext cx="813031" cy="39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78570" y="452101"/>
            <a:ext cx="506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Multilayer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Neural Network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78049" y="5124598"/>
            <a:ext cx="77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nput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51206" y="4436764"/>
            <a:ext cx="10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idden2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85917" y="4821073"/>
            <a:ext cx="106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idden1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3979" y="3886210"/>
            <a:ext cx="81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output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3859823" y="2048608"/>
            <a:ext cx="6033664" cy="3006898"/>
            <a:chOff x="3859823" y="2048608"/>
            <a:chExt cx="6033664" cy="3006898"/>
          </a:xfrm>
        </p:grpSpPr>
        <p:sp>
          <p:nvSpPr>
            <p:cNvPr id="9" name="Oval 8"/>
            <p:cNvSpPr/>
            <p:nvPr/>
          </p:nvSpPr>
          <p:spPr>
            <a:xfrm>
              <a:off x="3859823" y="2048608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59823" y="2877992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859823" y="3707376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859823" y="4536760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5111" y="2450054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425111" y="3335099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425111" y="4220144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990400" y="2877992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990400" y="3701398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322177" y="3308768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>
              <a:stCxn id="9" idx="6"/>
            </p:cNvCxnSpPr>
            <p:nvPr/>
          </p:nvCxnSpPr>
          <p:spPr>
            <a:xfrm>
              <a:off x="4378569" y="2307981"/>
              <a:ext cx="1046542" cy="34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4" idx="1"/>
            </p:cNvCxnSpPr>
            <p:nvPr/>
          </p:nvCxnSpPr>
          <p:spPr>
            <a:xfrm>
              <a:off x="4378569" y="2307981"/>
              <a:ext cx="1122511" cy="110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5" idx="1"/>
            </p:cNvCxnSpPr>
            <p:nvPr/>
          </p:nvCxnSpPr>
          <p:spPr>
            <a:xfrm>
              <a:off x="4378569" y="2307981"/>
              <a:ext cx="1122511" cy="198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6"/>
              <a:endCxn id="13" idx="2"/>
            </p:cNvCxnSpPr>
            <p:nvPr/>
          </p:nvCxnSpPr>
          <p:spPr>
            <a:xfrm flipV="1">
              <a:off x="4378569" y="2709427"/>
              <a:ext cx="1046542" cy="42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6"/>
              <a:endCxn id="15" idx="2"/>
            </p:cNvCxnSpPr>
            <p:nvPr/>
          </p:nvCxnSpPr>
          <p:spPr>
            <a:xfrm>
              <a:off x="4378569" y="3137365"/>
              <a:ext cx="1046542" cy="134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4" idx="2"/>
            </p:cNvCxnSpPr>
            <p:nvPr/>
          </p:nvCxnSpPr>
          <p:spPr>
            <a:xfrm>
              <a:off x="4416553" y="3137365"/>
              <a:ext cx="1008558" cy="45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6"/>
              <a:endCxn id="13" idx="2"/>
            </p:cNvCxnSpPr>
            <p:nvPr/>
          </p:nvCxnSpPr>
          <p:spPr>
            <a:xfrm flipV="1">
              <a:off x="4378569" y="2709427"/>
              <a:ext cx="1046542" cy="208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6"/>
              <a:endCxn id="14" idx="2"/>
            </p:cNvCxnSpPr>
            <p:nvPr/>
          </p:nvCxnSpPr>
          <p:spPr>
            <a:xfrm flipV="1">
              <a:off x="4378569" y="3594472"/>
              <a:ext cx="1046542" cy="120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2" idx="6"/>
              <a:endCxn id="15" idx="2"/>
            </p:cNvCxnSpPr>
            <p:nvPr/>
          </p:nvCxnSpPr>
          <p:spPr>
            <a:xfrm flipV="1">
              <a:off x="4378569" y="4479517"/>
              <a:ext cx="1046542" cy="3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3" idx="6"/>
              <a:endCxn id="16" idx="2"/>
            </p:cNvCxnSpPr>
            <p:nvPr/>
          </p:nvCxnSpPr>
          <p:spPr>
            <a:xfrm>
              <a:off x="5943857" y="2709427"/>
              <a:ext cx="1046543" cy="42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7" idx="2"/>
            </p:cNvCxnSpPr>
            <p:nvPr/>
          </p:nvCxnSpPr>
          <p:spPr>
            <a:xfrm>
              <a:off x="5943857" y="2709427"/>
              <a:ext cx="1046543" cy="1251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6" idx="2"/>
            </p:cNvCxnSpPr>
            <p:nvPr/>
          </p:nvCxnSpPr>
          <p:spPr>
            <a:xfrm flipV="1">
              <a:off x="5943857" y="3137365"/>
              <a:ext cx="1046543" cy="41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7" idx="2"/>
            </p:cNvCxnSpPr>
            <p:nvPr/>
          </p:nvCxnSpPr>
          <p:spPr>
            <a:xfrm>
              <a:off x="5943857" y="3588494"/>
              <a:ext cx="104654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5" idx="6"/>
              <a:endCxn id="16" idx="2"/>
            </p:cNvCxnSpPr>
            <p:nvPr/>
          </p:nvCxnSpPr>
          <p:spPr>
            <a:xfrm flipV="1">
              <a:off x="5943857" y="3137365"/>
              <a:ext cx="1046543" cy="134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7" idx="2"/>
            </p:cNvCxnSpPr>
            <p:nvPr/>
          </p:nvCxnSpPr>
          <p:spPr>
            <a:xfrm flipV="1">
              <a:off x="5943857" y="3960771"/>
              <a:ext cx="1046543" cy="51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6" idx="6"/>
              <a:endCxn id="18" idx="2"/>
            </p:cNvCxnSpPr>
            <p:nvPr/>
          </p:nvCxnSpPr>
          <p:spPr>
            <a:xfrm>
              <a:off x="7509146" y="3137365"/>
              <a:ext cx="813031" cy="43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651617" y="2937310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21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42195" y="3760716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</a:p>
          </p:txBody>
        </p:sp>
        <p:cxnSp>
          <p:nvCxnSpPr>
            <p:cNvPr id="101" name="Straight Arrow Connector 100"/>
            <p:cNvCxnSpPr>
              <a:stCxn id="18" idx="6"/>
            </p:cNvCxnSpPr>
            <p:nvPr/>
          </p:nvCxnSpPr>
          <p:spPr>
            <a:xfrm flipV="1">
              <a:off x="8840923" y="3565303"/>
              <a:ext cx="599705" cy="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 rot="16200000" flipV="1">
              <a:off x="9342190" y="2580068"/>
              <a:ext cx="649735" cy="452858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510988" y="2011701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Predicted result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9644572" y="2858086"/>
            <a:ext cx="538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9D7A1"/>
                </a:solidFill>
                <a:latin typeface="Arial Black" panose="020B0A04020102020204" pitchFamily="34" charset="0"/>
              </a:rPr>
              <a:t>^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736741" y="4423355"/>
            <a:ext cx="5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49D7A1"/>
                </a:solidFill>
                <a:latin typeface="Arial Black" panose="020B0A04020102020204" pitchFamily="34" charset="0"/>
              </a:rPr>
              <a:t>y</a:t>
            </a:r>
          </a:p>
        </p:txBody>
      </p:sp>
      <p:cxnSp>
        <p:nvCxnSpPr>
          <p:cNvPr id="289" name="Curved Connector 288"/>
          <p:cNvCxnSpPr/>
          <p:nvPr/>
        </p:nvCxnSpPr>
        <p:spPr>
          <a:xfrm rot="16200000" flipH="1">
            <a:off x="9297076" y="5121466"/>
            <a:ext cx="1139152" cy="10072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360680" y="6204787"/>
            <a:ext cx="143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Actual result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2057" y="5936921"/>
            <a:ext cx="2855083" cy="794861"/>
            <a:chOff x="5039586" y="5786140"/>
            <a:chExt cx="2855083" cy="794861"/>
          </a:xfrm>
        </p:grpSpPr>
        <p:sp>
          <p:nvSpPr>
            <p:cNvPr id="52" name="TextBox 51"/>
            <p:cNvSpPr txBox="1"/>
            <p:nvPr/>
          </p:nvSpPr>
          <p:spPr>
            <a:xfrm>
              <a:off x="5039586" y="5934670"/>
              <a:ext cx="2855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3FE1A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Y = </a:t>
              </a:r>
              <a:r>
                <a:rPr lang="en-US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itchFamily="34" charset="0"/>
                </a:rPr>
                <a:t> W*x + b</a:t>
              </a:r>
              <a:endPara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90194" y="5786140"/>
              <a:ext cx="307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3FE1A3"/>
                  </a:solidFill>
                </a:rPr>
                <a:t>^</a:t>
              </a:r>
              <a:endParaRPr lang="en-US" sz="2800" b="1" dirty="0">
                <a:solidFill>
                  <a:srgbClr val="3FE1A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0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447799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2100" y="383929"/>
            <a:ext cx="2672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Loss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function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8049" y="2051303"/>
            <a:ext cx="6672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loss function is the function that computes the distance between the current output of the algorithm and the expected output. It’s a method to evaluate how your algorithm models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data.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These are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commonly used loss functions to train a Neural Network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Cross-entropy</a:t>
            </a: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loss</a:t>
            </a: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Exponential Loss</a:t>
            </a: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Mean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Square Error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909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6400" y="366307"/>
            <a:ext cx="363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Gradient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Descent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824" y="1255834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76" y="1816236"/>
            <a:ext cx="6397754" cy="355840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5415280" y="2661920"/>
            <a:ext cx="264160" cy="72136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473440" y="3393440"/>
            <a:ext cx="325120" cy="60960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 rot="19940082">
            <a:off x="5293360" y="2720476"/>
            <a:ext cx="508000" cy="528320"/>
          </a:xfrm>
          <a:prstGeom prst="mathMultiply">
            <a:avLst>
              <a:gd name="adj1" fmla="val 1952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 rot="18170169">
            <a:off x="8412479" y="3351598"/>
            <a:ext cx="508000" cy="528320"/>
          </a:xfrm>
          <a:prstGeom prst="mathMultiply">
            <a:avLst>
              <a:gd name="adj1" fmla="val 1952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15654" y="6478953"/>
            <a:ext cx="417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</a:t>
            </a:r>
            <a:r>
              <a:rPr lang="en-US" sz="16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ource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 https://datahacker.rs/gradient-descent/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8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1" y="1219197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81743" y="1925551"/>
            <a:ext cx="5580805" cy="3006898"/>
            <a:chOff x="3859823" y="2048608"/>
            <a:chExt cx="5580805" cy="3006898"/>
          </a:xfrm>
        </p:grpSpPr>
        <p:sp>
          <p:nvSpPr>
            <p:cNvPr id="14" name="Oval 13"/>
            <p:cNvSpPr/>
            <p:nvPr/>
          </p:nvSpPr>
          <p:spPr>
            <a:xfrm>
              <a:off x="3859823" y="2048608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859823" y="2877992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859823" y="3707376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859823" y="4536760"/>
              <a:ext cx="518746" cy="518746"/>
            </a:xfrm>
            <a:prstGeom prst="ellipse">
              <a:avLst/>
            </a:prstGeom>
            <a:solidFill>
              <a:srgbClr val="6EF0C8"/>
            </a:solidFill>
            <a:ln>
              <a:solidFill>
                <a:srgbClr val="6EF0C8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25111" y="2450054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425111" y="3335099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425111" y="4220144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990400" y="2877992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990400" y="3701398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322177" y="3308768"/>
              <a:ext cx="518746" cy="518746"/>
            </a:xfrm>
            <a:prstGeom prst="ellipse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stCxn id="14" idx="6"/>
            </p:cNvCxnSpPr>
            <p:nvPr/>
          </p:nvCxnSpPr>
          <p:spPr>
            <a:xfrm>
              <a:off x="4378569" y="2307981"/>
              <a:ext cx="1046542" cy="34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6"/>
              <a:endCxn id="19" idx="1"/>
            </p:cNvCxnSpPr>
            <p:nvPr/>
          </p:nvCxnSpPr>
          <p:spPr>
            <a:xfrm>
              <a:off x="4378569" y="2307981"/>
              <a:ext cx="1122511" cy="110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6"/>
              <a:endCxn id="20" idx="1"/>
            </p:cNvCxnSpPr>
            <p:nvPr/>
          </p:nvCxnSpPr>
          <p:spPr>
            <a:xfrm>
              <a:off x="4378569" y="2307981"/>
              <a:ext cx="1122511" cy="198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6"/>
              <a:endCxn id="18" idx="2"/>
            </p:cNvCxnSpPr>
            <p:nvPr/>
          </p:nvCxnSpPr>
          <p:spPr>
            <a:xfrm flipV="1">
              <a:off x="4378569" y="2709427"/>
              <a:ext cx="1046542" cy="42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6"/>
              <a:endCxn id="20" idx="2"/>
            </p:cNvCxnSpPr>
            <p:nvPr/>
          </p:nvCxnSpPr>
          <p:spPr>
            <a:xfrm>
              <a:off x="4378569" y="3137365"/>
              <a:ext cx="1046542" cy="134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9" idx="2"/>
            </p:cNvCxnSpPr>
            <p:nvPr/>
          </p:nvCxnSpPr>
          <p:spPr>
            <a:xfrm>
              <a:off x="4416553" y="3137365"/>
              <a:ext cx="1008558" cy="457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18" idx="2"/>
            </p:cNvCxnSpPr>
            <p:nvPr/>
          </p:nvCxnSpPr>
          <p:spPr>
            <a:xfrm flipV="1">
              <a:off x="4378569" y="2709427"/>
              <a:ext cx="1046542" cy="208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" idx="6"/>
              <a:endCxn id="19" idx="2"/>
            </p:cNvCxnSpPr>
            <p:nvPr/>
          </p:nvCxnSpPr>
          <p:spPr>
            <a:xfrm flipV="1">
              <a:off x="4378569" y="3594472"/>
              <a:ext cx="1046542" cy="120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6"/>
              <a:endCxn id="20" idx="2"/>
            </p:cNvCxnSpPr>
            <p:nvPr/>
          </p:nvCxnSpPr>
          <p:spPr>
            <a:xfrm flipV="1">
              <a:off x="4378569" y="4479517"/>
              <a:ext cx="1046542" cy="3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6"/>
              <a:endCxn id="21" idx="2"/>
            </p:cNvCxnSpPr>
            <p:nvPr/>
          </p:nvCxnSpPr>
          <p:spPr>
            <a:xfrm>
              <a:off x="5943857" y="2709427"/>
              <a:ext cx="1046543" cy="427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2" idx="2"/>
            </p:cNvCxnSpPr>
            <p:nvPr/>
          </p:nvCxnSpPr>
          <p:spPr>
            <a:xfrm>
              <a:off x="5943857" y="2709427"/>
              <a:ext cx="1046543" cy="1251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1" idx="2"/>
            </p:cNvCxnSpPr>
            <p:nvPr/>
          </p:nvCxnSpPr>
          <p:spPr>
            <a:xfrm flipV="1">
              <a:off x="5943857" y="3137365"/>
              <a:ext cx="1046543" cy="41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2" idx="2"/>
            </p:cNvCxnSpPr>
            <p:nvPr/>
          </p:nvCxnSpPr>
          <p:spPr>
            <a:xfrm>
              <a:off x="5943857" y="3588494"/>
              <a:ext cx="104654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21" idx="2"/>
            </p:cNvCxnSpPr>
            <p:nvPr/>
          </p:nvCxnSpPr>
          <p:spPr>
            <a:xfrm flipV="1">
              <a:off x="5943857" y="3137365"/>
              <a:ext cx="1046543" cy="134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22" idx="2"/>
            </p:cNvCxnSpPr>
            <p:nvPr/>
          </p:nvCxnSpPr>
          <p:spPr>
            <a:xfrm flipV="1">
              <a:off x="5943857" y="3960771"/>
              <a:ext cx="1046543" cy="51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1" idx="6"/>
              <a:endCxn id="23" idx="2"/>
            </p:cNvCxnSpPr>
            <p:nvPr/>
          </p:nvCxnSpPr>
          <p:spPr>
            <a:xfrm>
              <a:off x="7509146" y="3137365"/>
              <a:ext cx="813031" cy="43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651617" y="2937310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21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42195" y="3760716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22</a:t>
              </a:r>
            </a:p>
          </p:txBody>
        </p:sp>
        <p:cxnSp>
          <p:nvCxnSpPr>
            <p:cNvPr id="42" name="Straight Arrow Connector 41"/>
            <p:cNvCxnSpPr>
              <a:stCxn id="23" idx="6"/>
            </p:cNvCxnSpPr>
            <p:nvPr/>
          </p:nvCxnSpPr>
          <p:spPr>
            <a:xfrm flipV="1">
              <a:off x="8840923" y="3565303"/>
              <a:ext cx="599705" cy="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9747980" y="2717075"/>
            <a:ext cx="55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49D7A1"/>
                </a:solidFill>
                <a:latin typeface="Arial Black" panose="020B0A04020102020204" pitchFamily="34" charset="0"/>
              </a:rPr>
              <a:t>y</a:t>
            </a:r>
          </a:p>
        </p:txBody>
      </p:sp>
      <p:cxnSp>
        <p:nvCxnSpPr>
          <p:cNvPr id="5" name="Straight Arrow Connector 4"/>
          <p:cNvCxnSpPr>
            <a:stCxn id="22" idx="6"/>
            <a:endCxn id="23" idx="2"/>
          </p:cNvCxnSpPr>
          <p:nvPr/>
        </p:nvCxnSpPr>
        <p:spPr>
          <a:xfrm flipV="1">
            <a:off x="7631066" y="3445084"/>
            <a:ext cx="813031" cy="39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6"/>
          </p:cNvCxnSpPr>
          <p:nvPr/>
        </p:nvCxnSpPr>
        <p:spPr>
          <a:xfrm flipV="1">
            <a:off x="4500489" y="2586370"/>
            <a:ext cx="1046542" cy="125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9" idx="2"/>
          </p:cNvCxnSpPr>
          <p:nvPr/>
        </p:nvCxnSpPr>
        <p:spPr>
          <a:xfrm flipV="1">
            <a:off x="4500489" y="3471415"/>
            <a:ext cx="1046542" cy="36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6"/>
          </p:cNvCxnSpPr>
          <p:nvPr/>
        </p:nvCxnSpPr>
        <p:spPr>
          <a:xfrm>
            <a:off x="4500489" y="3843692"/>
            <a:ext cx="1046542" cy="5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3" idx="0"/>
            <a:endCxn id="21" idx="7"/>
          </p:cNvCxnSpPr>
          <p:nvPr/>
        </p:nvCxnSpPr>
        <p:spPr>
          <a:xfrm rot="16200000" flipV="1">
            <a:off x="7951881" y="2434121"/>
            <a:ext cx="354807" cy="1148373"/>
          </a:xfrm>
          <a:prstGeom prst="curvedConnector3">
            <a:avLst>
              <a:gd name="adj1" fmla="val 1858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23" idx="4"/>
            <a:endCxn id="22" idx="5"/>
          </p:cNvCxnSpPr>
          <p:nvPr/>
        </p:nvCxnSpPr>
        <p:spPr>
          <a:xfrm rot="5400000">
            <a:off x="7970954" y="3288601"/>
            <a:ext cx="316661" cy="1148373"/>
          </a:xfrm>
          <a:prstGeom prst="curvedConnector3">
            <a:avLst>
              <a:gd name="adj1" fmla="val 19618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5400000" flipH="1" flipV="1">
            <a:off x="8349208" y="1995567"/>
            <a:ext cx="708529" cy="5187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444097" y="1441247"/>
            <a:ext cx="204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</a:rPr>
              <a:t>Backpropagation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6332" y="2441526"/>
            <a:ext cx="538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9D7A1"/>
                </a:solidFill>
                <a:latin typeface="Arial Black" panose="020B0A04020102020204" pitchFamily="34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154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2" y="1723292"/>
            <a:ext cx="7197967" cy="34641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[7]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5169" y="2227115"/>
            <a:ext cx="6222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W(new) = W(old) - learning rate *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(derivative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of Loss function with respect to weights)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8484" y="4039089"/>
            <a:ext cx="6109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bias(new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) =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bias(old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) - learning rate *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(derivative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of Loss function with respect to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rPr>
              <a:t>bias)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5811520" y="3002644"/>
            <a:ext cx="1158240" cy="8276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3040" y="708982"/>
            <a:ext cx="420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Updating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Weights and Bias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0917" y="1667607"/>
            <a:ext cx="7136422" cy="408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[8]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7993" y="694070"/>
            <a:ext cx="2381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Learning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rate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8049" y="222208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Learning rate is a hyper-parameter that controls how much we are adjusting the weights of our network with respect the loss gradient.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3FE1A3"/>
              </a:buClr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lower the value, the slower we travel along the downward slope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>
              <a:buClr>
                <a:srgbClr val="3FE1A3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While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might be a good idea (using a low learning rate) in terms of making sure that we do not miss any local minima, it could also mean that we’ll be taking a long time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converge.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0916" y="1227990"/>
            <a:ext cx="8050822" cy="468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2100" y="383929"/>
            <a:ext cx="2381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Learning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rate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2" r="32548"/>
          <a:stretch/>
        </p:blipFill>
        <p:spPr>
          <a:xfrm>
            <a:off x="8216411" y="1376078"/>
            <a:ext cx="2646485" cy="243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t="5422" r="65833"/>
          <a:stretch/>
        </p:blipFill>
        <p:spPr>
          <a:xfrm>
            <a:off x="3498867" y="1573906"/>
            <a:ext cx="2602523" cy="2299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7" t="4549" b="4308"/>
          <a:stretch/>
        </p:blipFill>
        <p:spPr>
          <a:xfrm>
            <a:off x="6203117" y="3692769"/>
            <a:ext cx="2643553" cy="2215662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>
            <a:off x="6101390" y="2292635"/>
            <a:ext cx="2040287" cy="597876"/>
          </a:xfrm>
          <a:prstGeom prst="curvedConnector3">
            <a:avLst>
              <a:gd name="adj1" fmla="val 44829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8815093" y="3955157"/>
            <a:ext cx="1449120" cy="1107830"/>
          </a:xfrm>
          <a:prstGeom prst="curvedConnector3">
            <a:avLst>
              <a:gd name="adj1" fmla="val 4332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07514" y="6550223"/>
            <a:ext cx="37096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</a:t>
            </a:r>
            <a:r>
              <a:rPr lang="en-US" sz="1500" dirty="0" smtClean="0">
                <a:solidFill>
                  <a:srgbClr val="3FE1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ource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: https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://morioh.com/p/c13af4aa3fd3</a:t>
            </a:r>
          </a:p>
        </p:txBody>
      </p:sp>
    </p:spTree>
    <p:extLst>
      <p:ext uri="{BB962C8B-B14F-4D97-AF65-F5344CB8AC3E}">
        <p14:creationId xmlns:p14="http://schemas.microsoft.com/office/powerpoint/2010/main" val="3791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359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Andalus</vt:lpstr>
      <vt:lpstr>Arial</vt:lpstr>
      <vt:lpstr>Arial Black</vt:lpstr>
      <vt:lpstr>Calibri</vt:lpstr>
      <vt:lpstr>Calibri Light</vt:lpstr>
      <vt:lpstr>Consolas</vt:lpstr>
      <vt:lpstr>Montserrat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</dc:creator>
  <cp:lastModifiedBy>Rajat</cp:lastModifiedBy>
  <cp:revision>116</cp:revision>
  <dcterms:created xsi:type="dcterms:W3CDTF">2022-01-16T09:46:16Z</dcterms:created>
  <dcterms:modified xsi:type="dcterms:W3CDTF">2022-02-11T06:26:02Z</dcterms:modified>
</cp:coreProperties>
</file>