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65" r:id="rId4"/>
    <p:sldId id="258" r:id="rId5"/>
    <p:sldId id="259" r:id="rId6"/>
    <p:sldId id="266" r:id="rId7"/>
    <p:sldId id="267" r:id="rId8"/>
    <p:sldId id="268" r:id="rId9"/>
    <p:sldId id="262" r:id="rId10"/>
    <p:sldId id="278" r:id="rId11"/>
    <p:sldId id="269" r:id="rId12"/>
    <p:sldId id="263" r:id="rId13"/>
    <p:sldId id="271" r:id="rId14"/>
    <p:sldId id="264" r:id="rId15"/>
    <p:sldId id="274" r:id="rId16"/>
    <p:sldId id="275" r:id="rId17"/>
    <p:sldId id="276" r:id="rId18"/>
    <p:sldId id="272" r:id="rId19"/>
    <p:sldId id="273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EFCE"/>
    <a:srgbClr val="6CE1BF"/>
    <a:srgbClr val="66F1C5"/>
    <a:srgbClr val="72B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6A24-590D-4A8F-BB03-1AB86FBBEF0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F7B2-91BC-4EB8-9798-A193DD26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810" y="934650"/>
            <a:ext cx="77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Indian Institute of Technology , </a:t>
            </a:r>
            <a:r>
              <a:rPr lang="en-US" sz="40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Patna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 rot="5400000" flipH="1">
            <a:off x="856102" y="1001012"/>
            <a:ext cx="689433" cy="663948"/>
          </a:xfrm>
          <a:prstGeom prst="rect">
            <a:avLst/>
          </a:prstGeom>
          <a:solidFill>
            <a:srgbClr val="6BF0C7"/>
          </a:soli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03" y="934650"/>
            <a:ext cx="839561" cy="839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488" y="2030047"/>
            <a:ext cx="574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Topic : Activation functions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970" y="4985235"/>
            <a:ext cx="3833445" cy="1090384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993" y="5064369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Presented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Rutuj Waghare (2111MC10)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M.Tech – Mathematics and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5332" y="4884128"/>
            <a:ext cx="3833445" cy="1349617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3074" y="4967656"/>
            <a:ext cx="386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Guided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Dr. Prashant Srivastava</a:t>
            </a: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Associate Professor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Department of Mathematics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[10]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88955" y="1266091"/>
            <a:ext cx="7192128" cy="32795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37019" y="17561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Usually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used in hidden layers of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neural network as its values lie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between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-1 to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</a:p>
          <a:p>
            <a:pPr>
              <a:buClr>
                <a:srgbClr val="66F1C5"/>
              </a:buClr>
            </a:pPr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mean for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the hidden layer comes out to be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0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or very close to it. </a:t>
            </a:r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>
              <a:buClr>
                <a:srgbClr val="66F1C5"/>
              </a:buClr>
            </a:pPr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It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helps in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centering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the data and makes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learning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for the next layer much easier.</a:t>
            </a:r>
            <a:endParaRPr lang="en-US" b="0" i="0" dirty="0"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45802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1463" y="6530443"/>
            <a:ext cx="164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7245" y="572277"/>
            <a:ext cx="2170417" cy="523220"/>
          </a:xfrm>
          <a:prstGeom prst="roundRect">
            <a:avLst>
              <a:gd name="adj" fmla="val 31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7922" y="572277"/>
            <a:ext cx="1826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Limitations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28"/>
          <a:stretch/>
        </p:blipFill>
        <p:spPr>
          <a:xfrm>
            <a:off x="4429143" y="1553574"/>
            <a:ext cx="5122767" cy="41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069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ReLu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6971" y="6541431"/>
            <a:ext cx="155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07"/>
          <a:stretch/>
        </p:blipFill>
        <p:spPr>
          <a:xfrm>
            <a:off x="3374798" y="1779844"/>
            <a:ext cx="4887001" cy="3860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477"/>
          <a:stretch/>
        </p:blipFill>
        <p:spPr>
          <a:xfrm>
            <a:off x="8375126" y="3148640"/>
            <a:ext cx="2636748" cy="56071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43046" y="2596956"/>
            <a:ext cx="1500907" cy="338554"/>
            <a:chOff x="8823020" y="2357868"/>
            <a:chExt cx="1500907" cy="338554"/>
          </a:xfrm>
        </p:grpSpPr>
        <p:sp>
          <p:nvSpPr>
            <p:cNvPr id="12" name="Rounded Rectangle 11"/>
            <p:cNvSpPr/>
            <p:nvPr/>
          </p:nvSpPr>
          <p:spPr>
            <a:xfrm>
              <a:off x="8823021" y="2363322"/>
              <a:ext cx="1412983" cy="3276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23020" y="2357868"/>
              <a:ext cx="15009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Mathematically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1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45802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8178" y="6556819"/>
            <a:ext cx="156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7245" y="572277"/>
            <a:ext cx="2170417" cy="523220"/>
          </a:xfrm>
          <a:prstGeom prst="roundRect">
            <a:avLst>
              <a:gd name="adj" fmla="val 31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7922" y="572277"/>
            <a:ext cx="1826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Limitations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8"/>
          <a:stretch/>
        </p:blipFill>
        <p:spPr>
          <a:xfrm>
            <a:off x="4818497" y="1687923"/>
            <a:ext cx="4845419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5157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6CE1B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Leaky ReLu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8177" y="6550223"/>
            <a:ext cx="157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6"/>
          <a:stretch/>
        </p:blipFill>
        <p:spPr>
          <a:xfrm>
            <a:off x="3475027" y="1802118"/>
            <a:ext cx="4632561" cy="3420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803" b="4854"/>
          <a:stretch/>
        </p:blipFill>
        <p:spPr>
          <a:xfrm>
            <a:off x="7912068" y="3217831"/>
            <a:ext cx="2979678" cy="58908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865941" y="2701497"/>
            <a:ext cx="1500907" cy="338554"/>
            <a:chOff x="8823020" y="2357868"/>
            <a:chExt cx="1500907" cy="338554"/>
          </a:xfrm>
        </p:grpSpPr>
        <p:sp>
          <p:nvSpPr>
            <p:cNvPr id="10" name="Rounded Rectangle 9"/>
            <p:cNvSpPr/>
            <p:nvPr/>
          </p:nvSpPr>
          <p:spPr>
            <a:xfrm>
              <a:off x="8823021" y="2363322"/>
              <a:ext cx="1412983" cy="3276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3020" y="2357868"/>
              <a:ext cx="15009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Mathematically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69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Softmax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68358" y="6532639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27" y="2898162"/>
            <a:ext cx="4741897" cy="131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69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Softmax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936427" y="2328267"/>
            <a:ext cx="5004110" cy="892505"/>
            <a:chOff x="4936427" y="3178333"/>
            <a:chExt cx="5004110" cy="892505"/>
          </a:xfrm>
        </p:grpSpPr>
        <p:sp>
          <p:nvSpPr>
            <p:cNvPr id="4" name="Oval 3"/>
            <p:cNvSpPr/>
            <p:nvPr/>
          </p:nvSpPr>
          <p:spPr>
            <a:xfrm>
              <a:off x="4936427" y="3218422"/>
              <a:ext cx="852416" cy="8524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20325" y="3218422"/>
              <a:ext cx="852416" cy="8524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704223" y="3178333"/>
              <a:ext cx="852416" cy="8524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088121" y="3178333"/>
              <a:ext cx="852416" cy="8524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30566" y="3429000"/>
              <a:ext cx="6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0.8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4464" y="3413797"/>
              <a:ext cx="6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0.9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5175" y="3373708"/>
              <a:ext cx="6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0.7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13898" y="3373707"/>
              <a:ext cx="68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0.8</a:t>
              </a:r>
              <a:endPara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31789" y="3376058"/>
            <a:ext cx="672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65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89656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69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Softmax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11515" y="2171700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11515" y="3384511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11515" y="4600589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96607" y="2171700"/>
            <a:ext cx="1028700" cy="3217985"/>
          </a:xfrm>
          <a:prstGeom prst="roundRect">
            <a:avLst>
              <a:gd name="adj" fmla="val 34615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39081" y="2107942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39081" y="3320753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39081" y="4536831"/>
            <a:ext cx="852854" cy="8528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34983" y="2367294"/>
            <a:ext cx="70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0152" y="3604541"/>
            <a:ext cx="70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0.9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899" y="4796183"/>
            <a:ext cx="72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0.68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8438" y="2325105"/>
            <a:ext cx="84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0.58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23402" y="3541183"/>
            <a:ext cx="80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0.23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8439" y="4732425"/>
            <a:ext cx="81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0.19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8674" y="3127487"/>
            <a:ext cx="99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Soft- max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Curved Connector 22"/>
          <p:cNvCxnSpPr>
            <a:stCxn id="4" idx="6"/>
          </p:cNvCxnSpPr>
          <p:nvPr/>
        </p:nvCxnSpPr>
        <p:spPr>
          <a:xfrm>
            <a:off x="5064369" y="2598127"/>
            <a:ext cx="1474305" cy="1237246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</p:cNvCxnSpPr>
          <p:nvPr/>
        </p:nvCxnSpPr>
        <p:spPr>
          <a:xfrm flipV="1">
            <a:off x="5073537" y="3835373"/>
            <a:ext cx="1465137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7" idx="3"/>
          </p:cNvCxnSpPr>
          <p:nvPr/>
        </p:nvCxnSpPr>
        <p:spPr>
          <a:xfrm flipV="1">
            <a:off x="5032660" y="3835374"/>
            <a:ext cx="1431863" cy="1191642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1" idx="3"/>
            <a:endCxn id="13" idx="2"/>
          </p:cNvCxnSpPr>
          <p:nvPr/>
        </p:nvCxnSpPr>
        <p:spPr>
          <a:xfrm flipV="1">
            <a:off x="7532580" y="2534369"/>
            <a:ext cx="1006501" cy="1070172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15" idx="2"/>
          </p:cNvCxnSpPr>
          <p:nvPr/>
        </p:nvCxnSpPr>
        <p:spPr>
          <a:xfrm rot="16200000" flipH="1">
            <a:off x="7356471" y="3780648"/>
            <a:ext cx="1358718" cy="1006501"/>
          </a:xfrm>
          <a:prstGeom prst="curvedConnector2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4" idx="2"/>
          </p:cNvCxnSpPr>
          <p:nvPr/>
        </p:nvCxnSpPr>
        <p:spPr>
          <a:xfrm>
            <a:off x="7532578" y="3631834"/>
            <a:ext cx="1006503" cy="115346"/>
          </a:xfrm>
          <a:prstGeom prst="curved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391934" y="2534369"/>
            <a:ext cx="6664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391934" y="3752295"/>
            <a:ext cx="6664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391934" y="5027016"/>
            <a:ext cx="6664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10637" y="2303536"/>
            <a:ext cx="3610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10637" y="3516347"/>
            <a:ext cx="3610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10120" y="4796182"/>
            <a:ext cx="36100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2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7009" y="452441"/>
            <a:ext cx="5970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How to choose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 function ?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33389" y="1427378"/>
            <a:ext cx="8396636" cy="321129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1837313"/>
            <a:ext cx="697230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rgbClr val="7AEFCE"/>
                </a:solidFill>
                <a:latin typeface="Tw Cen MT" panose="020B0602020104020603" pitchFamily="34" charset="0"/>
              </a:rPr>
              <a:t>ReLu</a:t>
            </a:r>
            <a:r>
              <a:rPr lang="en-US" sz="19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Tw Cen MT" panose="020B0602020104020603" pitchFamily="34" charset="0"/>
              </a:rPr>
              <a:t>activation function should only be used in the hidden </a:t>
            </a:r>
            <a:r>
              <a:rPr lang="en-US" sz="19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layers</a:t>
            </a: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AEFCE"/>
                </a:solidFill>
              </a:rPr>
              <a:t>Sigmoid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7AEFCE"/>
                </a:solidFill>
              </a:rPr>
              <a:t>Tanh</a:t>
            </a:r>
            <a:r>
              <a:rPr lang="en-US" dirty="0">
                <a:solidFill>
                  <a:schemeClr val="bg1"/>
                </a:solidFill>
              </a:rPr>
              <a:t> functions should not be used in hidden layers as they make the model more susceptible to problems during training (due to vanishing gradients).</a:t>
            </a: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EFCE"/>
                </a:solidFill>
              </a:rPr>
              <a:t>Swish</a:t>
            </a:r>
            <a:r>
              <a:rPr lang="en-US" dirty="0">
                <a:solidFill>
                  <a:schemeClr val="bg1"/>
                </a:solidFill>
              </a:rPr>
              <a:t> function is used in neural networks having a depth greater than 40 layers.</a:t>
            </a: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7AEFCE"/>
              </a:buCl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19]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75135" y="1433146"/>
            <a:ext cx="8044211" cy="46950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6934" y="1795466"/>
            <a:ext cx="6634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on the type of prediction problem that you are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solving.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2126" y="23078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EFCE"/>
                </a:solidFill>
                <a:latin typeface="Tw Cen MT" panose="020B0602020104020603" pitchFamily="34" charset="0"/>
              </a:rPr>
              <a:t>Regression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 - Linear Activation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Function</a:t>
            </a:r>
          </a:p>
          <a:p>
            <a:endParaRPr lang="en-US" dirty="0">
              <a:solidFill>
                <a:srgbClr val="7AEFCE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EFCE"/>
                </a:solidFill>
                <a:latin typeface="Tw Cen MT" panose="020B0602020104020603" pitchFamily="34" charset="0"/>
              </a:rPr>
              <a:t>Binary Classification 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Sigmoid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Activation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Function</a:t>
            </a:r>
          </a:p>
          <a:p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EFCE"/>
                </a:solidFill>
                <a:latin typeface="Tw Cen MT" panose="020B0602020104020603" pitchFamily="34" charset="0"/>
              </a:rPr>
              <a:t>Multiclass Classification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 -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Softmax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9382" y="3897415"/>
            <a:ext cx="70139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Based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on the type of neural network architecture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AEFCE"/>
                </a:solidFill>
                <a:latin typeface="Tw Cen MT" panose="020B0602020104020603" pitchFamily="34" charset="0"/>
              </a:rPr>
              <a:t>Convolutional </a:t>
            </a:r>
            <a:r>
              <a:rPr lang="en-US" dirty="0">
                <a:solidFill>
                  <a:srgbClr val="7AEFCE"/>
                </a:solidFill>
                <a:latin typeface="Tw Cen MT" panose="020B0602020104020603" pitchFamily="34" charset="0"/>
              </a:rPr>
              <a:t>Neural Network (</a:t>
            </a:r>
            <a:r>
              <a:rPr lang="en-US" dirty="0" smtClean="0">
                <a:solidFill>
                  <a:srgbClr val="7AEFCE"/>
                </a:solidFill>
                <a:latin typeface="Tw Cen MT" panose="020B0602020104020603" pitchFamily="34" charset="0"/>
              </a:rPr>
              <a:t>CNN)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- ReLu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activation function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AEFCE"/>
                </a:solidFill>
                <a:latin typeface="Tw Cen MT" panose="020B0602020104020603" pitchFamily="34" charset="0"/>
              </a:rPr>
              <a:t>Recurrent Neural </a:t>
            </a:r>
            <a:r>
              <a:rPr lang="en-US" dirty="0" smtClean="0">
                <a:solidFill>
                  <a:srgbClr val="7AEFCE"/>
                </a:solidFill>
                <a:latin typeface="Tw Cen MT" panose="020B0602020104020603" pitchFamily="34" charset="0"/>
              </a:rPr>
              <a:t>Network (RNN )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- Tanh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and/or Sigmoid activation 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6162675" cy="4181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009" y="6550223"/>
            <a:ext cx="313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https://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visualstudiomagazine.com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14" y="1436904"/>
            <a:ext cx="61626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1003" y="529694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Ref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erences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9709" y="1644163"/>
            <a:ext cx="7918937" cy="19606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115" y="1918634"/>
            <a:ext cx="7851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[1]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ml-explained.com/blog/activation-functions-explained                          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31 Jan 2022 ]</a:t>
            </a:r>
          </a:p>
          <a:p>
            <a:pPr>
              <a:buClr>
                <a:srgbClr val="49D7A1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[2]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medium.com/the-theory-of-everything/understanding-activation-functions-in-neural-networks-9491262884e0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31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2022 ]</a:t>
            </a: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[20]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 flipH="1">
            <a:off x="6631979" y="2804745"/>
            <a:ext cx="1052496" cy="2471589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2610" y="2693111"/>
            <a:ext cx="77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Thank 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You.</a:t>
            </a:r>
            <a:r>
              <a:rPr lang="en-US" sz="4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4894" y="6550223"/>
            <a:ext cx="156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1" t="14897" r="5693" b="2556"/>
          <a:stretch/>
        </p:blipFill>
        <p:spPr>
          <a:xfrm>
            <a:off x="3668518" y="1912327"/>
            <a:ext cx="3128488" cy="2163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14301" r="4881" b="1861"/>
          <a:stretch/>
        </p:blipFill>
        <p:spPr>
          <a:xfrm>
            <a:off x="7381273" y="3078001"/>
            <a:ext cx="3159661" cy="2351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2653" y="4253944"/>
            <a:ext cx="219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Binary step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780" y="2295484"/>
            <a:ext cx="302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Linear activation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77808" y="1912327"/>
            <a:ext cx="0" cy="3276639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8442" y="1280161"/>
            <a:ext cx="9067799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7864" y="383947"/>
            <a:ext cx="5747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Categories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7727" y="3569891"/>
            <a:ext cx="2338353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BF0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16061" y="3630347"/>
            <a:ext cx="24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Activation Functions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72496" y="2083006"/>
            <a:ext cx="1920240" cy="3550372"/>
            <a:chOff x="5412323" y="2580640"/>
            <a:chExt cx="1412240" cy="2611120"/>
          </a:xfrm>
        </p:grpSpPr>
        <p:cxnSp>
          <p:nvCxnSpPr>
            <p:cNvPr id="16" name="Curved Connector 15"/>
            <p:cNvCxnSpPr>
              <a:stCxn id="9" idx="3"/>
            </p:cNvCxnSpPr>
            <p:nvPr/>
          </p:nvCxnSpPr>
          <p:spPr>
            <a:xfrm flipV="1">
              <a:off x="5412323" y="2580640"/>
              <a:ext cx="1117600" cy="1249763"/>
            </a:xfrm>
            <a:prstGeom prst="curved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9" idx="3"/>
            </p:cNvCxnSpPr>
            <p:nvPr/>
          </p:nvCxnSpPr>
          <p:spPr>
            <a:xfrm>
              <a:off x="5412323" y="3830403"/>
              <a:ext cx="924560" cy="1361357"/>
            </a:xfrm>
            <a:prstGeom prst="curved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3"/>
            </p:cNvCxnSpPr>
            <p:nvPr/>
          </p:nvCxnSpPr>
          <p:spPr>
            <a:xfrm flipV="1">
              <a:off x="5412323" y="3830402"/>
              <a:ext cx="1412240" cy="1"/>
            </a:xfrm>
            <a:prstGeom prst="curvedConnector3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470731" y="3554066"/>
            <a:ext cx="302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Linear activation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9848" y="1816911"/>
            <a:ext cx="219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Binary step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8734" y="5463761"/>
            <a:ext cx="336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- Linear activation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71217" y="5403304"/>
            <a:ext cx="3417830" cy="52102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72941" y="1896809"/>
            <a:ext cx="7192128" cy="20279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97551" y="2095968"/>
            <a:ext cx="65714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Non-linear activation </a:t>
            </a:r>
            <a:r>
              <a:rPr lang="en-US" sz="2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functions </a:t>
            </a:r>
          </a:p>
          <a:p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7AEFCE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allow </a:t>
            </a:r>
            <a:r>
              <a:rPr lang="en-US" dirty="0" smtClean="0">
                <a:solidFill>
                  <a:schemeClr val="bg1"/>
                </a:solidFill>
              </a:rPr>
              <a:t>backpropagation.</a:t>
            </a:r>
          </a:p>
          <a:p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7AEFCE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allow the stacking of multiple layers of </a:t>
            </a:r>
            <a:r>
              <a:rPr lang="en-US" dirty="0" smtClean="0">
                <a:solidFill>
                  <a:schemeClr val="bg1"/>
                </a:solidFill>
              </a:rPr>
              <a:t>neurons.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45802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648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Sigmoid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00593" y="6554801"/>
            <a:ext cx="159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t="15406" r="2298"/>
          <a:stretch/>
        </p:blipFill>
        <p:spPr>
          <a:xfrm>
            <a:off x="3560870" y="2125570"/>
            <a:ext cx="4460876" cy="3141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08" t="41963" r="1918" b="5557"/>
          <a:stretch/>
        </p:blipFill>
        <p:spPr>
          <a:xfrm>
            <a:off x="8021746" y="2853103"/>
            <a:ext cx="2911631" cy="115179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823020" y="2357868"/>
            <a:ext cx="1500907" cy="338554"/>
            <a:chOff x="8823020" y="2357868"/>
            <a:chExt cx="1500907" cy="338554"/>
          </a:xfrm>
        </p:grpSpPr>
        <p:sp>
          <p:nvSpPr>
            <p:cNvPr id="11" name="Rounded Rectangle 10"/>
            <p:cNvSpPr/>
            <p:nvPr/>
          </p:nvSpPr>
          <p:spPr>
            <a:xfrm>
              <a:off x="8823021" y="2363322"/>
              <a:ext cx="1412983" cy="3276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3020" y="2357868"/>
              <a:ext cx="15009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Mathematically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1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88955" y="1266091"/>
            <a:ext cx="7192128" cy="32795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37019" y="17561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It is commonly used for models where we have to predict the probability as an output. </a:t>
            </a:r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Since </a:t>
            </a:r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probability of anything exists only between the range of 0 and 1, sigmoid is the right choice because of its range</a:t>
            </a:r>
            <a:r>
              <a:rPr lang="en-US" dirty="0" smtClean="0">
                <a:solidFill>
                  <a:schemeClr val="bg1"/>
                </a:solidFill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Clr>
                <a:srgbClr val="66F1C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function is differentiable and provides a smooth </a:t>
            </a:r>
            <a:r>
              <a:rPr lang="en-US" dirty="0" smtClean="0">
                <a:solidFill>
                  <a:schemeClr val="bg1"/>
                </a:solidFill>
              </a:rPr>
              <a:t>gradient.</a:t>
            </a:r>
            <a:endParaRPr lang="en-US" b="0" i="0" dirty="0">
              <a:solidFill>
                <a:schemeClr val="bg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45802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09386" y="6550223"/>
            <a:ext cx="158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7245" y="572277"/>
            <a:ext cx="2170417" cy="523220"/>
          </a:xfrm>
          <a:prstGeom prst="roundRect">
            <a:avLst>
              <a:gd name="adj" fmla="val 3198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7922" y="572277"/>
            <a:ext cx="1826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Limitations</a:t>
            </a:r>
            <a:endParaRPr lang="en-US" sz="2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15" y="1488388"/>
            <a:ext cx="5301762" cy="41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5070" y="6539235"/>
            <a:ext cx="159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>
                <a:latin typeface="Tw Cen MT" panose="020B0602020104020603" pitchFamily="34" charset="0"/>
                <a:cs typeface="Andalus" pitchFamily="18" charset="-78"/>
              </a:rPr>
              <a:t>v7labs.com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4918" y="496568"/>
            <a:ext cx="4028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Tanh</a:t>
            </a:r>
            <a:r>
              <a:rPr 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6" t="8379" b="-447"/>
          <a:stretch/>
        </p:blipFill>
        <p:spPr>
          <a:xfrm>
            <a:off x="3703696" y="1870244"/>
            <a:ext cx="4175224" cy="3675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37"/>
          <a:stretch/>
        </p:blipFill>
        <p:spPr>
          <a:xfrm>
            <a:off x="8096048" y="2811736"/>
            <a:ext cx="2812024" cy="123452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82405" y="2126125"/>
            <a:ext cx="1500907" cy="338554"/>
            <a:chOff x="8823020" y="2357868"/>
            <a:chExt cx="1500907" cy="338554"/>
          </a:xfrm>
        </p:grpSpPr>
        <p:sp>
          <p:nvSpPr>
            <p:cNvPr id="12" name="Rounded Rectangle 11"/>
            <p:cNvSpPr/>
            <p:nvPr/>
          </p:nvSpPr>
          <p:spPr>
            <a:xfrm>
              <a:off x="8823021" y="2363322"/>
              <a:ext cx="1412983" cy="32764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23020" y="2357868"/>
              <a:ext cx="15009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Mathematically</a:t>
              </a:r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7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469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Andalus</vt:lpstr>
      <vt:lpstr>Arial</vt:lpstr>
      <vt:lpstr>Calibri</vt:lpstr>
      <vt:lpstr>Calibri Light</vt:lpstr>
      <vt:lpstr>Consolas</vt:lpstr>
      <vt:lpstr>Montserrat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</dc:creator>
  <cp:lastModifiedBy>Rajat</cp:lastModifiedBy>
  <cp:revision>131</cp:revision>
  <dcterms:created xsi:type="dcterms:W3CDTF">2022-01-30T08:17:56Z</dcterms:created>
  <dcterms:modified xsi:type="dcterms:W3CDTF">2022-02-01T04:47:48Z</dcterms:modified>
</cp:coreProperties>
</file>