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73" r:id="rId4"/>
    <p:sldId id="274" r:id="rId5"/>
    <p:sldId id="268" r:id="rId6"/>
    <p:sldId id="257" r:id="rId7"/>
    <p:sldId id="269" r:id="rId8"/>
    <p:sldId id="262" r:id="rId9"/>
    <p:sldId id="270" r:id="rId10"/>
    <p:sldId id="271" r:id="rId11"/>
    <p:sldId id="272" r:id="rId12"/>
    <p:sldId id="258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F0C7"/>
    <a:srgbClr val="345EA8"/>
    <a:srgbClr val="49D7A1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FDC6-08BC-4321-935F-D12E76549D3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CE9-839A-47BA-A92E-2F3EE3041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6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FDC6-08BC-4321-935F-D12E76549D3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CE9-839A-47BA-A92E-2F3EE3041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FDC6-08BC-4321-935F-D12E76549D3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CE9-839A-47BA-A92E-2F3EE3041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FDC6-08BC-4321-935F-D12E76549D3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CE9-839A-47BA-A92E-2F3EE3041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9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FDC6-08BC-4321-935F-D12E76549D3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CE9-839A-47BA-A92E-2F3EE3041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5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FDC6-08BC-4321-935F-D12E76549D3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CE9-839A-47BA-A92E-2F3EE3041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FDC6-08BC-4321-935F-D12E76549D3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CE9-839A-47BA-A92E-2F3EE3041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2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FDC6-08BC-4321-935F-D12E76549D3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CE9-839A-47BA-A92E-2F3EE3041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4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FDC6-08BC-4321-935F-D12E76549D3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CE9-839A-47BA-A92E-2F3EE3041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6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FDC6-08BC-4321-935F-D12E76549D3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CE9-839A-47BA-A92E-2F3EE3041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9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FDC6-08BC-4321-935F-D12E76549D3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BCE9-839A-47BA-A92E-2F3EE3041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6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6FDC6-08BC-4321-935F-D12E76549D37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EBCE9-839A-47BA-A92E-2F3EE3041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what-the-hell-is-perceptron-626217814f53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6810" y="934650"/>
            <a:ext cx="7731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Indian Institute of Technology , </a:t>
            </a:r>
            <a:r>
              <a:rPr lang="en-US" sz="40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Patna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5" name="Rectangle 4"/>
          <p:cNvSpPr/>
          <p:nvPr/>
        </p:nvSpPr>
        <p:spPr>
          <a:xfrm rot="5400000" flipH="1">
            <a:off x="856102" y="1001012"/>
            <a:ext cx="689433" cy="663948"/>
          </a:xfrm>
          <a:prstGeom prst="rect">
            <a:avLst/>
          </a:prstGeom>
          <a:solidFill>
            <a:srgbClr val="6BF0C7"/>
          </a:soli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03" y="934650"/>
            <a:ext cx="839561" cy="8395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6488" y="2030047"/>
            <a:ext cx="5748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Topic : Activation functions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0970" y="4985235"/>
            <a:ext cx="3833445" cy="1090384"/>
          </a:xfrm>
          <a:prstGeom prst="roundRect">
            <a:avLst>
              <a:gd name="adj" fmla="val 10592"/>
            </a:avLst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6993" y="5064369"/>
            <a:ext cx="521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Presented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By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  <a:p>
            <a:r>
              <a:rPr lang="en-US" dirty="0" smtClean="0">
                <a:latin typeface="Tw Cen MT" panose="020B0602020104020603" pitchFamily="34" charset="0"/>
                <a:cs typeface="Andalus" pitchFamily="18" charset="-78"/>
              </a:rPr>
              <a:t>Rutuj Waghare (2111MC10)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M.Tech – Mathematics and Computing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75332" y="4884128"/>
            <a:ext cx="3833445" cy="1349617"/>
          </a:xfrm>
          <a:prstGeom prst="roundRect">
            <a:avLst>
              <a:gd name="adj" fmla="val 10592"/>
            </a:avLst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13074" y="4967656"/>
            <a:ext cx="3862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Guided By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  <a:p>
            <a:r>
              <a:rPr lang="en-US" dirty="0" smtClean="0">
                <a:latin typeface="Tw Cen MT" panose="020B0602020104020603" pitchFamily="34" charset="0"/>
                <a:cs typeface="Andalus" pitchFamily="18" charset="-78"/>
              </a:rPr>
              <a:t>Dr. Prashant Srivastava</a:t>
            </a:r>
          </a:p>
          <a:p>
            <a:r>
              <a:rPr lang="en-US" dirty="0" smtClean="0">
                <a:latin typeface="Tw Cen MT" panose="020B0602020104020603" pitchFamily="34" charset="0"/>
                <a:cs typeface="Andalus" pitchFamily="18" charset="-78"/>
              </a:rPr>
              <a:t>Associate Professor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Department of Mathematics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2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988442" y="2232337"/>
            <a:ext cx="5251318" cy="521023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838725" y="3380870"/>
            <a:ext cx="7791175" cy="1138376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8355" y="802030"/>
            <a:ext cx="5614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Properties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of Activation functions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[8]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8652" y="2289427"/>
            <a:ext cx="316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Differentiable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54313" y="3598891"/>
            <a:ext cx="6129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9D7A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to learn the complex patterns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 training data,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activation functions need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to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be differentiable. </a:t>
            </a:r>
          </a:p>
        </p:txBody>
      </p:sp>
      <p:cxnSp>
        <p:nvCxnSpPr>
          <p:cNvPr id="4" name="Curved Connector 3"/>
          <p:cNvCxnSpPr>
            <a:stCxn id="13" idx="3"/>
            <a:endCxn id="16" idx="0"/>
          </p:cNvCxnSpPr>
          <p:nvPr/>
        </p:nvCxnSpPr>
        <p:spPr>
          <a:xfrm flipH="1">
            <a:off x="6874990" y="2492849"/>
            <a:ext cx="1364770" cy="888021"/>
          </a:xfrm>
          <a:prstGeom prst="curvedConnector4">
            <a:avLst>
              <a:gd name="adj1" fmla="val -21903"/>
              <a:gd name="adj2" fmla="val 62688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0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988442" y="2232337"/>
            <a:ext cx="5251318" cy="521023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838725" y="3389663"/>
            <a:ext cx="7791175" cy="1384559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8355" y="802030"/>
            <a:ext cx="5614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Properties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of Activation functions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[9]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8652" y="2289427"/>
            <a:ext cx="316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Zero Centered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54313" y="3598891"/>
            <a:ext cx="6129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9D7A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Output of the activation function should be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symmetrical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at zero so that the gradients do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not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shift to a particular direction.</a:t>
            </a:r>
          </a:p>
        </p:txBody>
      </p:sp>
      <p:cxnSp>
        <p:nvCxnSpPr>
          <p:cNvPr id="4" name="Curved Connector 3"/>
          <p:cNvCxnSpPr>
            <a:stCxn id="13" idx="3"/>
            <a:endCxn id="16" idx="0"/>
          </p:cNvCxnSpPr>
          <p:nvPr/>
        </p:nvCxnSpPr>
        <p:spPr>
          <a:xfrm flipH="1">
            <a:off x="6874990" y="2492849"/>
            <a:ext cx="1364770" cy="888021"/>
          </a:xfrm>
          <a:prstGeom prst="curvedConnector4">
            <a:avLst>
              <a:gd name="adj1" fmla="val -21903"/>
              <a:gd name="adj2" fmla="val 62688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8442" y="1280161"/>
            <a:ext cx="9067799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[10]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7864" y="383947"/>
            <a:ext cx="57479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Categories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of Activation functions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7727" y="3569891"/>
            <a:ext cx="2338353" cy="521023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BF0C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16061" y="3630347"/>
            <a:ext cx="2450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Activation Functions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472496" y="2083006"/>
            <a:ext cx="1920240" cy="3550372"/>
            <a:chOff x="5412323" y="2580640"/>
            <a:chExt cx="1412240" cy="2611120"/>
          </a:xfrm>
        </p:grpSpPr>
        <p:cxnSp>
          <p:nvCxnSpPr>
            <p:cNvPr id="16" name="Curved Connector 15"/>
            <p:cNvCxnSpPr>
              <a:stCxn id="9" idx="3"/>
            </p:cNvCxnSpPr>
            <p:nvPr/>
          </p:nvCxnSpPr>
          <p:spPr>
            <a:xfrm flipV="1">
              <a:off x="5412323" y="2580640"/>
              <a:ext cx="1117600" cy="1249763"/>
            </a:xfrm>
            <a:prstGeom prst="curvedConnector2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9" idx="3"/>
            </p:cNvCxnSpPr>
            <p:nvPr/>
          </p:nvCxnSpPr>
          <p:spPr>
            <a:xfrm>
              <a:off x="5412323" y="3830403"/>
              <a:ext cx="924560" cy="1361357"/>
            </a:xfrm>
            <a:prstGeom prst="curvedConnector2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9" idx="3"/>
            </p:cNvCxnSpPr>
            <p:nvPr/>
          </p:nvCxnSpPr>
          <p:spPr>
            <a:xfrm flipV="1">
              <a:off x="5412323" y="3830402"/>
              <a:ext cx="1412240" cy="1"/>
            </a:xfrm>
            <a:prstGeom prst="curvedConnector3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470731" y="3554066"/>
            <a:ext cx="3025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Linear activation function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59848" y="1816911"/>
            <a:ext cx="2196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Binary step function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28734" y="5463761"/>
            <a:ext cx="3360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Non - Linear activation function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8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34344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96252" y="1923286"/>
            <a:ext cx="7767987" cy="39593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5398" y="849931"/>
            <a:ext cx="35541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Binary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Step function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58401" y="653699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 smtClean="0">
                <a:latin typeface="Tw Cen MT" panose="020B0602020104020603" pitchFamily="34" charset="0"/>
                <a:cs typeface="Andalus" pitchFamily="18" charset="-78"/>
              </a:rPr>
              <a:t>afteracademy.com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[11]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32" y="1963926"/>
            <a:ext cx="4790352" cy="39187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84" y="3213053"/>
            <a:ext cx="2598002" cy="118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7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34344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7214" y="1436904"/>
            <a:ext cx="7767987" cy="43352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4918" y="496568"/>
            <a:ext cx="43282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Linear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activation function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58401" y="6536993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 smtClean="0">
                <a:latin typeface="Tw Cen MT" panose="020B0602020104020603" pitchFamily="34" charset="0"/>
                <a:cs typeface="Andalus" pitchFamily="18" charset="-78"/>
              </a:rPr>
              <a:t>afteracademy.com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[12]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45" y="1809019"/>
            <a:ext cx="3835781" cy="38647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301" y="2951464"/>
            <a:ext cx="3300524" cy="39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1003" y="529694"/>
            <a:ext cx="297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Ref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erences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9709" y="1644162"/>
            <a:ext cx="7918937" cy="43961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97115" y="1918634"/>
            <a:ext cx="785153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49D7A1"/>
              </a:buClr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[1]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https://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towardsdatascience.com/everything-you-need-to-know-about-activation-functions-in-deep-learning-models-84ba9f82c253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[Accessed on 23 Jan 2022 ]</a:t>
            </a:r>
          </a:p>
          <a:p>
            <a:pPr>
              <a:buClr>
                <a:srgbClr val="49D7A1"/>
              </a:buClr>
            </a:pPr>
            <a:endParaRPr 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49D7A1"/>
              </a:buClr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[2]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https://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medium.com/the-theory-of-everything/understanding-activation-functions-in-neural-networks-9491262884e0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[Accessed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on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23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Jan 2022 ]</a:t>
            </a:r>
          </a:p>
          <a:p>
            <a:pPr marL="342900" indent="-342900">
              <a:buClr>
                <a:srgbClr val="49D7A1"/>
              </a:buClr>
              <a:buFont typeface="Arial" panose="020B0604020202020204" pitchFamily="34" charset="0"/>
              <a:buChar char="•"/>
            </a:pP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49D7A1"/>
              </a:buClr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[3]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https://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towardsdatascience.com/activation-functions-neural-networks-1cbd9f8d91d6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[Accessed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on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23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Jan 2022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]</a:t>
            </a:r>
          </a:p>
          <a:p>
            <a:pPr>
              <a:buClr>
                <a:srgbClr val="49D7A1"/>
              </a:buClr>
            </a:pP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49D7A1"/>
              </a:buClr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[4]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https://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afteracademy.com/blog/mastering-activation-functions-in-neural-networks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[Accessed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on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24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Jan 2022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]</a:t>
            </a:r>
          </a:p>
          <a:p>
            <a:pPr>
              <a:buClr>
                <a:srgbClr val="49D7A1"/>
              </a:buClr>
            </a:pP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hlinkClick r:id="rId2"/>
            </a:endParaRPr>
          </a:p>
          <a:p>
            <a:pPr>
              <a:buClr>
                <a:srgbClr val="49D7A1"/>
              </a:buClr>
            </a:pP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[5]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https://dataaspirant.com/popular-activation-functions-neural-networks</a:t>
            </a:r>
            <a:r>
              <a:rPr 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/ </a:t>
            </a:r>
          </a:p>
          <a:p>
            <a:pPr>
              <a:buClr>
                <a:srgbClr val="49D7A1"/>
              </a:buClr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[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Accessed on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24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Jan 2022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]</a:t>
            </a:r>
            <a:endParaRPr lang="en-US" sz="1700" dirty="0" smtClean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342900" indent="-342900">
              <a:buClr>
                <a:srgbClr val="49D7A1"/>
              </a:buClr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[13]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0800000" flipH="1">
            <a:off x="6631979" y="2804745"/>
            <a:ext cx="1052496" cy="2471589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02610" y="2693111"/>
            <a:ext cx="77316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Thank 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You.</a:t>
            </a:r>
            <a:r>
              <a:rPr lang="en-US" sz="44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 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[14]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8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06247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2075" y="1542743"/>
            <a:ext cx="7102455" cy="42599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60433" y="665580"/>
            <a:ext cx="4894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What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is </a:t>
            </a:r>
            <a:r>
              <a:rPr lang="en-US" sz="3200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Activation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function ?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99041" y="6550223"/>
            <a:ext cx="209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 smtClean="0">
                <a:latin typeface="Tw Cen MT" panose="020B0602020104020603" pitchFamily="34" charset="0"/>
                <a:cs typeface="Andalus" pitchFamily="18" charset="-78"/>
              </a:rPr>
              <a:t>dataaspirant.com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076" y="1542744"/>
            <a:ext cx="7102455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06247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2076" y="1542743"/>
            <a:ext cx="4146602" cy="42599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60433" y="665580"/>
            <a:ext cx="4894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What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is </a:t>
            </a:r>
            <a:r>
              <a:rPr lang="en-US" sz="3200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Activation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function ?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50732" y="6550223"/>
            <a:ext cx="1726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 smtClean="0">
                <a:latin typeface="Tw Cen MT" panose="020B0602020104020603" pitchFamily="34" charset="0"/>
                <a:cs typeface="Andalus" pitchFamily="18" charset="-78"/>
              </a:rPr>
              <a:t>medium</a:t>
            </a:r>
            <a:r>
              <a:rPr lang="en-US" sz="1400" dirty="0" smtClean="0">
                <a:latin typeface="Tw Cen MT" panose="020B0602020104020603" pitchFamily="34" charset="0"/>
                <a:cs typeface="Andalus" pitchFamily="18" charset="-78"/>
              </a:rPr>
              <a:t>.com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81" y="1801209"/>
            <a:ext cx="3653624" cy="370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06247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2076" y="1542743"/>
            <a:ext cx="7681109" cy="42599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60433" y="665580"/>
            <a:ext cx="4894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What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is </a:t>
            </a:r>
            <a:r>
              <a:rPr lang="en-US" sz="3200" dirty="0" smtClean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Activation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function ?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85904" y="6550223"/>
            <a:ext cx="1673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 smtClean="0">
                <a:latin typeface="Tw Cen MT" panose="020B0602020104020603" pitchFamily="34" charset="0"/>
                <a:cs typeface="Andalus" pitchFamily="18" charset="-78"/>
              </a:rPr>
              <a:t>socratic.org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[2]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70" y="1901502"/>
            <a:ext cx="6466560" cy="355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343440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45EA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55613" y="1249680"/>
            <a:ext cx="5836180" cy="50088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07589" y="6536993"/>
            <a:ext cx="168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source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: </a:t>
            </a:r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  <a:cs typeface="Andalus" pitchFamily="18" charset="-78"/>
              </a:rPr>
              <a:t>pixabay</a:t>
            </a:r>
            <a:r>
              <a:rPr lang="en-US" sz="1400" dirty="0" smtClean="0">
                <a:latin typeface="Tw Cen MT" panose="020B0602020104020603" pitchFamily="34" charset="0"/>
                <a:cs typeface="Andalus" pitchFamily="18" charset="-78"/>
              </a:rPr>
              <a:t>.com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  <a:cs typeface="Andalus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[3]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11" t="10834" r="4155" b="9166"/>
          <a:stretch/>
        </p:blipFill>
        <p:spPr>
          <a:xfrm>
            <a:off x="3713042" y="1488779"/>
            <a:ext cx="4547038" cy="458524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4584" y="332453"/>
            <a:ext cx="4359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Why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is there need of it ?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2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199" y="1439007"/>
            <a:ext cx="7918937" cy="43463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[4]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2733" y="176551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3FE1A3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Activation function helps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in keeping the value of the output from the neuron restricted to a certain limit as per our requirement.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3FE1A3"/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3FE1A3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This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is important because input into the activation function is W*x + b where W is the weights of the cell and the x is the inputs and then there is the bias b added to that.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3FE1A3"/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3FE1A3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This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value if not restricted to a certain limit can go very high in magnitude especially in case of very deep neural networks that have millions of parameters.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  <a:p>
            <a:pPr>
              <a:buClr>
                <a:srgbClr val="3FE1A3"/>
              </a:buClr>
            </a:pP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Tw Cen MT" panose="020B0602020104020603" pitchFamily="34" charset="0"/>
            </a:endParaRPr>
          </a:p>
          <a:p>
            <a:pPr marL="285750" indent="-285750">
              <a:buClr>
                <a:srgbClr val="3FE1A3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This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will lead to computational issues.</a:t>
            </a:r>
          </a:p>
        </p:txBody>
      </p:sp>
    </p:spTree>
    <p:extLst>
      <p:ext uri="{BB962C8B-B14F-4D97-AF65-F5344CB8AC3E}">
        <p14:creationId xmlns:p14="http://schemas.microsoft.com/office/powerpoint/2010/main" val="415800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4200" y="1943100"/>
            <a:ext cx="5743576" cy="41089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71500" algn="c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[5]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9" y="2058812"/>
            <a:ext cx="5273497" cy="39932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64990" y="78319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49D7A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Tw Cen MT" panose="020B0602020104020603" pitchFamily="34" charset="0"/>
              </a:rPr>
              <a:t>The most important feature in an activation function is its ability to add non-linearity into a neural network.</a:t>
            </a:r>
            <a:endParaRPr lang="en-US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988442" y="2232337"/>
            <a:ext cx="5251318" cy="521023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9740" y="3336700"/>
            <a:ext cx="5190019" cy="521023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049741" y="4471543"/>
            <a:ext cx="5190018" cy="521023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8355" y="802030"/>
            <a:ext cx="5614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Properties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of Activation functions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[6]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8652" y="2289427"/>
            <a:ext cx="316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Computationally Inexpensive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90576" y="3422199"/>
            <a:ext cx="170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Differentiable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0576" y="4531999"/>
            <a:ext cx="1854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Zero Centered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0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988442" y="2232337"/>
            <a:ext cx="5251318" cy="521023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838725" y="3380870"/>
            <a:ext cx="8072529" cy="2571522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flipH="1">
            <a:off x="2198836" y="0"/>
            <a:ext cx="1579213" cy="6858000"/>
          </a:xfrm>
          <a:prstGeom prst="rect">
            <a:avLst/>
          </a:prstGeom>
          <a:gradFill>
            <a:gsLst>
              <a:gs pos="0">
                <a:srgbClr val="8BEDD6"/>
              </a:gs>
              <a:gs pos="56000">
                <a:srgbClr val="29F7A9"/>
              </a:gs>
              <a:gs pos="100000">
                <a:srgbClr val="49D7A1"/>
              </a:gs>
            </a:gsLst>
            <a:lin ang="4800000" scaled="0"/>
          </a:gradFill>
          <a:ln>
            <a:noFill/>
          </a:ln>
          <a:effectLst>
            <a:outerShdw blurRad="609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6CF0C8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8355" y="802030"/>
            <a:ext cx="5614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49D7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Properties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itchFamily="34" charset="0"/>
              </a:rPr>
              <a:t> of Activation functions 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581001"/>
            <a:ext cx="47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[7]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68652" y="2289427"/>
            <a:ext cx="316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Computationally Inexpensive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54313" y="3598891"/>
            <a:ext cx="61297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9D7A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 activation function computation has to be very minimal,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as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this impacts the neural network training period. 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  <a:p>
            <a:pPr marL="342900" indent="-342900">
              <a:buClr>
                <a:srgbClr val="49D7A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If the activation functions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are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computational high, it will take a lot of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time for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getting the optimized weights at each layer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in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 network. </a:t>
            </a:r>
          </a:p>
        </p:txBody>
      </p:sp>
      <p:cxnSp>
        <p:nvCxnSpPr>
          <p:cNvPr id="4" name="Curved Connector 3"/>
          <p:cNvCxnSpPr>
            <a:stCxn id="13" idx="3"/>
            <a:endCxn id="16" idx="0"/>
          </p:cNvCxnSpPr>
          <p:nvPr/>
        </p:nvCxnSpPr>
        <p:spPr>
          <a:xfrm flipH="1">
            <a:off x="6874990" y="2492849"/>
            <a:ext cx="1364770" cy="888021"/>
          </a:xfrm>
          <a:prstGeom prst="curvedConnector4">
            <a:avLst>
              <a:gd name="adj1" fmla="val -21903"/>
              <a:gd name="adj2" fmla="val 62688"/>
            </a:avLst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1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444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Andalus</vt:lpstr>
      <vt:lpstr>Arial</vt:lpstr>
      <vt:lpstr>Calibri</vt:lpstr>
      <vt:lpstr>Calibri Light</vt:lpstr>
      <vt:lpstr>Consolas</vt:lpstr>
      <vt:lpstr>Montserrat SemiBold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Rajat</dc:creator>
  <cp:lastModifiedBy>Rajat</cp:lastModifiedBy>
  <cp:revision>92</cp:revision>
  <dcterms:created xsi:type="dcterms:W3CDTF">2022-01-17T15:12:56Z</dcterms:created>
  <dcterms:modified xsi:type="dcterms:W3CDTF">2022-01-25T06:04:31Z</dcterms:modified>
</cp:coreProperties>
</file>