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1" r:id="rId4"/>
    <p:sldId id="266" r:id="rId5"/>
    <p:sldId id="267" r:id="rId6"/>
    <p:sldId id="265" r:id="rId7"/>
    <p:sldId id="268" r:id="rId8"/>
    <p:sldId id="271" r:id="rId9"/>
    <p:sldId id="273" r:id="rId10"/>
    <p:sldId id="275" r:id="rId11"/>
    <p:sldId id="283" r:id="rId12"/>
    <p:sldId id="278" r:id="rId13"/>
    <p:sldId id="279" r:id="rId14"/>
    <p:sldId id="280" r:id="rId15"/>
    <p:sldId id="281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7A1"/>
    <a:srgbClr val="38F5B0"/>
    <a:srgbClr val="6CF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61C6-B2CF-40A9-B648-5B3486968E8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ED67-F16F-4364-9C59-6F56ECC8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what-the-hell-is-perceptron-626217814f53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810" y="934650"/>
            <a:ext cx="77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Indian Institute of Technology , </a:t>
            </a:r>
            <a:r>
              <a:rPr lang="en-US" sz="40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Patna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 rot="5400000" flipH="1">
            <a:off x="856102" y="1001012"/>
            <a:ext cx="689433" cy="663948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03" y="934650"/>
            <a:ext cx="839561" cy="839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4749" y="1942124"/>
            <a:ext cx="4728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Topic : Deep Learning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970" y="4985235"/>
            <a:ext cx="3833445" cy="1090384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993" y="5064369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Presented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Rutuj Waghare (2111MC10)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M.Tech – Mathematics and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5332" y="4884128"/>
            <a:ext cx="3833445" cy="1349617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3074" y="4967656"/>
            <a:ext cx="386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Guided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Dr. Prashant Srivastava</a:t>
            </a: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Associate Professor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Department of Mathematics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441938"/>
            <a:ext cx="7479322" cy="3683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172" y="155329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Terminologies</a:t>
            </a:r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..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99629" y="2039818"/>
            <a:ext cx="6890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9D7A1"/>
                </a:solidFill>
                <a:latin typeface="Tw Cen MT" panose="020B0602020104020603" pitchFamily="34" charset="0"/>
              </a:rPr>
              <a:t>Perceptron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 : 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It is nothing but a simple layer neural network inspired by a biological 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neuron.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9D7A1"/>
                </a:solidFill>
                <a:latin typeface="Tw Cen MT" panose="020B0602020104020603" pitchFamily="34" charset="0"/>
              </a:rPr>
              <a:t>Input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: Input is t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he 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data that we want to feed to the network. It is usually defined as x1,x2,…</a:t>
            </a:r>
            <a:r>
              <a:rPr lang="en-US" dirty="0" err="1" smtClean="0">
                <a:solidFill>
                  <a:srgbClr val="292929"/>
                </a:solidFill>
                <a:latin typeface="Tw Cen MT" panose="020B0602020104020603" pitchFamily="34" charset="0"/>
              </a:rPr>
              <a:t>xn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. Input 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can be of any form-text, images or video as a whole.</a:t>
            </a:r>
            <a:endParaRPr lang="en-US" dirty="0" smtClean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9D7A1"/>
                </a:solidFill>
                <a:latin typeface="Tw Cen MT" panose="020B0602020104020603" pitchFamily="34" charset="0"/>
              </a:rPr>
              <a:t>Output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 : The output is generated for the respective neuron that fires the activation</a:t>
            </a:r>
            <a:r>
              <a:rPr lang="en-US" dirty="0" smtClean="0">
                <a:solidFill>
                  <a:srgbClr val="29292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[10]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9369" y="1723293"/>
            <a:ext cx="7918937" cy="34114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170" y="452795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Terminologies</a:t>
            </a:r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..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3197" y="2254993"/>
            <a:ext cx="7568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9D7A1"/>
                </a:solidFill>
                <a:latin typeface="Tw Cen MT" panose="020B0602020104020603" pitchFamily="34" charset="0"/>
              </a:rPr>
              <a:t>Bias </a:t>
            </a:r>
            <a:r>
              <a:rPr lang="en-US" dirty="0">
                <a:solidFill>
                  <a:srgbClr val="49D7A1"/>
                </a:solidFill>
                <a:latin typeface="Tw Cen MT" panose="020B0602020104020603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used to adjust the output along with the weighted sum of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inputs which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helps the model in a way that it can fit best for the given data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9D7A1"/>
                </a:solidFill>
                <a:latin typeface="Tw Cen MT" panose="020B0602020104020603" pitchFamily="34" charset="0"/>
              </a:rPr>
              <a:t>Activation function 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is used to map the output as to between 0 to 1 or -1 to 1 depending on the type of activation function. There are various types of activation functions including sigmoidal, step, exponential functions etc.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172" y="383929"/>
            <a:ext cx="355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Perce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ptron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2107" y="1770172"/>
            <a:ext cx="7159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Perceptron is a single layer neural network and a multi-layer perceptron is called Neural Networks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05" y="2478047"/>
            <a:ext cx="5527128" cy="302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172" y="383929"/>
            <a:ext cx="389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Perce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ptron - Working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899" y="1690273"/>
            <a:ext cx="674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All the inputs </a:t>
            </a:r>
            <a:r>
              <a:rPr lang="en-US" b="1" i="1" dirty="0">
                <a:solidFill>
                  <a:srgbClr val="292929"/>
                </a:solidFill>
                <a:latin typeface="Tw Cen MT" panose="020B0602020104020603" pitchFamily="34" charset="0"/>
              </a:rPr>
              <a:t>x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 are multiplied with their weights </a:t>
            </a:r>
            <a:r>
              <a:rPr lang="en-US" b="1" i="1" dirty="0">
                <a:solidFill>
                  <a:srgbClr val="292929"/>
                </a:solidFill>
                <a:latin typeface="Tw Cen MT" panose="020B0602020104020603" pitchFamily="34" charset="0"/>
              </a:rPr>
              <a:t>w</a:t>
            </a: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. Let’s call it </a:t>
            </a:r>
            <a:r>
              <a:rPr lang="en-US" b="1" i="1" dirty="0">
                <a:solidFill>
                  <a:srgbClr val="292929"/>
                </a:solidFill>
                <a:latin typeface="Tw Cen MT" panose="020B0602020104020603" pitchFamily="34" charset="0"/>
              </a:rPr>
              <a:t>k.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59" y="2302079"/>
            <a:ext cx="6591871" cy="29644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172" y="383929"/>
            <a:ext cx="389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Perce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ptron - Working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899" y="1690273"/>
            <a:ext cx="674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Add all the multiplied values and call them Weighted Sum.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43" y="2538700"/>
            <a:ext cx="5880003" cy="2191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172" y="383929"/>
            <a:ext cx="389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Perce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ptron - Working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899" y="1690273"/>
            <a:ext cx="6746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Tw Cen MT" panose="020B0602020104020603" pitchFamily="34" charset="0"/>
              </a:rPr>
              <a:t>Apply that weighted sum to the correct Activation Function.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08" y="2416503"/>
            <a:ext cx="5882939" cy="2726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[15]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1003" y="529694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Ref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erences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9709" y="1644162"/>
            <a:ext cx="7918937" cy="4396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115" y="1918634"/>
            <a:ext cx="7851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[1] https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www.youtube.com/watch?v=6M5VXKLf4D4&amp;t=4s&amp;ab_channel=Simplilearn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9 Jan 2022 ]</a:t>
            </a:r>
          </a:p>
          <a:p>
            <a:pPr>
              <a:buClr>
                <a:srgbClr val="49D7A1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[2] learning/lecture/</a:t>
            </a:r>
            <a:r>
              <a:rPr 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praGm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/why-is-deep-learning-taking-off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9 Jan 2022 ]</a:t>
            </a: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[3] https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towardsdatascience.com/neuralnetworks-implementation-d55cc6fc2f62</a:t>
            </a:r>
          </a:p>
          <a:p>
            <a:pPr>
              <a:buClr>
                <a:srgbClr val="49D7A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10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</a:t>
            </a: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[4] https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towardsdatascience.com/understanding-neural-networks-19020b758230</a:t>
            </a:r>
          </a:p>
          <a:p>
            <a:pPr>
              <a:buClr>
                <a:srgbClr val="49D7A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10 Jan 2022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</a:t>
            </a: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hlinkClick r:id="rId2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[5] https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towardsdatascience.com/what-the-hell-is-perceptron-626217814f53</a:t>
            </a:r>
          </a:p>
          <a:p>
            <a:pPr>
              <a:buClr>
                <a:srgbClr val="49D7A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10 Jan 2022 ]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[6] https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://www.geeksforgeeks.org/effect-of-bias-in-neural-network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</a:t>
            </a:r>
          </a:p>
          <a:p>
            <a:pPr>
              <a:buClr>
                <a:srgbClr val="49D7A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10 Jan 2022 ]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[16]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 flipH="1">
            <a:off x="6631979" y="2804745"/>
            <a:ext cx="1052496" cy="2471589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2610" y="2693111"/>
            <a:ext cx="77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Thank 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You.</a:t>
            </a:r>
            <a:r>
              <a:rPr lang="en-US" sz="4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[17]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1" y="1447800"/>
            <a:ext cx="3573829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3178" y="1936283"/>
            <a:ext cx="55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“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6701" y="2844225"/>
            <a:ext cx="350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Ai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is the new electricity.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1937" r="27565" b="49"/>
          <a:stretch/>
        </p:blipFill>
        <p:spPr>
          <a:xfrm>
            <a:off x="3124201" y="1447800"/>
            <a:ext cx="3573829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27526" y="3367445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 Andrew 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14538" y="6550223"/>
            <a:ext cx="133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wipo.int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4201" y="1447800"/>
            <a:ext cx="3573829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0244" y="985019"/>
            <a:ext cx="5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49D7A1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6738" y="1310391"/>
            <a:ext cx="4206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What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exactly is Deep Learning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41" y="2072709"/>
            <a:ext cx="6759754" cy="2841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0537" y="6550223"/>
            <a:ext cx="16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edureka.co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1" y="2461846"/>
            <a:ext cx="6985122" cy="2760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0537" y="6550223"/>
            <a:ext cx="16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err="1" smtClean="0">
                <a:latin typeface="Tw Cen MT" panose="020B0602020104020603" pitchFamily="34" charset="0"/>
                <a:cs typeface="Andalus" pitchFamily="18" charset="-78"/>
              </a:rPr>
              <a:t>simplilearn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6653" y="1804600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ML vs </a:t>
            </a:r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DL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219197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4" r="2521" b="1296"/>
          <a:stretch/>
        </p:blipFill>
        <p:spPr>
          <a:xfrm>
            <a:off x="3321275" y="1692519"/>
            <a:ext cx="4089318" cy="1873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6"/>
          <a:stretch/>
        </p:blipFill>
        <p:spPr>
          <a:xfrm>
            <a:off x="5838091" y="3754899"/>
            <a:ext cx="4880989" cy="1621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90537" y="6550223"/>
            <a:ext cx="16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err="1" smtClean="0">
                <a:latin typeface="Tw Cen MT" panose="020B0602020104020603" pitchFamily="34" charset="0"/>
                <a:cs typeface="Andalus" pitchFamily="18" charset="-78"/>
              </a:rPr>
              <a:t>simplilearn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18008" y="2302631"/>
            <a:ext cx="2719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Machine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5277" y="4310466"/>
            <a:ext cx="229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Deep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Learning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0" y="1070433"/>
            <a:ext cx="4668982" cy="3130003"/>
          </a:xfrm>
          <a:prstGeom prst="roundRect">
            <a:avLst>
              <a:gd name="adj" fmla="val 2733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 flipH="1">
            <a:off x="1914111" y="393743"/>
            <a:ext cx="689433" cy="663947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1" y="533401"/>
            <a:ext cx="2976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ML vs DL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3950" y="2000070"/>
            <a:ext cx="445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Heavily depends on features</a:t>
            </a: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Requires good domain knowledge </a:t>
            </a: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Features extraction is not easy job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1" y="3429000"/>
            <a:ext cx="4107873" cy="2971801"/>
          </a:xfrm>
          <a:prstGeom prst="roundRect">
            <a:avLst>
              <a:gd name="adj" fmla="val 27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1" y="4305942"/>
            <a:ext cx="4042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w Cen MT" pitchFamily="34" charset="0"/>
              </a:rPr>
              <a:t>Can handle huge amount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w Cen MT" pitchFamily="34" charset="0"/>
              </a:rPr>
              <a:t>Allows system to rapidly adapt new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w Cen MT" pitchFamily="34" charset="0"/>
              </a:rPr>
              <a:t>Can solve complex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2886" y="448344"/>
            <a:ext cx="456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is Deep Learning taking off 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1" y="1219197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43"/>
          <a:stretch/>
        </p:blipFill>
        <p:spPr>
          <a:xfrm>
            <a:off x="3353034" y="1684136"/>
            <a:ext cx="7214887" cy="3432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7921" y="6550223"/>
            <a:ext cx="162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Andrew NG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[7]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66960" y="412580"/>
            <a:ext cx="390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Limitations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Deep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Learning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6274" y="1286824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72" y="1600307"/>
            <a:ext cx="3771070" cy="182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t="3298" r="1" b="22879"/>
          <a:stretch/>
        </p:blipFill>
        <p:spPr>
          <a:xfrm>
            <a:off x="7309324" y="2688450"/>
            <a:ext cx="3532304" cy="1481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r="12662" b="36873"/>
          <a:stretch/>
        </p:blipFill>
        <p:spPr>
          <a:xfrm>
            <a:off x="3487500" y="3830332"/>
            <a:ext cx="3608242" cy="1610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90537" y="6550223"/>
            <a:ext cx="16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err="1" smtClean="0">
                <a:latin typeface="Tw Cen MT" panose="020B0602020104020603" pitchFamily="34" charset="0"/>
                <a:cs typeface="Andalus" pitchFamily="18" charset="-78"/>
              </a:rPr>
              <a:t>simplilearn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[8]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3716" y="6550223"/>
            <a:ext cx="17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err="1" smtClean="0">
                <a:latin typeface="Tw Cen MT" panose="020B0602020104020603" pitchFamily="34" charset="0"/>
                <a:cs typeface="Andalus" pitchFamily="18" charset="-78"/>
              </a:rPr>
              <a:t>stackoverflow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172" y="383929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Neural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Networks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4479" y="1573821"/>
            <a:ext cx="319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itchFamily="34" charset="0"/>
              </a:rPr>
              <a:t>The </a:t>
            </a:r>
            <a:r>
              <a:rPr lang="en-US" sz="2400" dirty="0" smtClean="0">
                <a:solidFill>
                  <a:srgbClr val="49D7A1"/>
                </a:solidFill>
                <a:latin typeface="Tw Cen MT" pitchFamily="34" charset="0"/>
              </a:rPr>
              <a:t>30,000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itchFamily="34" charset="0"/>
              </a:rPr>
              <a:t> feet view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w Cen M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1577" y="21709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Neural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networks are multi-layer networks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neurons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that we use to classify things, make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predictions, etc.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5" b="1573"/>
          <a:stretch/>
        </p:blipFill>
        <p:spPr>
          <a:xfrm>
            <a:off x="4870999" y="2891124"/>
            <a:ext cx="4292478" cy="2824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507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Andalus</vt:lpstr>
      <vt:lpstr>Arial</vt:lpstr>
      <vt:lpstr>Arial Black</vt:lpstr>
      <vt:lpstr>Calibri</vt:lpstr>
      <vt:lpstr>Calibri Light</vt:lpstr>
      <vt:lpstr>Consolas</vt:lpstr>
      <vt:lpstr>Montserrat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</dc:creator>
  <cp:lastModifiedBy>Rajat</cp:lastModifiedBy>
  <cp:revision>106</cp:revision>
  <dcterms:created xsi:type="dcterms:W3CDTF">2022-01-08T13:12:27Z</dcterms:created>
  <dcterms:modified xsi:type="dcterms:W3CDTF">2022-01-11T05:37:35Z</dcterms:modified>
</cp:coreProperties>
</file>