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86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6319599" y="2079308"/>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Online Banking Management System</a:t>
            </a:r>
            <a:endParaRPr lang="en-US" sz="5249" dirty="0"/>
          </a:p>
        </p:txBody>
      </p:sp>
      <p:sp>
        <p:nvSpPr>
          <p:cNvPr id="5" name="Text 3"/>
          <p:cNvSpPr/>
          <p:nvPr/>
        </p:nvSpPr>
        <p:spPr>
          <a:xfrm>
            <a:off x="6319599" y="407896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today's fast-paced digital world, the Online Banking Management System simplifies financial transactions, ensuring the safety of your money. Developed using HTML, CSS, JavaScript, JSP, Java, and SQL, it offers accessible, efficient, and secure banking functionalities.</a:t>
            </a:r>
            <a:endParaRPr lang="en-US" sz="1750" dirty="0"/>
          </a:p>
        </p:txBody>
      </p:sp>
      <p:sp>
        <p:nvSpPr>
          <p:cNvPr id="7" name="Text 5"/>
          <p:cNvSpPr/>
          <p:nvPr/>
        </p:nvSpPr>
        <p:spPr>
          <a:xfrm>
            <a:off x="6402586" y="5745361"/>
            <a:ext cx="189309" cy="365760"/>
          </a:xfrm>
          <a:prstGeom prst="rect">
            <a:avLst/>
          </a:prstGeom>
          <a:noFill/>
          <a:ln/>
        </p:spPr>
        <p:txBody>
          <a:bodyPr wrap="none" rtlCol="0" anchor="t"/>
          <a:lstStyle/>
          <a:p>
            <a:pPr marL="0" indent="0" algn="ctr">
              <a:lnSpc>
                <a:spcPts val="2880"/>
              </a:lnSpc>
              <a:buNone/>
            </a:pPr>
            <a:endParaRPr lang="en-US" sz="1152" dirty="0"/>
          </a:p>
        </p:txBody>
      </p:sp>
      <p:sp>
        <p:nvSpPr>
          <p:cNvPr id="8" name="Text 6"/>
          <p:cNvSpPr/>
          <p:nvPr/>
        </p:nvSpPr>
        <p:spPr>
          <a:xfrm>
            <a:off x="6786086" y="5755958"/>
            <a:ext cx="203334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Team </a:t>
            </a:r>
            <a:r>
              <a:rPr lang="en-US" sz="2187" b="1" kern="0" spc="-35" dirty="0" err="1">
                <a:solidFill>
                  <a:srgbClr val="272525"/>
                </a:solidFill>
                <a:latin typeface="Inter" pitchFamily="34" charset="0"/>
                <a:ea typeface="Inter" pitchFamily="34" charset="-122"/>
                <a:cs typeface="Inter" pitchFamily="34" charset="-120"/>
              </a:rPr>
              <a:t>TechVangaurds</a:t>
            </a:r>
            <a:endParaRPr lang="en-US" sz="2187" dirty="0"/>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833199" y="1612583"/>
            <a:ext cx="93064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Importance of Online Banking Management System</a:t>
            </a:r>
            <a:endParaRPr lang="en-US" sz="4374" dirty="0"/>
          </a:p>
        </p:txBody>
      </p:sp>
      <p:sp>
        <p:nvSpPr>
          <p:cNvPr id="5" name="Shape 3"/>
          <p:cNvSpPr/>
          <p:nvPr/>
        </p:nvSpPr>
        <p:spPr>
          <a:xfrm>
            <a:off x="833199" y="3508177"/>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6" name="Text 4"/>
          <p:cNvSpPr/>
          <p:nvPr/>
        </p:nvSpPr>
        <p:spPr>
          <a:xfrm>
            <a:off x="1001554" y="3549848"/>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3584496"/>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Convenience </a:t>
            </a:r>
            <a:r>
              <a:rPr lang="en-US" sz="2187" b="1" kern="0" spc="-66" dirty="0">
                <a:solidFill>
                  <a:srgbClr val="000000"/>
                </a:solidFill>
                <a:latin typeface="Inter" pitchFamily="34" charset="0"/>
                <a:ea typeface="Inter" pitchFamily="34" charset="-122"/>
                <a:cs typeface="Inter" pitchFamily="34" charset="-120"/>
              </a:rPr>
              <a:t>🌍</a:t>
            </a:r>
            <a:endParaRPr lang="en-US" sz="2187" dirty="0"/>
          </a:p>
        </p:txBody>
      </p:sp>
      <p:sp>
        <p:nvSpPr>
          <p:cNvPr id="8" name="Text 6"/>
          <p:cNvSpPr/>
          <p:nvPr/>
        </p:nvSpPr>
        <p:spPr>
          <a:xfrm>
            <a:off x="1555313" y="4153853"/>
            <a:ext cx="38200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Banking anytime and anywhere, without the need to visit a physical branch.</a:t>
            </a:r>
            <a:endParaRPr lang="en-US" sz="1750" dirty="0"/>
          </a:p>
        </p:txBody>
      </p:sp>
      <p:sp>
        <p:nvSpPr>
          <p:cNvPr id="9" name="Shape 7"/>
          <p:cNvSpPr/>
          <p:nvPr/>
        </p:nvSpPr>
        <p:spPr>
          <a:xfrm>
            <a:off x="5597485" y="3508177"/>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0" name="Text 8"/>
          <p:cNvSpPr/>
          <p:nvPr/>
        </p:nvSpPr>
        <p:spPr>
          <a:xfrm>
            <a:off x="5746790" y="3549848"/>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6319599" y="3584496"/>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Efficiency </a:t>
            </a:r>
            <a:r>
              <a:rPr lang="en-US" sz="2187" b="1" kern="0" spc="-66" dirty="0">
                <a:solidFill>
                  <a:srgbClr val="000000"/>
                </a:solidFill>
                <a:latin typeface="Inter" pitchFamily="34" charset="0"/>
                <a:ea typeface="Inter" pitchFamily="34" charset="-122"/>
                <a:cs typeface="Inter" pitchFamily="34" charset="-120"/>
              </a:rPr>
              <a:t>⏱️</a:t>
            </a:r>
            <a:endParaRPr lang="en-US" sz="2187" dirty="0"/>
          </a:p>
        </p:txBody>
      </p:sp>
      <p:sp>
        <p:nvSpPr>
          <p:cNvPr id="12" name="Text 10"/>
          <p:cNvSpPr/>
          <p:nvPr/>
        </p:nvSpPr>
        <p:spPr>
          <a:xfrm>
            <a:off x="6319599" y="4153853"/>
            <a:ext cx="382000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Streamlined processes, faster transactions, and real-time updates.</a:t>
            </a:r>
            <a:endParaRPr lang="en-US" sz="1750" dirty="0"/>
          </a:p>
        </p:txBody>
      </p:sp>
      <p:sp>
        <p:nvSpPr>
          <p:cNvPr id="13" name="Shape 11"/>
          <p:cNvSpPr/>
          <p:nvPr/>
        </p:nvSpPr>
        <p:spPr>
          <a:xfrm>
            <a:off x="833199" y="561582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4" name="Text 12"/>
          <p:cNvSpPr/>
          <p:nvPr/>
        </p:nvSpPr>
        <p:spPr>
          <a:xfrm>
            <a:off x="978694" y="5657493"/>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1555313" y="569214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Accessibility </a:t>
            </a:r>
            <a:r>
              <a:rPr lang="en-US" sz="2187" b="1" kern="0" spc="-66" dirty="0">
                <a:solidFill>
                  <a:srgbClr val="000000"/>
                </a:solidFill>
                <a:latin typeface="Inter" pitchFamily="34" charset="0"/>
                <a:ea typeface="Inter" pitchFamily="34" charset="-122"/>
                <a:cs typeface="Inter" pitchFamily="34" charset="-120"/>
              </a:rPr>
              <a:t>♿</a:t>
            </a:r>
            <a:endParaRPr lang="en-US" sz="2187" dirty="0"/>
          </a:p>
        </p:txBody>
      </p:sp>
      <p:sp>
        <p:nvSpPr>
          <p:cNvPr id="16" name="Text 14"/>
          <p:cNvSpPr/>
          <p:nvPr/>
        </p:nvSpPr>
        <p:spPr>
          <a:xfrm>
            <a:off x="1555313" y="6261497"/>
            <a:ext cx="8584287"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Enabling banking services to users with physical disabilities.</a:t>
            </a:r>
            <a:endParaRPr lang="en-US" sz="1750" dirty="0"/>
          </a:p>
        </p:txBody>
      </p:sp>
      <p:pic>
        <p:nvPicPr>
          <p:cNvPr id="17" name="Image 0" descr="preencoded.png"/>
          <p:cNvPicPr>
            <a:picLocks noChangeAspect="1"/>
          </p:cNvPicPr>
          <p:nvPr/>
        </p:nvPicPr>
        <p:blipFill>
          <a:blip r:embed="rId3"/>
          <a:stretch>
            <a:fillRect/>
          </a:stretch>
        </p:blipFill>
        <p:spPr>
          <a:xfrm>
            <a:off x="10972800" y="0"/>
            <a:ext cx="36576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2298740"/>
            <a:ext cx="731341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Benefits of using the system</a:t>
            </a:r>
            <a:endParaRPr lang="en-US" sz="4374" dirty="0"/>
          </a:p>
        </p:txBody>
      </p:sp>
      <p:sp>
        <p:nvSpPr>
          <p:cNvPr id="5" name="Text 3"/>
          <p:cNvSpPr/>
          <p:nvPr/>
        </p:nvSpPr>
        <p:spPr>
          <a:xfrm>
            <a:off x="2037993" y="3548539"/>
            <a:ext cx="3156347" cy="832961"/>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Enhanced Security 🔒</a:t>
            </a:r>
            <a:endParaRPr lang="en-US" sz="2624" dirty="0"/>
          </a:p>
        </p:txBody>
      </p:sp>
      <p:sp>
        <p:nvSpPr>
          <p:cNvPr id="6" name="Text 4"/>
          <p:cNvSpPr/>
          <p:nvPr/>
        </p:nvSpPr>
        <p:spPr>
          <a:xfrm>
            <a:off x="2037993" y="4603671"/>
            <a:ext cx="315634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Advanced encryption protocols and multi-factor authentication.</a:t>
            </a:r>
            <a:endParaRPr lang="en-US" sz="1750" dirty="0"/>
          </a:p>
        </p:txBody>
      </p:sp>
      <p:sp>
        <p:nvSpPr>
          <p:cNvPr id="7" name="Text 5"/>
          <p:cNvSpPr/>
          <p:nvPr/>
        </p:nvSpPr>
        <p:spPr>
          <a:xfrm>
            <a:off x="5743932" y="3548539"/>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Cost Savings 💰</a:t>
            </a:r>
            <a:endParaRPr lang="en-US" sz="2624" dirty="0"/>
          </a:p>
        </p:txBody>
      </p:sp>
      <p:sp>
        <p:nvSpPr>
          <p:cNvPr id="8" name="Text 6"/>
          <p:cNvSpPr/>
          <p:nvPr/>
        </p:nvSpPr>
        <p:spPr>
          <a:xfrm>
            <a:off x="5743932" y="4187190"/>
            <a:ext cx="3156347"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Reduced paper usage and lower operational costs for the bank.</a:t>
            </a:r>
            <a:endParaRPr lang="en-US" sz="1750" dirty="0"/>
          </a:p>
        </p:txBody>
      </p:sp>
      <p:sp>
        <p:nvSpPr>
          <p:cNvPr id="9" name="Text 7"/>
          <p:cNvSpPr/>
          <p:nvPr/>
        </p:nvSpPr>
        <p:spPr>
          <a:xfrm>
            <a:off x="9449872" y="3548539"/>
            <a:ext cx="3156347" cy="1249442"/>
          </a:xfrm>
          <a:prstGeom prst="rect">
            <a:avLst/>
          </a:prstGeom>
          <a:noFill/>
          <a:ln/>
        </p:spPr>
        <p:txBody>
          <a:bodyPr wrap="squar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Financial Management Tools 📊</a:t>
            </a:r>
            <a:endParaRPr lang="en-US" sz="2624" dirty="0"/>
          </a:p>
        </p:txBody>
      </p:sp>
      <p:sp>
        <p:nvSpPr>
          <p:cNvPr id="10" name="Text 8"/>
          <p:cNvSpPr/>
          <p:nvPr/>
        </p:nvSpPr>
        <p:spPr>
          <a:xfrm>
            <a:off x="9449872" y="5020151"/>
            <a:ext cx="3156347"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Budgeting, expense tracking, and financial planning features.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1682234"/>
            <a:ext cx="845212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Technologies used in the system</a:t>
            </a:r>
            <a:endParaRPr lang="en-US" sz="4374" dirty="0"/>
          </a:p>
        </p:txBody>
      </p:sp>
      <p:sp>
        <p:nvSpPr>
          <p:cNvPr id="5" name="Shape 3"/>
          <p:cNvSpPr/>
          <p:nvPr/>
        </p:nvSpPr>
        <p:spPr>
          <a:xfrm>
            <a:off x="2037993" y="2820948"/>
            <a:ext cx="5166122" cy="1752124"/>
          </a:xfrm>
          <a:prstGeom prst="roundRect">
            <a:avLst>
              <a:gd name="adj" fmla="val 5707"/>
            </a:avLst>
          </a:prstGeom>
          <a:solidFill>
            <a:srgbClr val="DADBF1"/>
          </a:solidFill>
          <a:ln w="13811">
            <a:solidFill>
              <a:srgbClr val="B5B7E3"/>
            </a:solidFill>
            <a:prstDash val="solid"/>
          </a:ln>
        </p:spPr>
        <p:txBody>
          <a:bodyPr/>
          <a:lstStyle/>
          <a:p>
            <a:endParaRPr lang="en-US"/>
          </a:p>
        </p:txBody>
      </p:sp>
      <p:sp>
        <p:nvSpPr>
          <p:cNvPr id="6" name="Text 4"/>
          <p:cNvSpPr/>
          <p:nvPr/>
        </p:nvSpPr>
        <p:spPr>
          <a:xfrm>
            <a:off x="2273975" y="305693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HTML</a:t>
            </a:r>
            <a:endParaRPr lang="en-US" sz="2187" dirty="0"/>
          </a:p>
        </p:txBody>
      </p:sp>
      <p:sp>
        <p:nvSpPr>
          <p:cNvPr id="7" name="Text 5"/>
          <p:cNvSpPr/>
          <p:nvPr/>
        </p:nvSpPr>
        <p:spPr>
          <a:xfrm>
            <a:off x="2273975" y="3626287"/>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Mark-up language for creating webpages and user interfaces.</a:t>
            </a:r>
            <a:endParaRPr lang="en-US" sz="1750" dirty="0"/>
          </a:p>
        </p:txBody>
      </p:sp>
      <p:sp>
        <p:nvSpPr>
          <p:cNvPr id="8" name="Shape 6"/>
          <p:cNvSpPr/>
          <p:nvPr/>
        </p:nvSpPr>
        <p:spPr>
          <a:xfrm>
            <a:off x="7426285" y="2820948"/>
            <a:ext cx="5166122" cy="1752124"/>
          </a:xfrm>
          <a:prstGeom prst="roundRect">
            <a:avLst>
              <a:gd name="adj" fmla="val 5707"/>
            </a:avLst>
          </a:prstGeom>
          <a:solidFill>
            <a:srgbClr val="DADBF1"/>
          </a:solidFill>
          <a:ln w="13811">
            <a:solidFill>
              <a:srgbClr val="B5B7E3"/>
            </a:solidFill>
            <a:prstDash val="solid"/>
          </a:ln>
        </p:spPr>
        <p:txBody>
          <a:bodyPr/>
          <a:lstStyle/>
          <a:p>
            <a:endParaRPr lang="en-US"/>
          </a:p>
        </p:txBody>
      </p:sp>
      <p:sp>
        <p:nvSpPr>
          <p:cNvPr id="9" name="Text 7"/>
          <p:cNvSpPr/>
          <p:nvPr/>
        </p:nvSpPr>
        <p:spPr>
          <a:xfrm>
            <a:off x="7662267" y="3056930"/>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CSS</a:t>
            </a:r>
            <a:endParaRPr lang="en-US" sz="2187" dirty="0"/>
          </a:p>
        </p:txBody>
      </p:sp>
      <p:sp>
        <p:nvSpPr>
          <p:cNvPr id="10" name="Text 8"/>
          <p:cNvSpPr/>
          <p:nvPr/>
        </p:nvSpPr>
        <p:spPr>
          <a:xfrm>
            <a:off x="7662267" y="3626287"/>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Stylesheet language to control the visual presentation.</a:t>
            </a:r>
            <a:endParaRPr lang="en-US" sz="1750" dirty="0"/>
          </a:p>
        </p:txBody>
      </p:sp>
      <p:sp>
        <p:nvSpPr>
          <p:cNvPr id="11" name="Shape 9"/>
          <p:cNvSpPr/>
          <p:nvPr/>
        </p:nvSpPr>
        <p:spPr>
          <a:xfrm>
            <a:off x="2037993" y="4795242"/>
            <a:ext cx="5166122" cy="1752124"/>
          </a:xfrm>
          <a:prstGeom prst="roundRect">
            <a:avLst>
              <a:gd name="adj" fmla="val 5707"/>
            </a:avLst>
          </a:prstGeom>
          <a:solidFill>
            <a:srgbClr val="DADBF1"/>
          </a:solidFill>
          <a:ln w="13811">
            <a:solidFill>
              <a:srgbClr val="B5B7E3"/>
            </a:solidFill>
            <a:prstDash val="solid"/>
          </a:ln>
        </p:spPr>
        <p:txBody>
          <a:bodyPr/>
          <a:lstStyle/>
          <a:p>
            <a:endParaRPr lang="en-US"/>
          </a:p>
        </p:txBody>
      </p:sp>
      <p:sp>
        <p:nvSpPr>
          <p:cNvPr id="12" name="Text 10"/>
          <p:cNvSpPr/>
          <p:nvPr/>
        </p:nvSpPr>
        <p:spPr>
          <a:xfrm>
            <a:off x="2273975" y="503122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JavaScript</a:t>
            </a:r>
            <a:endParaRPr lang="en-US" sz="2187" dirty="0"/>
          </a:p>
        </p:txBody>
      </p:sp>
      <p:sp>
        <p:nvSpPr>
          <p:cNvPr id="13" name="Text 11"/>
          <p:cNvSpPr/>
          <p:nvPr/>
        </p:nvSpPr>
        <p:spPr>
          <a:xfrm>
            <a:off x="2273975" y="5600581"/>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Programming language for adding interactive elements.</a:t>
            </a:r>
            <a:endParaRPr lang="en-US" sz="1750" dirty="0"/>
          </a:p>
        </p:txBody>
      </p:sp>
      <p:sp>
        <p:nvSpPr>
          <p:cNvPr id="14" name="Shape 12"/>
          <p:cNvSpPr/>
          <p:nvPr/>
        </p:nvSpPr>
        <p:spPr>
          <a:xfrm>
            <a:off x="7426285" y="4795242"/>
            <a:ext cx="5166122" cy="1752124"/>
          </a:xfrm>
          <a:prstGeom prst="roundRect">
            <a:avLst>
              <a:gd name="adj" fmla="val 5707"/>
            </a:avLst>
          </a:prstGeom>
          <a:solidFill>
            <a:srgbClr val="DADBF1"/>
          </a:solidFill>
          <a:ln w="13811">
            <a:solidFill>
              <a:srgbClr val="B5B7E3"/>
            </a:solidFill>
            <a:prstDash val="solid"/>
          </a:ln>
        </p:spPr>
        <p:txBody>
          <a:bodyPr/>
          <a:lstStyle/>
          <a:p>
            <a:endParaRPr lang="en-US"/>
          </a:p>
        </p:txBody>
      </p:sp>
      <p:sp>
        <p:nvSpPr>
          <p:cNvPr id="15" name="Text 13"/>
          <p:cNvSpPr/>
          <p:nvPr/>
        </p:nvSpPr>
        <p:spPr>
          <a:xfrm>
            <a:off x="7662267" y="5031224"/>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JSP</a:t>
            </a:r>
            <a:endParaRPr lang="en-US" sz="2187" dirty="0"/>
          </a:p>
        </p:txBody>
      </p:sp>
      <p:sp>
        <p:nvSpPr>
          <p:cNvPr id="16" name="Text 14"/>
          <p:cNvSpPr/>
          <p:nvPr/>
        </p:nvSpPr>
        <p:spPr>
          <a:xfrm>
            <a:off x="7662267" y="5600581"/>
            <a:ext cx="4694158"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Java-based technology for generating dynamic web content.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488085"/>
          </a:xfrm>
          <a:prstGeom prst="rect">
            <a:avLst/>
          </a:prstGeom>
          <a:solidFill>
            <a:srgbClr val="FFFFFF"/>
          </a:solidFill>
          <a:ln w="9644">
            <a:solidFill>
              <a:srgbClr val="E5E0DF"/>
            </a:solidFill>
            <a:prstDash val="solid"/>
          </a:ln>
        </p:spPr>
        <p:txBody>
          <a:bodyPr/>
          <a:lstStyle/>
          <a:p>
            <a:endParaRPr lang="en-US"/>
          </a:p>
        </p:txBody>
      </p:sp>
      <p:sp>
        <p:nvSpPr>
          <p:cNvPr id="4" name="Text 2"/>
          <p:cNvSpPr/>
          <p:nvPr/>
        </p:nvSpPr>
        <p:spPr>
          <a:xfrm>
            <a:off x="3621167" y="427673"/>
            <a:ext cx="5209103"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Functionalities of the system</a:t>
            </a:r>
            <a:endParaRPr lang="en-US" sz="3062" dirty="0"/>
          </a:p>
        </p:txBody>
      </p:sp>
      <p:pic>
        <p:nvPicPr>
          <p:cNvPr id="5" name="Image 0" descr="preencoded.png"/>
          <p:cNvPicPr>
            <a:picLocks noChangeAspect="1"/>
          </p:cNvPicPr>
          <p:nvPr/>
        </p:nvPicPr>
        <p:blipFill>
          <a:blip r:embed="rId3"/>
          <a:stretch>
            <a:fillRect/>
          </a:stretch>
        </p:blipFill>
        <p:spPr>
          <a:xfrm>
            <a:off x="3621167" y="1224677"/>
            <a:ext cx="3577352" cy="2210872"/>
          </a:xfrm>
          <a:prstGeom prst="rect">
            <a:avLst/>
          </a:prstGeom>
        </p:spPr>
      </p:pic>
      <p:sp>
        <p:nvSpPr>
          <p:cNvPr id="6" name="Text 3"/>
          <p:cNvSpPr/>
          <p:nvPr/>
        </p:nvSpPr>
        <p:spPr>
          <a:xfrm>
            <a:off x="3621167" y="3629858"/>
            <a:ext cx="2021086"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Account Management</a:t>
            </a:r>
            <a:endParaRPr lang="en-US" sz="1531" dirty="0"/>
          </a:p>
        </p:txBody>
      </p:sp>
      <p:sp>
        <p:nvSpPr>
          <p:cNvPr id="7" name="Text 4"/>
          <p:cNvSpPr/>
          <p:nvPr/>
        </p:nvSpPr>
        <p:spPr>
          <a:xfrm>
            <a:off x="3621167" y="4028361"/>
            <a:ext cx="3577352" cy="497443"/>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View balances, transaction history, and update personal details.</a:t>
            </a:r>
            <a:endParaRPr lang="en-US" sz="1225" dirty="0"/>
          </a:p>
        </p:txBody>
      </p:sp>
      <p:pic>
        <p:nvPicPr>
          <p:cNvPr id="8" name="Image 1" descr="preencoded.png"/>
          <p:cNvPicPr>
            <a:picLocks noChangeAspect="1"/>
          </p:cNvPicPr>
          <p:nvPr/>
        </p:nvPicPr>
        <p:blipFill>
          <a:blip r:embed="rId4"/>
          <a:stretch>
            <a:fillRect/>
          </a:stretch>
        </p:blipFill>
        <p:spPr>
          <a:xfrm>
            <a:off x="7431762" y="1224677"/>
            <a:ext cx="3577471" cy="2210991"/>
          </a:xfrm>
          <a:prstGeom prst="rect">
            <a:avLst/>
          </a:prstGeom>
        </p:spPr>
      </p:pic>
      <p:sp>
        <p:nvSpPr>
          <p:cNvPr id="9" name="Text 5"/>
          <p:cNvSpPr/>
          <p:nvPr/>
        </p:nvSpPr>
        <p:spPr>
          <a:xfrm>
            <a:off x="7431762" y="3629978"/>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Fund Transfers</a:t>
            </a:r>
            <a:endParaRPr lang="en-US" sz="1531" dirty="0"/>
          </a:p>
        </p:txBody>
      </p:sp>
      <p:sp>
        <p:nvSpPr>
          <p:cNvPr id="10" name="Text 6"/>
          <p:cNvSpPr/>
          <p:nvPr/>
        </p:nvSpPr>
        <p:spPr>
          <a:xfrm>
            <a:off x="7431762" y="4028480"/>
            <a:ext cx="3577471" cy="497443"/>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Transfer money securely between own accounts or to other recipients.</a:t>
            </a:r>
            <a:endParaRPr lang="en-US" sz="1225" dirty="0"/>
          </a:p>
        </p:txBody>
      </p:sp>
      <p:pic>
        <p:nvPicPr>
          <p:cNvPr id="11" name="Image 2" descr="preencoded.png"/>
          <p:cNvPicPr>
            <a:picLocks noChangeAspect="1"/>
          </p:cNvPicPr>
          <p:nvPr/>
        </p:nvPicPr>
        <p:blipFill>
          <a:blip r:embed="rId5"/>
          <a:stretch>
            <a:fillRect/>
          </a:stretch>
        </p:blipFill>
        <p:spPr>
          <a:xfrm>
            <a:off x="3621167" y="4759166"/>
            <a:ext cx="3577352" cy="2210872"/>
          </a:xfrm>
          <a:prstGeom prst="rect">
            <a:avLst/>
          </a:prstGeom>
        </p:spPr>
      </p:pic>
      <p:sp>
        <p:nvSpPr>
          <p:cNvPr id="12" name="Text 7"/>
          <p:cNvSpPr/>
          <p:nvPr/>
        </p:nvSpPr>
        <p:spPr>
          <a:xfrm>
            <a:off x="3621167" y="7164348"/>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Bill Payments</a:t>
            </a:r>
            <a:endParaRPr lang="en-US" sz="1531" dirty="0"/>
          </a:p>
        </p:txBody>
      </p:sp>
      <p:sp>
        <p:nvSpPr>
          <p:cNvPr id="13" name="Text 8"/>
          <p:cNvSpPr/>
          <p:nvPr/>
        </p:nvSpPr>
        <p:spPr>
          <a:xfrm>
            <a:off x="3621167" y="7562850"/>
            <a:ext cx="3577352" cy="497443"/>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Pay bills online, such as utilities, credit cards, and loans.</a:t>
            </a:r>
            <a:endParaRPr lang="en-US" sz="1225" dirty="0"/>
          </a:p>
        </p:txBody>
      </p:sp>
      <p:pic>
        <p:nvPicPr>
          <p:cNvPr id="14" name="Image 3" descr="preencoded.png"/>
          <p:cNvPicPr>
            <a:picLocks noChangeAspect="1"/>
          </p:cNvPicPr>
          <p:nvPr/>
        </p:nvPicPr>
        <p:blipFill>
          <a:blip r:embed="rId6"/>
          <a:stretch>
            <a:fillRect/>
          </a:stretch>
        </p:blipFill>
        <p:spPr>
          <a:xfrm>
            <a:off x="7431762" y="4759166"/>
            <a:ext cx="3577471" cy="2210991"/>
          </a:xfrm>
          <a:prstGeom prst="rect">
            <a:avLst/>
          </a:prstGeom>
        </p:spPr>
      </p:pic>
      <p:sp>
        <p:nvSpPr>
          <p:cNvPr id="15" name="Text 9"/>
          <p:cNvSpPr/>
          <p:nvPr/>
        </p:nvSpPr>
        <p:spPr>
          <a:xfrm>
            <a:off x="7431762" y="7164467"/>
            <a:ext cx="1555313" cy="243007"/>
          </a:xfrm>
          <a:prstGeom prst="rect">
            <a:avLst/>
          </a:prstGeom>
          <a:noFill/>
          <a:ln/>
        </p:spPr>
        <p:txBody>
          <a:bodyPr wrap="none" rtlCol="0" anchor="t"/>
          <a:lstStyle/>
          <a:p>
            <a:pPr marL="0" indent="0" algn="l">
              <a:lnSpc>
                <a:spcPts val="1914"/>
              </a:lnSpc>
              <a:buNone/>
            </a:pPr>
            <a:r>
              <a:rPr lang="en-US" sz="1531" b="1" kern="0" spc="-46" dirty="0">
                <a:solidFill>
                  <a:srgbClr val="000000"/>
                </a:solidFill>
                <a:latin typeface="Inter" pitchFamily="34" charset="0"/>
                <a:ea typeface="Inter" pitchFamily="34" charset="-122"/>
                <a:cs typeface="Inter" pitchFamily="34" charset="-120"/>
              </a:rPr>
              <a:t>Mobile Banking</a:t>
            </a:r>
            <a:endParaRPr lang="en-US" sz="1531" dirty="0"/>
          </a:p>
        </p:txBody>
      </p:sp>
      <p:sp>
        <p:nvSpPr>
          <p:cNvPr id="16" name="Text 10"/>
          <p:cNvSpPr/>
          <p:nvPr/>
        </p:nvSpPr>
        <p:spPr>
          <a:xfrm>
            <a:off x="7431762" y="7562969"/>
            <a:ext cx="3577471" cy="497443"/>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Access banking services via mobile devices with dedicated apps.</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4490799" y="712589"/>
            <a:ext cx="451735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Security Features</a:t>
            </a:r>
            <a:endParaRPr lang="en-US" sz="4374" dirty="0"/>
          </a:p>
        </p:txBody>
      </p:sp>
      <p:sp>
        <p:nvSpPr>
          <p:cNvPr id="5" name="Shape 3"/>
          <p:cNvSpPr/>
          <p:nvPr/>
        </p:nvSpPr>
        <p:spPr>
          <a:xfrm>
            <a:off x="4801910" y="1740218"/>
            <a:ext cx="44410" cy="5776793"/>
          </a:xfrm>
          <a:prstGeom prst="rect">
            <a:avLst/>
          </a:prstGeom>
          <a:solidFill>
            <a:srgbClr val="B5B7E3"/>
          </a:solidFill>
          <a:ln/>
        </p:spPr>
        <p:txBody>
          <a:bodyPr/>
          <a:lstStyle/>
          <a:p>
            <a:endParaRPr lang="en-US"/>
          </a:p>
        </p:txBody>
      </p:sp>
      <p:sp>
        <p:nvSpPr>
          <p:cNvPr id="6" name="Shape 4"/>
          <p:cNvSpPr/>
          <p:nvPr/>
        </p:nvSpPr>
        <p:spPr>
          <a:xfrm>
            <a:off x="5074027" y="2141518"/>
            <a:ext cx="777597" cy="44410"/>
          </a:xfrm>
          <a:prstGeom prst="rect">
            <a:avLst/>
          </a:prstGeom>
          <a:solidFill>
            <a:srgbClr val="B5B7E3"/>
          </a:solidFill>
          <a:ln/>
        </p:spPr>
        <p:txBody>
          <a:bodyPr/>
          <a:lstStyle/>
          <a:p>
            <a:endParaRPr lang="en-US"/>
          </a:p>
        </p:txBody>
      </p:sp>
      <p:sp>
        <p:nvSpPr>
          <p:cNvPr id="7" name="Shape 5"/>
          <p:cNvSpPr/>
          <p:nvPr/>
        </p:nvSpPr>
        <p:spPr>
          <a:xfrm>
            <a:off x="4574084" y="1913811"/>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8" name="Text 6"/>
          <p:cNvSpPr/>
          <p:nvPr/>
        </p:nvSpPr>
        <p:spPr>
          <a:xfrm>
            <a:off x="4742438" y="195548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6046113" y="1962388"/>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Data Encryption</a:t>
            </a:r>
            <a:endParaRPr lang="en-US" sz="2187" dirty="0"/>
          </a:p>
        </p:txBody>
      </p:sp>
      <p:sp>
        <p:nvSpPr>
          <p:cNvPr id="10" name="Text 8"/>
          <p:cNvSpPr/>
          <p:nvPr/>
        </p:nvSpPr>
        <p:spPr>
          <a:xfrm>
            <a:off x="6046113" y="2531745"/>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Securely encrypt customer data to protect against unauthorized access.</a:t>
            </a:r>
            <a:endParaRPr lang="en-US" sz="1750" dirty="0"/>
          </a:p>
        </p:txBody>
      </p:sp>
      <p:sp>
        <p:nvSpPr>
          <p:cNvPr id="11" name="Shape 9"/>
          <p:cNvSpPr/>
          <p:nvPr/>
        </p:nvSpPr>
        <p:spPr>
          <a:xfrm>
            <a:off x="5074027" y="4141172"/>
            <a:ext cx="777597" cy="44410"/>
          </a:xfrm>
          <a:prstGeom prst="rect">
            <a:avLst/>
          </a:prstGeom>
          <a:solidFill>
            <a:srgbClr val="B5B7E3"/>
          </a:solidFill>
          <a:ln/>
        </p:spPr>
        <p:txBody>
          <a:bodyPr/>
          <a:lstStyle/>
          <a:p>
            <a:endParaRPr lang="en-US"/>
          </a:p>
        </p:txBody>
      </p:sp>
      <p:sp>
        <p:nvSpPr>
          <p:cNvPr id="12" name="Shape 10"/>
          <p:cNvSpPr/>
          <p:nvPr/>
        </p:nvSpPr>
        <p:spPr>
          <a:xfrm>
            <a:off x="4574084" y="3913465"/>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3" name="Text 11"/>
          <p:cNvSpPr/>
          <p:nvPr/>
        </p:nvSpPr>
        <p:spPr>
          <a:xfrm>
            <a:off x="4723388" y="39551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6046113" y="3962043"/>
            <a:ext cx="3531751"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Multi-Factor Authentication</a:t>
            </a:r>
            <a:endParaRPr lang="en-US" sz="2187" dirty="0"/>
          </a:p>
        </p:txBody>
      </p:sp>
      <p:sp>
        <p:nvSpPr>
          <p:cNvPr id="15" name="Text 13"/>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Implement additional layers of security using two or more authentication methods.</a:t>
            </a:r>
            <a:endParaRPr lang="en-US" sz="1750" dirty="0"/>
          </a:p>
        </p:txBody>
      </p:sp>
      <p:sp>
        <p:nvSpPr>
          <p:cNvPr id="16" name="Shape 14"/>
          <p:cNvSpPr/>
          <p:nvPr/>
        </p:nvSpPr>
        <p:spPr>
          <a:xfrm>
            <a:off x="5074027" y="6140827"/>
            <a:ext cx="777597" cy="44410"/>
          </a:xfrm>
          <a:prstGeom prst="rect">
            <a:avLst/>
          </a:prstGeom>
          <a:solidFill>
            <a:srgbClr val="B5B7E3"/>
          </a:solidFill>
          <a:ln/>
        </p:spPr>
        <p:txBody>
          <a:bodyPr/>
          <a:lstStyle/>
          <a:p>
            <a:endParaRPr lang="en-US"/>
          </a:p>
        </p:txBody>
      </p:sp>
      <p:sp>
        <p:nvSpPr>
          <p:cNvPr id="17" name="Shape 15"/>
          <p:cNvSpPr/>
          <p:nvPr/>
        </p:nvSpPr>
        <p:spPr>
          <a:xfrm>
            <a:off x="4574084" y="5913120"/>
            <a:ext cx="499943" cy="499943"/>
          </a:xfrm>
          <a:prstGeom prst="roundRect">
            <a:avLst>
              <a:gd name="adj" fmla="val 20000"/>
            </a:avLst>
          </a:prstGeom>
          <a:solidFill>
            <a:srgbClr val="DADBF1"/>
          </a:solidFill>
          <a:ln w="13811">
            <a:solidFill>
              <a:srgbClr val="B5B7E3"/>
            </a:solidFill>
            <a:prstDash val="solid"/>
          </a:ln>
        </p:spPr>
        <p:txBody>
          <a:bodyPr/>
          <a:lstStyle/>
          <a:p>
            <a:endParaRPr lang="en-US"/>
          </a:p>
        </p:txBody>
      </p:sp>
      <p:sp>
        <p:nvSpPr>
          <p:cNvPr id="18" name="Text 16"/>
          <p:cNvSpPr/>
          <p:nvPr/>
        </p:nvSpPr>
        <p:spPr>
          <a:xfrm>
            <a:off x="4719578" y="595479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6046113" y="5961698"/>
            <a:ext cx="297906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Transaction Monitoring</a:t>
            </a:r>
            <a:endParaRPr lang="en-US" sz="2187" dirty="0"/>
          </a:p>
        </p:txBody>
      </p:sp>
      <p:sp>
        <p:nvSpPr>
          <p:cNvPr id="20" name="Text 18"/>
          <p:cNvSpPr/>
          <p:nvPr/>
        </p:nvSpPr>
        <p:spPr>
          <a:xfrm>
            <a:off x="6046113" y="6531054"/>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Real-time monitoring of transactions to detect and prevent fraudulent activities.</a:t>
            </a:r>
            <a:endParaRPr lang="en-US" sz="1750" dirty="0"/>
          </a:p>
        </p:txBody>
      </p:sp>
      <p:pic>
        <p:nvPicPr>
          <p:cNvPr id="21" name="Image 0" descr="preencoded.png"/>
          <p:cNvPicPr>
            <a:picLocks noChangeAspect="1"/>
          </p:cNvPicPr>
          <p:nvPr/>
        </p:nvPicPr>
        <p:blipFill>
          <a:blip r:embed="rId3"/>
          <a:stretch>
            <a:fillRect/>
          </a:stretch>
        </p:blipFill>
        <p:spPr>
          <a:xfrm>
            <a:off x="0" y="0"/>
            <a:ext cx="36576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a:p>
        </p:txBody>
      </p:sp>
      <p:sp>
        <p:nvSpPr>
          <p:cNvPr id="4" name="Text 2"/>
          <p:cNvSpPr/>
          <p:nvPr/>
        </p:nvSpPr>
        <p:spPr>
          <a:xfrm>
            <a:off x="2037993" y="3012281"/>
            <a:ext cx="444388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Online Banking Management System empowers users with convenient, efficient, and secure banking services. Leveraging cutting-edge technologies, it enhances the overall banking experience while ensuring the safety of your financial transactions.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333</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Rutuj Shah</cp:lastModifiedBy>
  <cp:revision>2</cp:revision>
  <dcterms:created xsi:type="dcterms:W3CDTF">2023-10-21T03:58:59Z</dcterms:created>
  <dcterms:modified xsi:type="dcterms:W3CDTF">2023-10-21T04:08:29Z</dcterms:modified>
</cp:coreProperties>
</file>