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92" r:id="rId9"/>
    <p:sldId id="289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80" r:id="rId22"/>
    <p:sldId id="274" r:id="rId23"/>
    <p:sldId id="281" r:id="rId24"/>
    <p:sldId id="282" r:id="rId25"/>
    <p:sldId id="286" r:id="rId26"/>
    <p:sldId id="276" r:id="rId27"/>
    <p:sldId id="277" r:id="rId28"/>
    <p:sldId id="278" r:id="rId29"/>
    <p:sldId id="279" r:id="rId30"/>
    <p:sldId id="283" r:id="rId31"/>
    <p:sldId id="284" r:id="rId32"/>
    <p:sldId id="285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1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36C25-3226-4478-9849-26C85723999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3638-560A-4021-92FC-D402A7062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1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0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852026-CAFD-465F-B1A5-38051B35C3F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D1E4090-5E09-4BED-83DB-BDE2D5FA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617AD-E7E4-4305-B50D-E3A9C96FD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5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ED46E63-8BD1-44CE-A849-54F2B4119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49" y="3321023"/>
            <a:ext cx="9966960" cy="303580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Avocado Prices</a:t>
            </a:r>
          </a:p>
        </p:txBody>
      </p:sp>
    </p:spTree>
    <p:extLst>
      <p:ext uri="{BB962C8B-B14F-4D97-AF65-F5344CB8AC3E}">
        <p14:creationId xmlns:p14="http://schemas.microsoft.com/office/powerpoint/2010/main" val="391110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681ACB-0D54-497E-97D0-FDAD282D56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9218" y="704039"/>
            <a:ext cx="8373564" cy="5449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90FE2-97C9-4963-B9BA-B3A4418CD29B}"/>
              </a:ext>
            </a:extLst>
          </p:cNvPr>
          <p:cNvSpPr txBox="1"/>
          <p:nvPr/>
        </p:nvSpPr>
        <p:spPr>
          <a:xfrm>
            <a:off x="1909218" y="6153960"/>
            <a:ext cx="837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Cleansed tabular view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29039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EBFB-656B-4360-B003-E7138304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93C2-1C32-4A7C-ADE4-BD2917EF2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phase of the project, we will concentrate mainly on the seasonal pattern aspect of the time series forecasting analysis.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Seasonal Patterns:</a:t>
            </a:r>
            <a:r>
              <a:rPr lang="en-IN" sz="1800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 this section we will focus on constant patterns that occur frequently from year to year and from month to month in both types of avocados conventional and organic.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9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790FE2-97C9-4963-B9BA-B3A4418CD29B}"/>
              </a:ext>
            </a:extLst>
          </p:cNvPr>
          <p:cNvSpPr txBox="1"/>
          <p:nvPr/>
        </p:nvSpPr>
        <p:spPr>
          <a:xfrm>
            <a:off x="1909218" y="6153960"/>
            <a:ext cx="837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Density plots of different types of Avocados.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F1852-0935-4544-B413-EDD584B4CF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31" y="629258"/>
            <a:ext cx="7052538" cy="55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5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790FE2-97C9-4963-B9BA-B3A4418CD29B}"/>
              </a:ext>
            </a:extLst>
          </p:cNvPr>
          <p:cNvSpPr txBox="1"/>
          <p:nvPr/>
        </p:nvSpPr>
        <p:spPr>
          <a:xfrm>
            <a:off x="1724393" y="4158734"/>
            <a:ext cx="837356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Fig: 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Range of average prices of avocados throughout the years.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Organic avocados: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Based on the price changes throughout time we can see that they are more expensive.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Conventional avocados:</a:t>
            </a: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Based on price changes throughout time we can see that they are less expensive.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187D9-D37F-4F7B-AC81-A3E924EE28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84" y="420543"/>
            <a:ext cx="6011031" cy="35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1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60B6E5-58D0-42CC-A261-86E0A4CBA2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03" y="1371600"/>
            <a:ext cx="7250017" cy="4316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D08C6-96F1-45B4-90E5-D857CFF4A150}"/>
              </a:ext>
            </a:extLst>
          </p:cNvPr>
          <p:cNvSpPr txBox="1"/>
          <p:nvPr/>
        </p:nvSpPr>
        <p:spPr>
          <a:xfrm>
            <a:off x="2469203" y="5687759"/>
            <a:ext cx="72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Average price of avocados per year by type of avocados.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419DBF-F598-4C9B-B690-5FFF0D0D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12" y="523910"/>
            <a:ext cx="10058400" cy="1609344"/>
          </a:xfrm>
        </p:spPr>
        <p:txBody>
          <a:bodyPr/>
          <a:lstStyle/>
          <a:p>
            <a:pPr algn="ctr"/>
            <a:r>
              <a:rPr lang="en-IN" sz="45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IN" sz="45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variate Analysis: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6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3E8A45-7604-4930-AFAB-F61FFA158E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67" y="564205"/>
            <a:ext cx="7781466" cy="5040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A01F3-B1DE-4E3F-8ECC-BA7A316A7364}"/>
              </a:ext>
            </a:extLst>
          </p:cNvPr>
          <p:cNvSpPr txBox="1"/>
          <p:nvPr/>
        </p:nvSpPr>
        <p:spPr>
          <a:xfrm>
            <a:off x="2205267" y="5604517"/>
            <a:ext cx="778146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Fig: Average price of avocados per month by type of avocados for every year.</a:t>
            </a:r>
            <a:endParaRPr lang="en-US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2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EF7-34B2-4725-BD4C-CBAE491F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5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Multivariate Analysis:</a:t>
            </a:r>
            <a:b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7C733-C78F-4420-982D-D74042949D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03" y="1235413"/>
            <a:ext cx="7065193" cy="4387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16170-9F9E-4156-B51B-637549045AE5}"/>
              </a:ext>
            </a:extLst>
          </p:cNvPr>
          <p:cNvSpPr txBox="1"/>
          <p:nvPr/>
        </p:nvSpPr>
        <p:spPr>
          <a:xfrm>
            <a:off x="2563402" y="5622587"/>
            <a:ext cx="7065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Fig: Correlation heatmap for all the continuous categories.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5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FA49-70F6-4998-9BC6-3FC95B8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>
                <a:cs typeface="Times New Roman" panose="02020603050405020304" pitchFamily="18" charset="0"/>
              </a:rPr>
              <a:t>Apply DMBI/ML Algorithms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DFFE-C7CD-4D63-A449-26D5E08E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Different types of algorithms used are: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Linear Regression.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Decision Tree.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1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D74E-0E78-483E-A06A-6301D4AC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4EAD-2B37-44FC-A330-FED0C0DF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 is one of the most commonly used predictive modelling techniques to predict the value of a continuous variable Y based on one or more input predictor variables X. 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aim is to establish a mathematical formula between the response variable (Y) and the predictor variables (X’s). 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 model can be used to learn which features are important by examining coefficients. If a coefficient is close to zero, the corresponding feature is considered to be less important than if the coefficient was a large positive or negative value. 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That’s how the linear regression model generates the output. Coefficients are multiplied with corresponding input variables, and in the end, the bias (intercept) term is added.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6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3589-5293-4400-BCEF-8396E528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Linear Regression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7331-FEC9-4BC7-A0E4-0563004A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Step 1: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It is observed in the dataset that the price of avocados goes down as volume sold goes up. Test if this relationship is statistically significant.</a:t>
            </a:r>
          </a:p>
          <a:p>
            <a:pPr marL="0"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library(sjPlot)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library(ggfortify)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library(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readxl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Import the dataset.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avocado &lt;- 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read_excel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("avocado.xlsx")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 = avocado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conmod &lt;- data %&gt;%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filter(type == "conventional") %&gt;%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mutate(Volume = log(`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total_volume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`)) %&gt;%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lm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average_price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~ Volume, data = .)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1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D5AC-6D1E-464F-8F87-CDC41603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C593-AE22-4249-8E14-B2DB6593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22576"/>
            <a:ext cx="10058400" cy="405079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Avocado has become one of the world's trendiest foods. According to the poster child of millennial healthy eating, this superfood is now a mainstay for foodies everywhere. 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Avocado prices have rocketed in recent years by up to 129%, with the average national price of a single Hass avocado reaching $2.10 in 2019, almost doubling in just one year. 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objectives of this study were to predict avocado prices using the data gathered by Hass Avocado Board (HAB) - a trade organization that provides industry professionals with research and data on avocado prices around the world. 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Next is to find out pattern in attributes that affect the prices of avocados.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6985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3589-5293-4400-BCEF-8396E528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Linear Regression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7331-FEC9-4BC7-A0E4-0563004A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orgmod &lt;- data %&gt;%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filter(type == "organic") %&gt;%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mutate(Volume = log(`</a:t>
            </a:r>
            <a:r>
              <a:rPr lang="en-IN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total_volume</a:t>
            </a:r>
            <a:r>
              <a:rPr lang="en-IN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`)) %&gt;%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IN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lm</a:t>
            </a:r>
            <a:r>
              <a:rPr lang="en-IN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average_price</a:t>
            </a:r>
            <a:r>
              <a:rPr lang="en-IN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~ Volume, data = .)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000" dirty="0">
                <a:effectLst/>
                <a:ea typeface="Times New Roman" panose="02020603050405020304" pitchFamily="18" charset="0"/>
              </a:rPr>
              <a:t>Save the model in order to display the results in a table. Use the </a:t>
            </a:r>
            <a:r>
              <a:rPr lang="en-IN" sz="2000" dirty="0" err="1">
                <a:effectLst/>
                <a:ea typeface="Times New Roman" panose="02020603050405020304" pitchFamily="18" charset="0"/>
              </a:rPr>
              <a:t>tab_model</a:t>
            </a:r>
            <a:r>
              <a:rPr lang="en-IN" sz="2000" dirty="0">
                <a:effectLst/>
                <a:ea typeface="Times New Roman" panose="02020603050405020304" pitchFamily="18" charset="0"/>
              </a:rPr>
              <a:t> function from the sjPlot package for this purpose.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Printing the output in a table rather than in the console.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tab_model(conmod, orgmod)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8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04B4-0270-4E49-AD4B-A927EA36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500" dirty="0">
                <a:cs typeface="Times New Roman" panose="02020603050405020304" pitchFamily="18" charset="0"/>
              </a:rPr>
              <a:t>Visualizations and interpretation of results in R: Linear regression </a:t>
            </a:r>
            <a:br>
              <a:rPr lang="en-US" sz="4500" dirty="0">
                <a:cs typeface="Times New Roman" panose="02020603050405020304" pitchFamily="18" charset="0"/>
              </a:rPr>
            </a:br>
            <a:endParaRPr lang="en-US" sz="4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0345D4-EFAE-4107-AC49-BBCEEEB6E85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7754"/>
          <a:stretch/>
        </p:blipFill>
        <p:spPr bwMode="auto">
          <a:xfrm>
            <a:off x="1889760" y="1914817"/>
            <a:ext cx="8412480" cy="3028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EDB67-358F-4018-AE15-330086E3DBE9}"/>
              </a:ext>
            </a:extLst>
          </p:cNvPr>
          <p:cNvSpPr txBox="1"/>
          <p:nvPr/>
        </p:nvSpPr>
        <p:spPr>
          <a:xfrm>
            <a:off x="2948591" y="5255648"/>
            <a:ext cx="62948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Fig: Tabular data showing the relation between average avocado prices and volume.</a:t>
            </a:r>
            <a:endParaRPr lang="en-US" sz="2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3589-5293-4400-BCEF-8396E528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Linear Regression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7331-FEC9-4BC7-A0E4-0563004A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 2: Regression Diagnostics 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Examine if the fitted model is any good with autoplot and ggfortify. This will give a ggplot2 version of the regression diagnostics plot from base R.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#Regression diagnostics.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autoplot(conmod)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autoplot(orgmod)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6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275CE-A6B7-4467-9BBB-2F20443DE5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56" y="505838"/>
            <a:ext cx="7402087" cy="4797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572F5-516B-429F-9DDB-D717930E681A}"/>
              </a:ext>
            </a:extLst>
          </p:cNvPr>
          <p:cNvSpPr txBox="1"/>
          <p:nvPr/>
        </p:nvSpPr>
        <p:spPr>
          <a:xfrm>
            <a:off x="2394956" y="5476235"/>
            <a:ext cx="7402087" cy="1003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Fig: Regression diagnostic plots for the conventional avocados.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0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D8C03-241B-428D-BD9C-712F7E9C28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01" y="398834"/>
            <a:ext cx="7440998" cy="4797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8FD27-BF80-4D77-949E-8E47CB339CD8}"/>
              </a:ext>
            </a:extLst>
          </p:cNvPr>
          <p:cNvSpPr txBox="1"/>
          <p:nvPr/>
        </p:nvSpPr>
        <p:spPr>
          <a:xfrm>
            <a:off x="2375501" y="5419691"/>
            <a:ext cx="7440998" cy="518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Fig: Regression diagnostic plots for the organic avocados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4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64E4-4B03-404A-AEF9-75E532CE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>
                <a:cs typeface="Times New Roman" panose="02020603050405020304" pitchFamily="18" charset="0"/>
              </a:rPr>
              <a:t>Result and Discussion: Linear Regression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D12F-571D-45FE-92FD-F45629C7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Observations claiming the relationship between avocado prices and volumes where prices go down with increase in volumes sold were confirmed by the results. The p-value is shows that the negative coefficient is statistically significant. 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is observed </a:t>
            </a: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from the Linear Regression plots, for both type of avocados (conventional and organic), 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that the model roughly follows a normal distribution as the deviations are not too steep. 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Furthermore, the standard deviation of the residuals does not exceed 3 and are mostly below 2. We can therefore conclude that the price of avocado drops as volume increases.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47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6968-F0CF-47D9-95C1-F00857A7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6CC8-22F2-432C-8341-2ABD5916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Decision tree is a type of supervised learning algorithm that can be used in both regression and classification problems. </a:t>
            </a:r>
          </a:p>
          <a:p>
            <a:pPr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works for both categorical and continuous input and output variables. It builds classification models in the form of a tree-like structure, just like its name. </a:t>
            </a:r>
          </a:p>
          <a:p>
            <a:pPr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is also used to create data models that will predict class labels or values for the decision-making process. The models are built from the training dataset fed to the system (supervised learning). </a:t>
            </a:r>
          </a:p>
          <a:p>
            <a:pPr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Using a decision tree, we can visualize the decisions that make it easy to understand and thus it is a popular data mining technique.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51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0B6D-B666-43A6-827E-1825518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Code for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C778-5DFF-47B6-8563-19A53C11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library(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rsample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     # Data splitting.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library(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dplyr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       # Data wrangling.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library(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rpart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       # Performing regression trees.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library(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rpart.plot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  # Plotting regression trees.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library(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readxl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Import the dataset.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avocado &lt;- 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read_excel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("avocado.xlsx")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Drop the geography column.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 = avocado[, 1:12]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Splitting the dataset in a 0.7 ratio by default order by years.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avocado_train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= data[1:23131,]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avocado_test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= data[23132:33045,]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Regressor.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m1 &lt;- 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rpart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(formula = 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average_price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~ ., data = 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avocado_train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 method = "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anova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print(m1)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4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0B6D-B666-43A6-827E-1825518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Code for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C778-5DFF-47B6-8563-19A53C11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Summary of the decision tree regressor.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summary(m1)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Plotting the tree.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rpart.plot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(m1)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plotcp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(m1)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Predicting prices for the test split.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predictions &lt;- predict(m1, 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avocado_test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 type = 'vector')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Summarizing accuracy.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Calculating the Root Mean Squared Error.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RMSE(predictions, 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avocado_test$average_price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01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0B6D-B666-43A6-827E-1825518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Code for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C778-5DFF-47B6-8563-19A53C11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Calculating the Mean Squared Error.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mse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&lt;- mean((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avocado_test$average_price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- predictions)^2)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print(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mse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 Calculating the Mean Absolute Error.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MAE = function(actual, predicted) 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mean(abs(actual - predicted))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print(MAE(</a:t>
            </a:r>
            <a:r>
              <a:rPr lang="en-IN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avocado_test$average_price</a:t>
            </a:r>
            <a:r>
              <a:rPr lang="en-IN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 predictions))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8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6C63-17B9-46B2-BC9E-B2488610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ECC5-1058-4DF1-B22A-6BF1335B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239892"/>
            <a:ext cx="10506067" cy="4909940"/>
          </a:xfrm>
        </p:spPr>
        <p:txBody>
          <a:bodyPr>
            <a:noAutofit/>
          </a:bodyPr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Predicted attribute: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Prices of avocados. 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 of instances: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33045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Number of Attributes: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Attribute Information: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date of the observation.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average_price</a:t>
            </a: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average price of a single avocado.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total_volume</a:t>
            </a: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Total number of avocados sold.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4046: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Total number of avocados with PLU 4046 sold.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4225: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Total number of avocados with PLU 4225 sold.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4770: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Total number of avocados with PLU 4770 sold.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04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BB9D-37DF-42AC-81A1-DA60A3BD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>
                <a:cs typeface="Times New Roman" panose="02020603050405020304" pitchFamily="18" charset="0"/>
              </a:rPr>
              <a:t>Visualizations and interpretation of results in R: Decision Tree.</a:t>
            </a:r>
            <a:endParaRPr lang="en-US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0A8D-2185-4ED3-8C7B-F5AF9597F0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18" y="2197868"/>
            <a:ext cx="9509760" cy="317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AAE27-5BDC-4D26-B1D0-8DCAC3ABC9B5}"/>
              </a:ext>
            </a:extLst>
          </p:cNvPr>
          <p:cNvSpPr txBox="1"/>
          <p:nvPr/>
        </p:nvSpPr>
        <p:spPr>
          <a:xfrm>
            <a:off x="2762819" y="5369085"/>
            <a:ext cx="666635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Fig: Decision tree regressor model.</a:t>
            </a:r>
            <a:endParaRPr lang="en-US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01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ED9F3-BDA2-4216-A9C3-462311C6796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" b="3842"/>
          <a:stretch/>
        </p:blipFill>
        <p:spPr bwMode="auto">
          <a:xfrm>
            <a:off x="2487369" y="223736"/>
            <a:ext cx="7217261" cy="43802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642F8-331A-4540-81E4-65BAE01B698C}"/>
              </a:ext>
            </a:extLst>
          </p:cNvPr>
          <p:cNvSpPr txBox="1"/>
          <p:nvPr/>
        </p:nvSpPr>
        <p:spPr>
          <a:xfrm>
            <a:off x="2487369" y="4604020"/>
            <a:ext cx="721726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Fig: Visualizing the decision tree regressor model.</a:t>
            </a:r>
            <a:endParaRPr lang="en-US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33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E1FEF8-558F-44B8-B667-A0CDE9079E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241" y="2059388"/>
            <a:ext cx="9905517" cy="3040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EFF27-E356-4764-A328-A0D361A1711E}"/>
              </a:ext>
            </a:extLst>
          </p:cNvPr>
          <p:cNvSpPr txBox="1"/>
          <p:nvPr/>
        </p:nvSpPr>
        <p:spPr>
          <a:xfrm>
            <a:off x="1928674" y="5282119"/>
            <a:ext cx="833465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Fig: Summarizing accuracy with RMSE, MSE and MAE.</a:t>
            </a:r>
            <a:endParaRPr lang="en-US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23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64E4-4B03-404A-AEF9-75E532CE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>
                <a:cs typeface="Times New Roman" panose="02020603050405020304" pitchFamily="18" charset="0"/>
              </a:rPr>
              <a:t>Result and Discussion: Decision Tree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D12F-571D-45FE-92FD-F45629C7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9850"/>
            <a:ext cx="10058400" cy="46295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decision tree is one of the most common classification algorithms that are implemented. 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avocado dataset was first split in the ratio 0.7 for training and testing sets. </a:t>
            </a:r>
          </a:p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decision tree implemented in this project was plot on the training dataset. From the testing set, predictions were calculated. </a:t>
            </a:r>
          </a:p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summarize the accuracy of the model, different errors like Root Mean Squared Error, Mean Squared Error, Mean Absolute Error were calculated. </a:t>
            </a:r>
          </a:p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MSE resulted in a 0.076 which is much closer to 0, indicating that the predictions were significantly accurate and closer to the actual values in the testing set. </a:t>
            </a:r>
          </a:p>
          <a:p>
            <a:pPr>
              <a:lnSpc>
                <a:spcPct val="100000"/>
              </a:lnSpc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Lower values of MSE indicate good predictions, the closer the MSE is to 0, the accurate the prediction is.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87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2409-4A94-4BE6-B7D6-8202E78D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88F6-6744-4F64-AB1C-6C61F6D1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From the Linear Regression plots, for both type of avocados (conventional and organic), we conclude that 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model roughly follows a normal distribution as the deviations are not too steep (less than 2.5). We therefore conclude that the price of avocado drops as volume increases.</a:t>
            </a:r>
          </a:p>
          <a:p>
            <a:pPr marL="0" marR="0" indent="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Decision Tree Regression model was implemented to predict the average prices of the avocados. Different errors were calculated to test the accuracy. They are: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Root Mean Squared Error = 0.2758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Mean Squared Error = 0.0760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Mean Absolute Error = 0.2209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5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290C-9C51-46CC-8B83-D5A8DD7E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Data Description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CB30-D14D-447F-B6B1-4317C3D3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76467"/>
            <a:ext cx="10058400" cy="4050792"/>
          </a:xfrm>
        </p:spPr>
        <p:txBody>
          <a:bodyPr/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total_bags</a:t>
            </a: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Total number of bags sold.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small_bags</a:t>
            </a: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Total number of small bags sold.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large_bags</a:t>
            </a: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Total number of large bags sold.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xlarge_bags</a:t>
            </a: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Total number of extra-large bags sold.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Organic or conventional.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year of observation.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geography: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city or region of the observation.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Missing Attribute Values: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None</a:t>
            </a:r>
            <a:endParaRPr lang="en-US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3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90DA-A538-4766-9E7F-DECE63DC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BF1C-EF09-4A0A-979E-773349D3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100" dirty="0">
                <a:cs typeface="Times New Roman" panose="02020603050405020304" pitchFamily="18" charset="0"/>
              </a:rPr>
              <a:t>Steps of approach are as follows: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UcPeriod"/>
            </a:pPr>
            <a:r>
              <a:rPr lang="en-US" sz="2100" dirty="0">
                <a:cs typeface="Times New Roman" panose="02020603050405020304" pitchFamily="18" charset="0"/>
              </a:rPr>
              <a:t>Extracting data from large dataset.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UcPeriod"/>
            </a:pPr>
            <a:r>
              <a:rPr lang="en-US" sz="2100" dirty="0">
                <a:cs typeface="Times New Roman" panose="02020603050405020304" pitchFamily="18" charset="0"/>
              </a:rPr>
              <a:t>Exploratory Analysis.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UcPeriod"/>
            </a:pPr>
            <a:r>
              <a:rPr lang="en-US" sz="2100" dirty="0">
                <a:cs typeface="Times New Roman" panose="02020603050405020304" pitchFamily="18" charset="0"/>
              </a:rPr>
              <a:t>Apply DMBI/ML Algorithms.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UcPeriod"/>
            </a:pPr>
            <a:r>
              <a:rPr lang="en-US" sz="2100" dirty="0">
                <a:cs typeface="Times New Roman" panose="02020603050405020304" pitchFamily="18" charset="0"/>
              </a:rPr>
              <a:t>Visualizations and interpretation of results in 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lphaUcPeriod"/>
            </a:pPr>
            <a:r>
              <a:rPr lang="en-US" sz="2100" dirty="0">
                <a:cs typeface="Times New Roman" panose="02020603050405020304" pitchFamily="18" charset="0"/>
              </a:rPr>
              <a:t>Result and Discussion.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F35C-05B7-4EC5-B1ED-50B33841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/>
              <a:t>Extracting data from large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F73D-D92A-45F6-8F67-320ACF0E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100" dirty="0"/>
              <a:t>Extracting the data basically means cleaning the data.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</a:rPr>
              <a:t>Data cleansing is the process of preparing data for analysis by removing or modifying data that is incorrect, incomplete, irrelevant, duplicated, or improperly formatted. 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</a:rPr>
              <a:t>This data is usually not necessary or helpful when it comes to analysing data because it may hinder the process or provide inaccurate results. 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</a:rPr>
              <a:t>This process identifies incomplete, incorrect, inaccurate or irrelevant parts of the data and then replacing modifying, or deleting the dirty or coarse data. </a:t>
            </a:r>
          </a:p>
          <a:p>
            <a:pPr algn="just">
              <a:lnSpc>
                <a:spcPct val="100000"/>
              </a:lnSpc>
            </a:pPr>
            <a:r>
              <a:rPr lang="en-IN" sz="2100" dirty="0">
                <a:effectLst/>
                <a:ea typeface="Times New Roman" panose="02020603050405020304" pitchFamily="18" charset="0"/>
              </a:rPr>
              <a:t>Data cleansing may be performed interactively with data wrangling tools, or as batch processing through scripting.</a:t>
            </a:r>
            <a:endParaRPr lang="en-US" sz="2100" dirty="0">
              <a:effectLst/>
              <a:ea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5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C84D-00C8-484A-AB24-320C1A02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500" dirty="0">
                <a:effectLst/>
                <a:ea typeface="Times New Roman" panose="02020603050405020304" pitchFamily="18" charset="0"/>
              </a:rPr>
              <a:t>Glimpse of the data</a:t>
            </a:r>
            <a:endParaRPr lang="en-IN" sz="4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456F39-9C34-43D7-B902-147F9209E4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943835"/>
            <a:ext cx="10058400" cy="24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C84D-00C8-484A-AB24-320C1A02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500" dirty="0">
                <a:effectLst/>
                <a:ea typeface="Times New Roman" panose="02020603050405020304" pitchFamily="18" charset="0"/>
              </a:rPr>
              <a:t>Summary of the attributes</a:t>
            </a:r>
            <a:endParaRPr lang="en-IN" sz="4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FC8AE-0EB4-4126-AB92-9F49DC35BD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084460"/>
            <a:ext cx="10058400" cy="21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7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C84D-00C8-484A-AB24-320C1A02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500" dirty="0">
                <a:effectLst/>
                <a:ea typeface="Times New Roman" panose="02020603050405020304" pitchFamily="18" charset="0"/>
              </a:rPr>
              <a:t>Missing values information</a:t>
            </a:r>
            <a:endParaRPr lang="en-IN" sz="4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DD565-1C71-4170-A062-9ECA6CDAAA9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762" b="1780"/>
          <a:stretch/>
        </p:blipFill>
        <p:spPr bwMode="auto">
          <a:xfrm>
            <a:off x="3534574" y="2093976"/>
            <a:ext cx="5122851" cy="476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0275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228</TotalTime>
  <Words>1834</Words>
  <Application>Microsoft Office PowerPoint</Application>
  <PresentationFormat>Widescreen</PresentationFormat>
  <Paragraphs>174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Consolas</vt:lpstr>
      <vt:lpstr>Rockwell</vt:lpstr>
      <vt:lpstr>Rockwell Condensed</vt:lpstr>
      <vt:lpstr>Symbol</vt:lpstr>
      <vt:lpstr>Times New Roman</vt:lpstr>
      <vt:lpstr>Wingdings</vt:lpstr>
      <vt:lpstr>Wood Type</vt:lpstr>
      <vt:lpstr>Avocado Prices</vt:lpstr>
      <vt:lpstr>Problem statement</vt:lpstr>
      <vt:lpstr>Data Description</vt:lpstr>
      <vt:lpstr>Data Description continued….</vt:lpstr>
      <vt:lpstr>Approach</vt:lpstr>
      <vt:lpstr>Extracting data from large dataset</vt:lpstr>
      <vt:lpstr>Glimpse of the data</vt:lpstr>
      <vt:lpstr>Summary of the attributes</vt:lpstr>
      <vt:lpstr>Missing values information</vt:lpstr>
      <vt:lpstr>PowerPoint Presentation</vt:lpstr>
      <vt:lpstr>Exploratory Analysis</vt:lpstr>
      <vt:lpstr>PowerPoint Presentation</vt:lpstr>
      <vt:lpstr>PowerPoint Presentation</vt:lpstr>
      <vt:lpstr>univariate Analysis: </vt:lpstr>
      <vt:lpstr>PowerPoint Presentation</vt:lpstr>
      <vt:lpstr>Multivariate Analysis: </vt:lpstr>
      <vt:lpstr>Apply DMBI/ML Algorithms</vt:lpstr>
      <vt:lpstr>Linear Regression</vt:lpstr>
      <vt:lpstr>Linear Regression steps</vt:lpstr>
      <vt:lpstr>Linear Regression steps</vt:lpstr>
      <vt:lpstr>Visualizations and interpretation of results in R: Linear regression  </vt:lpstr>
      <vt:lpstr>Linear Regression steps</vt:lpstr>
      <vt:lpstr>PowerPoint Presentation</vt:lpstr>
      <vt:lpstr>PowerPoint Presentation</vt:lpstr>
      <vt:lpstr>Result and Discussion: Linear Regression</vt:lpstr>
      <vt:lpstr>Decision Tree</vt:lpstr>
      <vt:lpstr>Code for decision tree</vt:lpstr>
      <vt:lpstr>Code for decision tree</vt:lpstr>
      <vt:lpstr>Code for decision tree</vt:lpstr>
      <vt:lpstr>Visualizations and interpretation of results in R: Decision Tree.</vt:lpstr>
      <vt:lpstr>PowerPoint Presentation</vt:lpstr>
      <vt:lpstr>PowerPoint Presentation</vt:lpstr>
      <vt:lpstr>Result and Discussion: Decision Tree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Prices</dc:title>
  <dc:creator>Siddharth Kothari</dc:creator>
  <cp:lastModifiedBy>Ritik Kothari</cp:lastModifiedBy>
  <cp:revision>23</cp:revision>
  <dcterms:created xsi:type="dcterms:W3CDTF">2021-04-28T10:27:19Z</dcterms:created>
  <dcterms:modified xsi:type="dcterms:W3CDTF">2022-12-31T10:24:12Z</dcterms:modified>
</cp:coreProperties>
</file>