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960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3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6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132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87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5100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98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53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5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3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7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2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99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0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8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6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6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410.2074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lurred background of department store">
            <a:extLst>
              <a:ext uri="{FF2B5EF4-FFF2-40B4-BE49-F238E27FC236}">
                <a16:creationId xmlns:a16="http://schemas.microsoft.com/office/drawing/2014/main" id="{C81C8606-0559-B2A2-3F7A-73495734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83" r="35134" b="-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5422" y="1678665"/>
            <a:ext cx="3156362" cy="23721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Shopping MMLU: The AI Benchmark Revolutionizing E-Commerce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5422" y="4050834"/>
            <a:ext cx="2920080" cy="745560"/>
          </a:xfrm>
        </p:spPr>
        <p:txBody>
          <a:bodyPr>
            <a:normAutofit/>
          </a:bodyPr>
          <a:lstStyle/>
          <a:p>
            <a:r>
              <a:rPr lang="en-US" dirty="0"/>
              <a:t>Transforming Online Shopping with AI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3D26C90-E52C-EB62-0A7F-6E8FC4F3083F}"/>
              </a:ext>
            </a:extLst>
          </p:cNvPr>
          <p:cNvSpPr txBox="1">
            <a:spLocks/>
          </p:cNvSpPr>
          <p:nvPr/>
        </p:nvSpPr>
        <p:spPr>
          <a:xfrm>
            <a:off x="4158962" y="5888056"/>
            <a:ext cx="2920080" cy="7455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Presented by 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Rutuja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Patil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3306053" cy="3880773"/>
          </a:xfrm>
        </p:spPr>
        <p:txBody>
          <a:bodyPr/>
          <a:lstStyle/>
          <a:p>
            <a:r>
              <a:rPr lang="en-US" b="1"/>
              <a:t>Problem</a:t>
            </a:r>
            <a:r>
              <a:rPr lang="en-US"/>
              <a:t>: Traditional AI systems struggle with multi-tasking in e-commerce.</a:t>
            </a:r>
          </a:p>
          <a:p>
            <a:r>
              <a:rPr lang="en-US" b="1"/>
              <a:t>Solution</a:t>
            </a:r>
            <a:r>
              <a:rPr lang="en-US"/>
              <a:t>: Shopping MMLU – a benchmark designed to evaluate LLMs as shopping assistants.</a:t>
            </a:r>
          </a:p>
          <a:p>
            <a:r>
              <a:rPr lang="en-US" b="1"/>
              <a:t>Objective</a:t>
            </a:r>
            <a:r>
              <a:rPr lang="en-US"/>
              <a:t>: To address dynamic, multi-tasking shopping tasks efficiently.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928B7A8-EE9A-843E-5EF3-B5951E60C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736" y="2160590"/>
            <a:ext cx="4911562" cy="31284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Need for Shopping MMLU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Example scenario</a:t>
            </a:r>
            <a:r>
              <a:rPr dirty="0"/>
              <a:t>: Searching for a phone with specific features.</a:t>
            </a:r>
          </a:p>
          <a:p>
            <a:r>
              <a:rPr b="1" dirty="0"/>
              <a:t>Challenges for Traditional AI</a:t>
            </a:r>
            <a:r>
              <a:rPr dirty="0"/>
              <a:t>:</a:t>
            </a:r>
            <a:endParaRPr lang="en-US" dirty="0"/>
          </a:p>
          <a:p>
            <a:pPr lvl="1"/>
            <a:r>
              <a:rPr dirty="0"/>
              <a:t>Limited to single or simple tasks.</a:t>
            </a:r>
            <a:endParaRPr lang="en-US" dirty="0"/>
          </a:p>
          <a:p>
            <a:pPr lvl="1"/>
            <a:r>
              <a:rPr dirty="0"/>
              <a:t> Struggle with multilingual and complex queries.</a:t>
            </a:r>
          </a:p>
          <a:p>
            <a:r>
              <a:rPr b="1" dirty="0"/>
              <a:t>Shopping MMLU's Purpose</a:t>
            </a:r>
            <a:r>
              <a:rPr dirty="0"/>
              <a:t>: To tackle multi-dimensional challenges.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Shopping MMLU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/>
              <a:t>Concept Understanding</a:t>
            </a:r>
            <a:r>
              <a:rPr dirty="0"/>
              <a:t>: Extract features, normalize brands, interpret sentiments.</a:t>
            </a:r>
          </a:p>
          <a:p>
            <a:r>
              <a:rPr b="1" dirty="0"/>
              <a:t>Knowledge Reasoning</a:t>
            </a:r>
            <a:r>
              <a:rPr dirty="0"/>
              <a:t>: Multi-level reasoning (e.g., discounts, accessory compatibility).</a:t>
            </a:r>
          </a:p>
          <a:p>
            <a:r>
              <a:rPr b="1" dirty="0"/>
              <a:t>User Behavior Alignment</a:t>
            </a:r>
            <a:r>
              <a:rPr dirty="0"/>
              <a:t>: Predicting based on user actions and queries.</a:t>
            </a:r>
          </a:p>
          <a:p>
            <a:r>
              <a:rPr b="1" dirty="0"/>
              <a:t>Multilingual Capabilities</a:t>
            </a:r>
            <a:r>
              <a:rPr dirty="0"/>
              <a:t>: Universal shopping experiences in multiple languages.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MMLU Data and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4702897" cy="3880773"/>
          </a:xfrm>
        </p:spPr>
        <p:txBody>
          <a:bodyPr>
            <a:normAutofit/>
          </a:bodyPr>
          <a:lstStyle/>
          <a:p>
            <a:r>
              <a:rPr b="1" dirty="0"/>
              <a:t>Data Sources</a:t>
            </a:r>
            <a:r>
              <a:rPr dirty="0"/>
              <a:t>: Amazon catalogs, user reviews, browsing sessions.</a:t>
            </a:r>
          </a:p>
          <a:p>
            <a:r>
              <a:rPr b="1" dirty="0"/>
              <a:t>Task Formats</a:t>
            </a:r>
            <a:r>
              <a:rPr dirty="0"/>
              <a:t>:</a:t>
            </a:r>
            <a:endParaRPr lang="en-US" dirty="0"/>
          </a:p>
          <a:p>
            <a:pPr lvl="1"/>
            <a:r>
              <a:rPr dirty="0"/>
              <a:t>Multiple-choice questions.</a:t>
            </a:r>
            <a:endParaRPr lang="en-US" dirty="0"/>
          </a:p>
          <a:p>
            <a:pPr lvl="1"/>
            <a:r>
              <a:rPr dirty="0"/>
              <a:t>Retrieval tasks. </a:t>
            </a:r>
            <a:endParaRPr lang="en-US" dirty="0"/>
          </a:p>
          <a:p>
            <a:pPr lvl="1"/>
            <a:r>
              <a:rPr dirty="0"/>
              <a:t>Ranking tasks. </a:t>
            </a:r>
            <a:endParaRPr lang="en-US" dirty="0"/>
          </a:p>
          <a:p>
            <a:pPr lvl="1"/>
            <a:r>
              <a:rPr dirty="0"/>
              <a:t>Named Entity Recognition. </a:t>
            </a:r>
            <a:endParaRPr lang="en-US" dirty="0"/>
          </a:p>
          <a:p>
            <a:pPr lvl="1"/>
            <a:r>
              <a:rPr dirty="0"/>
              <a:t>Text generation.</a:t>
            </a:r>
          </a:p>
          <a:p>
            <a:r>
              <a:rPr b="1" dirty="0"/>
              <a:t>Evaluation Metrics</a:t>
            </a:r>
            <a:r>
              <a:rPr dirty="0"/>
              <a:t>: Accuracy, ROUGE-L, BLEU, NDCG.</a:t>
            </a:r>
          </a:p>
        </p:txBody>
      </p:sp>
      <p:pic>
        <p:nvPicPr>
          <p:cNvPr id="7" name="Picture 6" descr="A circular diagram of a customer relationship&#10;&#10;Description automatically generated">
            <a:extLst>
              <a:ext uri="{FF2B5EF4-FFF2-40B4-BE49-F238E27FC236}">
                <a16:creationId xmlns:a16="http://schemas.microsoft.com/office/drawing/2014/main" id="{316CFF8A-7E66-F2BB-235B-CCA05EF3B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579" y="2335892"/>
            <a:ext cx="3257574" cy="31623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/>
              <a:t>Proprietary Models Lead</a:t>
            </a:r>
            <a:r>
              <a:rPr dirty="0"/>
              <a:t>: Claude-3 Sonnet outperformed open-source LLMs, but gaps are narrowing.</a:t>
            </a:r>
          </a:p>
          <a:p>
            <a:r>
              <a:rPr b="1" dirty="0"/>
              <a:t>Fine-Tuning Matters</a:t>
            </a:r>
            <a:r>
              <a:rPr dirty="0"/>
              <a:t>: Instruction Fine-Tuning boosts performance but beware of overfitting.</a:t>
            </a:r>
          </a:p>
          <a:p>
            <a:r>
              <a:rPr b="1" dirty="0"/>
              <a:t>Few-Shot Learning</a:t>
            </a:r>
            <a:r>
              <a:rPr dirty="0"/>
              <a:t>: A challenge for shopping-specific tasks.</a:t>
            </a:r>
          </a:p>
          <a:p>
            <a:r>
              <a:rPr b="1" dirty="0"/>
              <a:t>Knowledge Transfer</a:t>
            </a:r>
            <a:r>
              <a:rPr dirty="0"/>
              <a:t>: General knowledge adapts well to shopping tasks.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E-Commerce with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Shopping Assistants</a:t>
            </a:r>
            <a:r>
              <a:rPr dirty="0"/>
              <a:t>: End-to-end shopping journey management.</a:t>
            </a:r>
          </a:p>
          <a:p>
            <a:r>
              <a:rPr b="1" dirty="0"/>
              <a:t>Global Marketplaces</a:t>
            </a:r>
            <a:r>
              <a:rPr dirty="0"/>
              <a:t>: Language-agnostic shopping experiences.</a:t>
            </a:r>
          </a:p>
          <a:p>
            <a:r>
              <a:rPr b="1" dirty="0"/>
              <a:t>Personalized Shopping</a:t>
            </a:r>
            <a:r>
              <a:rPr dirty="0"/>
              <a:t>: Tailor-made recommendations.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Key Takeaway</a:t>
            </a:r>
            <a:r>
              <a:rPr dirty="0"/>
              <a:t>: Shopping MMLU bridges gaps in AI’s e-commerce capabilities.</a:t>
            </a:r>
          </a:p>
          <a:p>
            <a:r>
              <a:rPr b="1" dirty="0"/>
              <a:t>Impact</a:t>
            </a:r>
            <a:r>
              <a:rPr dirty="0"/>
              <a:t>: Benchmarks drive innovation for next-gen shopping experiences.</a:t>
            </a:r>
          </a:p>
          <a:p>
            <a:r>
              <a:rPr b="1" dirty="0"/>
              <a:t>Vision</a:t>
            </a:r>
            <a:r>
              <a:rPr dirty="0"/>
              <a:t>: A seamless, smarter, AI-driven shopping ecosystem.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Closing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b="1" i="1" dirty="0">
                <a:latin typeface="Abadi Extra Light" panose="020B0204020104020204" pitchFamily="34" charset="0"/>
              </a:rPr>
              <a:t>'The future of online shopping is bright and smarter.'</a:t>
            </a:r>
          </a:p>
          <a:p>
            <a:r>
              <a:rPr b="1" dirty="0"/>
              <a:t>Call-to-Action</a:t>
            </a:r>
            <a:r>
              <a:rPr dirty="0"/>
              <a:t>: Explore Shopping MMLU to innovate in e-commerce AI.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Reference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2410.20745</a:t>
            </a:r>
            <a:r>
              <a:rPr lang="en-US" dirty="0"/>
              <a:t> - Shopping MMLU: A Massive Multi-Task Online Shopping Benchmark for Large Language Models – </a:t>
            </a:r>
          </a:p>
          <a:p>
            <a:r>
              <a:rPr lang="en-US" dirty="0" err="1"/>
              <a:t>Yilun</a:t>
            </a:r>
            <a:r>
              <a:rPr lang="en-US" dirty="0"/>
              <a:t> Jin, Zheng Li, </a:t>
            </a:r>
            <a:r>
              <a:rPr lang="en-US" dirty="0" err="1"/>
              <a:t>Chenwei</a:t>
            </a:r>
            <a:r>
              <a:rPr lang="en-US" dirty="0"/>
              <a:t> Zhang, Tianyu Cao, Yifan Gao, Pratik </a:t>
            </a:r>
            <a:r>
              <a:rPr lang="en-US" dirty="0" err="1"/>
              <a:t>Jayarao</a:t>
            </a:r>
            <a:r>
              <a:rPr lang="en-US" dirty="0"/>
              <a:t>, </a:t>
            </a:r>
            <a:r>
              <a:rPr lang="en-US" dirty="0" err="1"/>
              <a:t>MaoLi</a:t>
            </a:r>
            <a:r>
              <a:rPr lang="en-US" dirty="0"/>
              <a:t>, Xin Liu, Ritesh </a:t>
            </a:r>
            <a:r>
              <a:rPr lang="en-US" dirty="0" err="1"/>
              <a:t>Sarkhel</a:t>
            </a:r>
            <a:r>
              <a:rPr lang="en-US" dirty="0"/>
              <a:t>, Xianfeng Tang, </a:t>
            </a:r>
            <a:r>
              <a:rPr lang="en-US" dirty="0" err="1"/>
              <a:t>Haodong</a:t>
            </a:r>
            <a:r>
              <a:rPr lang="en-US" dirty="0"/>
              <a:t> Wang, </a:t>
            </a:r>
            <a:r>
              <a:rPr lang="en-US" dirty="0" err="1"/>
              <a:t>Zhengyang</a:t>
            </a:r>
            <a:r>
              <a:rPr lang="en-US" dirty="0"/>
              <a:t> Wang, </a:t>
            </a:r>
            <a:r>
              <a:rPr lang="en-US" dirty="0" err="1"/>
              <a:t>Wenju</a:t>
            </a:r>
            <a:r>
              <a:rPr lang="en-US" dirty="0"/>
              <a:t> Xu, </a:t>
            </a:r>
            <a:r>
              <a:rPr lang="en-US" dirty="0" err="1"/>
              <a:t>Jingfeng</a:t>
            </a:r>
            <a:r>
              <a:rPr lang="en-US" dirty="0"/>
              <a:t> Yang, </a:t>
            </a:r>
            <a:r>
              <a:rPr lang="en-US" dirty="0" err="1"/>
              <a:t>Qingyu</a:t>
            </a:r>
            <a:r>
              <a:rPr lang="en-US" dirty="0"/>
              <a:t> Yin, Xian Li, Priyanka Nigam, Yi Xu, Kai Chen, Qiang Yang, Meng Jiang, Bing Yin∗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416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Abadi Extra Light</vt:lpstr>
      <vt:lpstr>Arial</vt:lpstr>
      <vt:lpstr>Trebuchet MS</vt:lpstr>
      <vt:lpstr>Wingdings 3</vt:lpstr>
      <vt:lpstr>Facet</vt:lpstr>
      <vt:lpstr>Shopping MMLU: The AI Benchmark Revolutionizing E-Commerce</vt:lpstr>
      <vt:lpstr>Introduction</vt:lpstr>
      <vt:lpstr>Need for Shopping MMLU</vt:lpstr>
      <vt:lpstr>Key Features of Shopping MMLU</vt:lpstr>
      <vt:lpstr>MMLU Data and Design</vt:lpstr>
      <vt:lpstr>Learnings and Insights</vt:lpstr>
      <vt:lpstr>Future of E-Commerce with AI</vt:lpstr>
      <vt:lpstr>Conclusion</vt:lpstr>
      <vt:lpstr>Closing Thoughts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RUSHABH CHAVAN</cp:lastModifiedBy>
  <cp:revision>4</cp:revision>
  <dcterms:created xsi:type="dcterms:W3CDTF">2013-01-27T09:14:16Z</dcterms:created>
  <dcterms:modified xsi:type="dcterms:W3CDTF">2024-12-03T03:13:37Z</dcterms:modified>
  <cp:category/>
</cp:coreProperties>
</file>