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3ECAF7-7BB9-4B62-ADEB-8306CC91FE33}" v="11" dt="2025-05-07T04:56:19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C7105-1E92-4CB2-88E6-BBA3EB44F6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5B5F8C-F180-4878-A94C-05D8F1DE3C49}">
      <dgm:prSet/>
      <dgm:spPr/>
      <dgm:t>
        <a:bodyPr/>
        <a:lstStyle/>
        <a:p>
          <a:r>
            <a:rPr lang="en-US" b="1" dirty="0"/>
            <a:t>Personalized Prompting</a:t>
          </a:r>
          <a:r>
            <a:rPr lang="en-US" dirty="0"/>
            <a:t> – Input Level</a:t>
          </a:r>
        </a:p>
      </dgm:t>
    </dgm:pt>
    <dgm:pt modelId="{1F83E0BC-7AB0-43FD-85D7-DCDE72F9C08E}" type="parTrans" cxnId="{0A7A7CC2-093A-4801-B7FC-7E4A548C4B50}">
      <dgm:prSet/>
      <dgm:spPr/>
      <dgm:t>
        <a:bodyPr/>
        <a:lstStyle/>
        <a:p>
          <a:endParaRPr lang="en-US"/>
        </a:p>
      </dgm:t>
    </dgm:pt>
    <dgm:pt modelId="{E6BCE66C-82C4-42ED-82A5-2C9554A1ACFC}" type="sibTrans" cxnId="{0A7A7CC2-093A-4801-B7FC-7E4A548C4B50}">
      <dgm:prSet/>
      <dgm:spPr/>
      <dgm:t>
        <a:bodyPr/>
        <a:lstStyle/>
        <a:p>
          <a:endParaRPr lang="en-US"/>
        </a:p>
      </dgm:t>
    </dgm:pt>
    <dgm:pt modelId="{4C9C6365-4EEF-4397-9318-04CB58DE2655}">
      <dgm:prSet/>
      <dgm:spPr/>
      <dgm:t>
        <a:bodyPr/>
        <a:lstStyle/>
        <a:p>
          <a:r>
            <a:rPr lang="en-US" b="1"/>
            <a:t>Personalized Adaptation</a:t>
          </a:r>
          <a:r>
            <a:rPr lang="en-US"/>
            <a:t> – Model Level</a:t>
          </a:r>
        </a:p>
      </dgm:t>
    </dgm:pt>
    <dgm:pt modelId="{737229F5-CCC5-42DF-865B-40B10F5B9AC9}" type="parTrans" cxnId="{696B2E4B-C5FF-4E39-998E-1E232BE9BBB5}">
      <dgm:prSet/>
      <dgm:spPr/>
      <dgm:t>
        <a:bodyPr/>
        <a:lstStyle/>
        <a:p>
          <a:endParaRPr lang="en-US"/>
        </a:p>
      </dgm:t>
    </dgm:pt>
    <dgm:pt modelId="{B6C7FF7A-5CB7-4C8E-B75F-A6F6B7C3FE68}" type="sibTrans" cxnId="{696B2E4B-C5FF-4E39-998E-1E232BE9BBB5}">
      <dgm:prSet/>
      <dgm:spPr/>
      <dgm:t>
        <a:bodyPr/>
        <a:lstStyle/>
        <a:p>
          <a:endParaRPr lang="en-US"/>
        </a:p>
      </dgm:t>
    </dgm:pt>
    <dgm:pt modelId="{6C745326-162C-48E1-A46C-9994B4E5D4A1}">
      <dgm:prSet/>
      <dgm:spPr/>
      <dgm:t>
        <a:bodyPr/>
        <a:lstStyle/>
        <a:p>
          <a:r>
            <a:rPr lang="en-US" b="1"/>
            <a:t>Personalized Alignment</a:t>
          </a:r>
          <a:r>
            <a:rPr lang="en-US"/>
            <a:t> – Objective Level</a:t>
          </a:r>
        </a:p>
      </dgm:t>
    </dgm:pt>
    <dgm:pt modelId="{368A01CF-BA06-459D-93E8-4F83F83782D5}" type="parTrans" cxnId="{6A41DDD6-A90F-43D7-A2B5-1B1D4BF487BF}">
      <dgm:prSet/>
      <dgm:spPr/>
      <dgm:t>
        <a:bodyPr/>
        <a:lstStyle/>
        <a:p>
          <a:endParaRPr lang="en-US"/>
        </a:p>
      </dgm:t>
    </dgm:pt>
    <dgm:pt modelId="{F6780DCE-74B4-4DDC-98E4-C3EE0EA5C51D}" type="sibTrans" cxnId="{6A41DDD6-A90F-43D7-A2B5-1B1D4BF487BF}">
      <dgm:prSet/>
      <dgm:spPr/>
      <dgm:t>
        <a:bodyPr/>
        <a:lstStyle/>
        <a:p>
          <a:endParaRPr lang="en-US"/>
        </a:p>
      </dgm:t>
    </dgm:pt>
    <dgm:pt modelId="{B069C414-E09E-4C47-997E-B8A732A5290B}" type="pres">
      <dgm:prSet presAssocID="{299C7105-1E92-4CB2-88E6-BBA3EB44F6E6}" presName="linear" presStyleCnt="0">
        <dgm:presLayoutVars>
          <dgm:animLvl val="lvl"/>
          <dgm:resizeHandles val="exact"/>
        </dgm:presLayoutVars>
      </dgm:prSet>
      <dgm:spPr/>
    </dgm:pt>
    <dgm:pt modelId="{642D7918-83AE-43F8-A073-FB8CA3223B26}" type="pres">
      <dgm:prSet presAssocID="{EB5B5F8C-F180-4878-A94C-05D8F1DE3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2134BB-E62D-4E28-94C6-CCCDF87EE927}" type="pres">
      <dgm:prSet presAssocID="{E6BCE66C-82C4-42ED-82A5-2C9554A1ACFC}" presName="spacer" presStyleCnt="0"/>
      <dgm:spPr/>
    </dgm:pt>
    <dgm:pt modelId="{91E0CD60-656B-4F09-A8F3-C9735E2D2D9F}" type="pres">
      <dgm:prSet presAssocID="{4C9C6365-4EEF-4397-9318-04CB58DE26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5C61B61-C3B8-4DE0-AD26-E00104F22FCA}" type="pres">
      <dgm:prSet presAssocID="{B6C7FF7A-5CB7-4C8E-B75F-A6F6B7C3FE68}" presName="spacer" presStyleCnt="0"/>
      <dgm:spPr/>
    </dgm:pt>
    <dgm:pt modelId="{4BF5E305-332E-424D-B6DF-BD4E9C1A0923}" type="pres">
      <dgm:prSet presAssocID="{6C745326-162C-48E1-A46C-9994B4E5D4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43A1308-3F48-4F6F-9561-558A2C29785C}" type="presOf" srcId="{6C745326-162C-48E1-A46C-9994B4E5D4A1}" destId="{4BF5E305-332E-424D-B6DF-BD4E9C1A0923}" srcOrd="0" destOrd="0" presId="urn:microsoft.com/office/officeart/2005/8/layout/vList2"/>
    <dgm:cxn modelId="{930F660F-B5F6-4411-9352-9E6F008BD7AF}" type="presOf" srcId="{4C9C6365-4EEF-4397-9318-04CB58DE2655}" destId="{91E0CD60-656B-4F09-A8F3-C9735E2D2D9F}" srcOrd="0" destOrd="0" presId="urn:microsoft.com/office/officeart/2005/8/layout/vList2"/>
    <dgm:cxn modelId="{696B2E4B-C5FF-4E39-998E-1E232BE9BBB5}" srcId="{299C7105-1E92-4CB2-88E6-BBA3EB44F6E6}" destId="{4C9C6365-4EEF-4397-9318-04CB58DE2655}" srcOrd="1" destOrd="0" parTransId="{737229F5-CCC5-42DF-865B-40B10F5B9AC9}" sibTransId="{B6C7FF7A-5CB7-4C8E-B75F-A6F6B7C3FE68}"/>
    <dgm:cxn modelId="{2B73256C-86E6-4AD8-86FA-D0A329C4F7D1}" type="presOf" srcId="{EB5B5F8C-F180-4878-A94C-05D8F1DE3C49}" destId="{642D7918-83AE-43F8-A073-FB8CA3223B26}" srcOrd="0" destOrd="0" presId="urn:microsoft.com/office/officeart/2005/8/layout/vList2"/>
    <dgm:cxn modelId="{64613998-BE9E-4ADB-A8B3-21D3D4F492E7}" type="presOf" srcId="{299C7105-1E92-4CB2-88E6-BBA3EB44F6E6}" destId="{B069C414-E09E-4C47-997E-B8A732A5290B}" srcOrd="0" destOrd="0" presId="urn:microsoft.com/office/officeart/2005/8/layout/vList2"/>
    <dgm:cxn modelId="{0A7A7CC2-093A-4801-B7FC-7E4A548C4B50}" srcId="{299C7105-1E92-4CB2-88E6-BBA3EB44F6E6}" destId="{EB5B5F8C-F180-4878-A94C-05D8F1DE3C49}" srcOrd="0" destOrd="0" parTransId="{1F83E0BC-7AB0-43FD-85D7-DCDE72F9C08E}" sibTransId="{E6BCE66C-82C4-42ED-82A5-2C9554A1ACFC}"/>
    <dgm:cxn modelId="{6A41DDD6-A90F-43D7-A2B5-1B1D4BF487BF}" srcId="{299C7105-1E92-4CB2-88E6-BBA3EB44F6E6}" destId="{6C745326-162C-48E1-A46C-9994B4E5D4A1}" srcOrd="2" destOrd="0" parTransId="{368A01CF-BA06-459D-93E8-4F83F83782D5}" sibTransId="{F6780DCE-74B4-4DDC-98E4-C3EE0EA5C51D}"/>
    <dgm:cxn modelId="{A8BFA9A8-9DA0-4FE9-9A77-8EF34B053E84}" type="presParOf" srcId="{B069C414-E09E-4C47-997E-B8A732A5290B}" destId="{642D7918-83AE-43F8-A073-FB8CA3223B26}" srcOrd="0" destOrd="0" presId="urn:microsoft.com/office/officeart/2005/8/layout/vList2"/>
    <dgm:cxn modelId="{48777CFD-6969-4027-8FFB-E008026B4411}" type="presParOf" srcId="{B069C414-E09E-4C47-997E-B8A732A5290B}" destId="{8C2134BB-E62D-4E28-94C6-CCCDF87EE927}" srcOrd="1" destOrd="0" presId="urn:microsoft.com/office/officeart/2005/8/layout/vList2"/>
    <dgm:cxn modelId="{DA36035F-AD4E-4F66-9847-B9EFD0C66161}" type="presParOf" srcId="{B069C414-E09E-4C47-997E-B8A732A5290B}" destId="{91E0CD60-656B-4F09-A8F3-C9735E2D2D9F}" srcOrd="2" destOrd="0" presId="urn:microsoft.com/office/officeart/2005/8/layout/vList2"/>
    <dgm:cxn modelId="{BEEE2104-51FE-4334-A719-E3788639AB0B}" type="presParOf" srcId="{B069C414-E09E-4C47-997E-B8A732A5290B}" destId="{95C61B61-C3B8-4DE0-AD26-E00104F22FCA}" srcOrd="3" destOrd="0" presId="urn:microsoft.com/office/officeart/2005/8/layout/vList2"/>
    <dgm:cxn modelId="{322F2DB5-F8B5-4CB8-A7C5-2DC8DAD5AC30}" type="presParOf" srcId="{B069C414-E09E-4C47-997E-B8A732A5290B}" destId="{4BF5E305-332E-424D-B6DF-BD4E9C1A09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D7918-83AE-43F8-A073-FB8CA3223B26}">
      <dsp:nvSpPr>
        <dsp:cNvPr id="0" name=""/>
        <dsp:cNvSpPr/>
      </dsp:nvSpPr>
      <dsp:spPr>
        <a:xfrm>
          <a:off x="0" y="88110"/>
          <a:ext cx="6967728" cy="17199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 dirty="0"/>
            <a:t>Personalized Prompting</a:t>
          </a:r>
          <a:r>
            <a:rPr lang="en-US" sz="4200" kern="1200" dirty="0"/>
            <a:t> – Input Level</a:t>
          </a:r>
        </a:p>
      </dsp:txBody>
      <dsp:txXfrm>
        <a:off x="83959" y="172069"/>
        <a:ext cx="6799810" cy="1551982"/>
      </dsp:txXfrm>
    </dsp:sp>
    <dsp:sp modelId="{91E0CD60-656B-4F09-A8F3-C9735E2D2D9F}">
      <dsp:nvSpPr>
        <dsp:cNvPr id="0" name=""/>
        <dsp:cNvSpPr/>
      </dsp:nvSpPr>
      <dsp:spPr>
        <a:xfrm>
          <a:off x="0" y="1928970"/>
          <a:ext cx="6967728" cy="1719900"/>
        </a:xfrm>
        <a:prstGeom prst="roundRect">
          <a:avLst/>
        </a:prstGeom>
        <a:solidFill>
          <a:schemeClr val="accent2">
            <a:hueOff val="-1224775"/>
            <a:satOff val="-5657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Personalized Adaptation</a:t>
          </a:r>
          <a:r>
            <a:rPr lang="en-US" sz="4200" kern="1200"/>
            <a:t> – Model Level</a:t>
          </a:r>
        </a:p>
      </dsp:txBody>
      <dsp:txXfrm>
        <a:off x="83959" y="2012929"/>
        <a:ext cx="6799810" cy="1551982"/>
      </dsp:txXfrm>
    </dsp:sp>
    <dsp:sp modelId="{4BF5E305-332E-424D-B6DF-BD4E9C1A0923}">
      <dsp:nvSpPr>
        <dsp:cNvPr id="0" name=""/>
        <dsp:cNvSpPr/>
      </dsp:nvSpPr>
      <dsp:spPr>
        <a:xfrm>
          <a:off x="0" y="3769830"/>
          <a:ext cx="6967728" cy="1719900"/>
        </a:xfrm>
        <a:prstGeom prst="roundRect">
          <a:avLst/>
        </a:prstGeom>
        <a:solidFill>
          <a:schemeClr val="accent2">
            <a:hueOff val="-2449550"/>
            <a:satOff val="-11314"/>
            <a:lumOff val="-23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b="1" kern="1200"/>
            <a:t>Personalized Alignment</a:t>
          </a:r>
          <a:r>
            <a:rPr lang="en-US" sz="4200" kern="1200"/>
            <a:t> – Objective Level</a:t>
          </a:r>
        </a:p>
      </dsp:txBody>
      <dsp:txXfrm>
        <a:off x="83959" y="3853789"/>
        <a:ext cx="6799810" cy="15519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68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63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1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7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3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47" r:id="rId6"/>
    <p:sldLayoutId id="2147483843" r:id="rId7"/>
    <p:sldLayoutId id="2147483844" r:id="rId8"/>
    <p:sldLayoutId id="2147483845" r:id="rId9"/>
    <p:sldLayoutId id="2147483846" r:id="rId10"/>
    <p:sldLayoutId id="21474838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1528" TargetMode="External"/><Relationship Id="rId2" Type="http://schemas.openxmlformats.org/officeDocument/2006/relationships/hyperlink" Target="https://medium.com/@rutujabhaskarrao.patil/personalized-large-language-models-a-new-horizon-for-human-ai-interaction-c8938794cb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umans and Robots Shaking Hands 830695 Vector Art at Vecteezy">
            <a:extLst>
              <a:ext uri="{FF2B5EF4-FFF2-40B4-BE49-F238E27FC236}">
                <a16:creationId xmlns:a16="http://schemas.microsoft.com/office/drawing/2014/main" id="{1908F502-45E3-E41C-34E1-118280284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2" r="4481" b="-1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31" name="Freeform: Shape 413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33" name="Freeform: Shape 413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AC1A3-9CBC-6649-FF9D-E5E9FC36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b="1" i="0" dirty="0">
                <a:effectLst/>
                <a:latin typeface="sohne"/>
              </a:rPr>
              <a:t>Personalized Large Language Models</a:t>
            </a:r>
            <a:br>
              <a:rPr lang="en-US" sz="4400" b="1" i="0" dirty="0">
                <a:effectLst/>
                <a:latin typeface="sohne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6BC13-3EBF-7C3F-48AF-6BD96E0D4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i="1" dirty="0">
                <a:effectLst/>
                <a:latin typeface="sohne"/>
              </a:rPr>
              <a:t> A New Horizon for Human-AI Interaction</a:t>
            </a:r>
          </a:p>
          <a:p>
            <a:pPr>
              <a:lnSpc>
                <a:spcPct val="100000"/>
              </a:lnSpc>
            </a:pPr>
            <a:endParaRPr lang="en-US" sz="1700" b="1" dirty="0">
              <a:latin typeface="sohne"/>
            </a:endParaRPr>
          </a:p>
          <a:p>
            <a:pPr>
              <a:lnSpc>
                <a:spcPct val="100000"/>
              </a:lnSpc>
            </a:pPr>
            <a:r>
              <a:rPr lang="en-US" sz="1700" b="1" dirty="0">
                <a:latin typeface="sohne"/>
              </a:rPr>
              <a:t>By - Rutuja </a:t>
            </a:r>
            <a:r>
              <a:rPr lang="en-US" sz="1700" b="1" dirty="0" err="1">
                <a:latin typeface="sohne"/>
              </a:rPr>
              <a:t>Bhaskarrao</a:t>
            </a:r>
            <a:r>
              <a:rPr lang="en-US" sz="1700" b="1" dirty="0">
                <a:latin typeface="sohne"/>
              </a:rPr>
              <a:t> Patil</a:t>
            </a:r>
          </a:p>
        </p:txBody>
      </p:sp>
      <p:sp>
        <p:nvSpPr>
          <p:cNvPr id="4135" name="Rectangle 41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37" name="Rectangle 41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5" name="Freeform: Shape 615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57" name="Freeform: Shape 615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E5D25-677B-9C7D-CAC1-EB4BE45E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2A51D-9E84-7914-184B-ABCF8F7C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463224"/>
            <a:ext cx="3438906" cy="422988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/>
              <a:t>Summary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Personalized LLMs represent a significant step toward more intuitive and user-centric AI systems.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By tailoring interactions based on individual user data, PLLMs can transform various applications, making AI more responsive and aligned with human needs.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the field evolves, we can expect AI systems that know us, learn from us, and adapt to us.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6148" name="Picture 4" descr="Friendly Assistant Stock Illustrations – 8,140 Friendly Assistant Stock  Illustrations, Vectors &amp; Clipart - Dreamstime">
            <a:extLst>
              <a:ext uri="{FF2B5EF4-FFF2-40B4-BE49-F238E27FC236}">
                <a16:creationId xmlns:a16="http://schemas.microsoft.com/office/drawing/2014/main" id="{A4CACC40-DAC9-BF15-F862-D96554F5A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1184" y="1169072"/>
            <a:ext cx="6922008" cy="462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0A48-E530-CF55-875E-FE9AB8A4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81DA-2F51-7AC6-A446-A854244B1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Source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Medium Article by Rutuja </a:t>
            </a:r>
            <a:r>
              <a:rPr lang="en-US" dirty="0" err="1">
                <a:hlinkClick r:id="rId2"/>
              </a:rPr>
              <a:t>Bhaskarrao</a:t>
            </a:r>
            <a:r>
              <a:rPr lang="en-US" dirty="0">
                <a:hlinkClick r:id="rId2"/>
              </a:rPr>
              <a:t> Patil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Additional Reading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 Survey of Personalized Large Language Models: Progress and Future Directions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91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4" name="Rectangle 5143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B09C9-68BE-5494-ACBC-92359065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46" name="Rectangle 51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1110-572B-064F-64D3-E5D75419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Overview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Large Language Models (LLMs) like ChatGPT and </a:t>
            </a:r>
            <a:r>
              <a:rPr lang="en-US" sz="1800" dirty="0" err="1"/>
              <a:t>DeepSeek</a:t>
            </a:r>
            <a:r>
              <a:rPr lang="en-US" sz="1800" dirty="0"/>
              <a:t> are powerful general-purpose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However, they often lack personalization, falling short in understanding individual user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Personalized Large Language Models (PLLMs) aim to bridge this gap by tailoring interactions to individual users.</a:t>
            </a:r>
          </a:p>
          <a:p>
            <a:endParaRPr lang="en-US" sz="1800" dirty="0"/>
          </a:p>
        </p:txBody>
      </p:sp>
      <p:pic>
        <p:nvPicPr>
          <p:cNvPr id="5130" name="Picture 10" descr="Ai, chatbot, speech, bubble, chat, bot, artificial 3D illustration -  Download on Iconfinder">
            <a:extLst>
              <a:ext uri="{FF2B5EF4-FFF2-40B4-BE49-F238E27FC236}">
                <a16:creationId xmlns:a16="http://schemas.microsoft.com/office/drawing/2014/main" id="{D904BFDC-6C2F-977D-CEBD-AA0ED06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29879"/>
            <a:ext cx="4097657" cy="4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392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E61F9-B5FF-20A9-285C-C6C76050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 b="1"/>
              <a:t>What Are PLLMs?</a:t>
            </a:r>
            <a:endParaRPr lang="en-US" sz="3200"/>
          </a:p>
        </p:txBody>
      </p:sp>
      <p:pic>
        <p:nvPicPr>
          <p:cNvPr id="1030" name="Picture 6" descr="The Candle Test - most LLMs fail to generalise at this simple task :  r/LocalLLaMA">
            <a:extLst>
              <a:ext uri="{FF2B5EF4-FFF2-40B4-BE49-F238E27FC236}">
                <a16:creationId xmlns:a16="http://schemas.microsoft.com/office/drawing/2014/main" id="{F659C00C-3123-F999-E69D-E4506EE70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6" r="1215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7DAB-EE1A-53B9-918D-357E11494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700" b="1" dirty="0"/>
              <a:t>Definition</a:t>
            </a:r>
            <a:r>
              <a:rPr lang="en-US" sz="17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PLLMs utilize personal data such as user profiles, past conversations, preferences, and queries to generate individualized responses.</a:t>
            </a:r>
          </a:p>
          <a:p>
            <a:pPr>
              <a:buNone/>
            </a:pPr>
            <a:r>
              <a:rPr lang="en-US" sz="1700" b="1" dirty="0"/>
              <a:t>Applications</a:t>
            </a:r>
            <a:r>
              <a:rPr lang="en-US" sz="17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Recommendation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Medical assistants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Conversational agents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Personalized learning tools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5799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CE0CD-D7FF-761B-149D-72123B0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2800"/>
              <a:t>Three Pillars of Personalization</a:t>
            </a:r>
            <a:br>
              <a:rPr lang="en-US" sz="2800"/>
            </a:br>
            <a:br>
              <a:rPr lang="en-US" sz="2800"/>
            </a:br>
            <a:r>
              <a:rPr lang="en-US" sz="2800"/>
              <a:t>Personalization in PLLMs is structured into three levels:</a:t>
            </a:r>
            <a:br>
              <a:rPr lang="en-US" sz="2800"/>
            </a:br>
            <a:endParaRPr lang="en-US" sz="2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21EF7F-EE2A-762C-E6B8-A2CBAF025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164794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92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5B776B-BF31-971F-42E9-F7E45F8B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2700"/>
              <a:t>Personalized Prompting (Input Level)</a:t>
            </a:r>
          </a:p>
        </p:txBody>
      </p:sp>
      <p:pic>
        <p:nvPicPr>
          <p:cNvPr id="7170" name="Picture 2" descr="How to build a PDF QA chatbot using OpenAI and ChromaDB - Confident AI">
            <a:extLst>
              <a:ext uri="{FF2B5EF4-FFF2-40B4-BE49-F238E27FC236}">
                <a16:creationId xmlns:a16="http://schemas.microsoft.com/office/drawing/2014/main" id="{149C8B28-35FB-6CF2-7F83-9B5DA4A58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3" r="7596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7" name="Rectangle 717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2DB8D-EB8A-0DC5-8CF6-21A8225D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407687"/>
            <a:ext cx="4314645" cy="3717317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/>
              <a:t>Techniques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Profile-Augmented Prompting</a:t>
            </a:r>
            <a:r>
              <a:rPr lang="en-US" sz="1600" dirty="0"/>
              <a:t>: Incorporates static user information like name and occupation.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Dialogue History Prompting</a:t>
            </a:r>
            <a:r>
              <a:rPr lang="en-US" sz="1600" dirty="0"/>
              <a:t>: Utilizes previous conversations to create context-aware prompts.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Retrieval-Augmented Prompting</a:t>
            </a:r>
            <a:r>
              <a:rPr lang="en-US" sz="1600" dirty="0"/>
              <a:t>: Enhances prompts by retrieving relevant historical data from a memory bank.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Use Case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medical chatbot that recalls your medical history to ask intelligent follow-up questions.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65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5" name="Rectangle 820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3A5E77-1F49-A7FE-5A53-37B49D3D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2600" dirty="0"/>
              <a:t>Personalized Adaptation (Model Level)</a:t>
            </a:r>
          </a:p>
        </p:txBody>
      </p:sp>
      <p:sp>
        <p:nvSpPr>
          <p:cNvPr id="8206" name="Rectangle 820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BC75-5A79-6D5D-51C3-20492ED5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470981"/>
            <a:ext cx="4498848" cy="358444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/>
              <a:t>Techniques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Parameter-Efficient Tuning (e.g., </a:t>
            </a:r>
            <a:r>
              <a:rPr lang="en-US" sz="1600" b="1" dirty="0" err="1"/>
              <a:t>LoRA</a:t>
            </a:r>
            <a:r>
              <a:rPr lang="en-US" sz="1600" b="1" dirty="0"/>
              <a:t>)</a:t>
            </a:r>
            <a:r>
              <a:rPr lang="en-US" sz="1600" dirty="0"/>
              <a:t>: Makes minor adjustments to the model without full retraining.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Fine-Tuning with Personal Data</a:t>
            </a:r>
            <a:r>
              <a:rPr lang="en-US" sz="1600" dirty="0"/>
              <a:t>: Deep customization for applications like educational tutors.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Memory Modules</a:t>
            </a:r>
            <a:r>
              <a:rPr lang="en-US" sz="1600" dirty="0"/>
              <a:t>: External modules that store and provide personal context dynamically.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Use Case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coding assistant that learns your coding style and preferred libraries over time.</a:t>
            </a:r>
          </a:p>
        </p:txBody>
      </p:sp>
      <p:pic>
        <p:nvPicPr>
          <p:cNvPr id="8194" name="Picture 2" descr="Fine-Tuning Large Language Models: Data Preparation and Preprocessing">
            <a:extLst>
              <a:ext uri="{FF2B5EF4-FFF2-40B4-BE49-F238E27FC236}">
                <a16:creationId xmlns:a16="http://schemas.microsoft.com/office/drawing/2014/main" id="{46BABBFB-03BB-1CB1-9879-608F0DA3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AB1E-4707-7A2B-3609-5238E341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Personalized Alignment (Objective Level)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person holding a computer next to a robot head&#10;&#10;AI-generated content may be incorrect.">
            <a:extLst>
              <a:ext uri="{FF2B5EF4-FFF2-40B4-BE49-F238E27FC236}">
                <a16:creationId xmlns:a16="http://schemas.microsoft.com/office/drawing/2014/main" id="{2A25019F-EAB0-F3D3-48D8-360177872E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74" b="14459"/>
          <a:stretch/>
        </p:blipFill>
        <p:spPr>
          <a:xfrm>
            <a:off x="429768" y="2750046"/>
            <a:ext cx="6702552" cy="2455188"/>
          </a:xfrm>
          <a:prstGeom prst="rect">
            <a:avLst/>
          </a:prstGeom>
        </p:spPr>
      </p:pic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0573-AFF2-C3F4-9C75-BC58D040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9993" y="1828800"/>
            <a:ext cx="4218431" cy="430967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/>
              <a:t>Techniques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Reinforcement Learning with Human Feedback (RLHF)</a:t>
            </a:r>
            <a:r>
              <a:rPr lang="en-US" sz="1600" dirty="0"/>
              <a:t>: Refines model responses based on user feedback.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Direct Preference Optimization (DPO)</a:t>
            </a:r>
            <a:r>
              <a:rPr lang="en-US" sz="1600" dirty="0"/>
              <a:t>: Trains the model using explicit rankings of preferred outputs.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Meta-Learning</a:t>
            </a:r>
            <a:r>
              <a:rPr lang="en-US" sz="1600" dirty="0"/>
              <a:t>: Enables the model to quickly adapt to new users by learning how to learn.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 dirty="0"/>
              <a:t>Use Case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writing assistant that gradually adapts to match your tone and word choice based on your edits.</a:t>
            </a:r>
          </a:p>
        </p:txBody>
      </p:sp>
    </p:spTree>
    <p:extLst>
      <p:ext uri="{BB962C8B-B14F-4D97-AF65-F5344CB8AC3E}">
        <p14:creationId xmlns:p14="http://schemas.microsoft.com/office/powerpoint/2010/main" val="3421427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5B6B2-DD35-CA48-AA69-727DD224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Challenges in PLLMs</a:t>
            </a:r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A214A-7883-0FEA-6EC0-E8209122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dirty="0"/>
              <a:t>Key Challenges</a:t>
            </a:r>
            <a:r>
              <a:rPr lang="en-US" sz="1600" dirty="0"/>
              <a:t>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Privacy and Security</a:t>
            </a:r>
            <a:r>
              <a:rPr lang="en-US" sz="1600" dirty="0"/>
              <a:t>: Safely storing and using personal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Scalability</a:t>
            </a:r>
            <a:r>
              <a:rPr lang="en-US" sz="1600" dirty="0"/>
              <a:t>: Efficiently personalizing models for millions of users.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Evaluation</a:t>
            </a:r>
            <a:r>
              <a:rPr lang="en-US" sz="1600" dirty="0"/>
              <a:t>: Measuring the effectiveness of personalization.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Long-Term Memory Management</a:t>
            </a:r>
            <a:r>
              <a:rPr lang="en-US" sz="1600" dirty="0"/>
              <a:t>: Managing and retrieving user interactions over time.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Adaptability</a:t>
            </a:r>
            <a:r>
              <a:rPr lang="en-US" sz="1600" dirty="0"/>
              <a:t>: Ensuring models can adapt to changing user behaviors and preferences.</a:t>
            </a: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0242" name="Picture 2" descr="Lock Robot Security Stock Illustrations ...">
            <a:extLst>
              <a:ext uri="{FF2B5EF4-FFF2-40B4-BE49-F238E27FC236}">
                <a16:creationId xmlns:a16="http://schemas.microsoft.com/office/drawing/2014/main" id="{884969F7-CD30-B7BD-D0A2-4339C629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133760"/>
            <a:ext cx="4097657" cy="248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11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DC5F4-2BAB-44BE-48E7-8C0CD708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Future Directions</a:t>
            </a:r>
          </a:p>
        </p:txBody>
      </p:sp>
      <p:pic>
        <p:nvPicPr>
          <p:cNvPr id="11266" name="Picture 2" descr="The Synergy Of Humans And AI Is Reshaping The Workforce For The Future">
            <a:extLst>
              <a:ext uri="{FF2B5EF4-FFF2-40B4-BE49-F238E27FC236}">
                <a16:creationId xmlns:a16="http://schemas.microsoft.com/office/drawing/2014/main" id="{773F3A68-E164-A32E-4FED-C0A60B974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9" r="3808" b="-1"/>
          <a:stretch/>
        </p:blipFill>
        <p:spPr bwMode="auto"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noFill/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4D66-5620-F997-858B-3D9CF325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700" b="1" dirty="0"/>
              <a:t>Emerging Trends</a:t>
            </a:r>
            <a:r>
              <a:rPr lang="en-US" sz="17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Multimodal Personalization</a:t>
            </a:r>
            <a:r>
              <a:rPr lang="en-US" sz="1700" dirty="0"/>
              <a:t>: Combining voice, text, video, and emotion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Edge Deployment</a:t>
            </a:r>
            <a:r>
              <a:rPr lang="en-US" sz="1700" dirty="0"/>
              <a:t>: Running personalized models on local devices to enhance privacy.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Federated Learning</a:t>
            </a:r>
            <a:r>
              <a:rPr lang="en-US" sz="1700" dirty="0"/>
              <a:t>: Training models across devices without centralizing personal data.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140208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544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Neue Haas Grotesk Text Pro</vt:lpstr>
      <vt:lpstr>sohne</vt:lpstr>
      <vt:lpstr>AccentBoxVTI</vt:lpstr>
      <vt:lpstr>Personalized Large Language Models </vt:lpstr>
      <vt:lpstr>Introduction</vt:lpstr>
      <vt:lpstr>What Are PLLMs?</vt:lpstr>
      <vt:lpstr>Three Pillars of Personalization  Personalization in PLLMs is structured into three levels: </vt:lpstr>
      <vt:lpstr>Personalized Prompting (Input Level)</vt:lpstr>
      <vt:lpstr>Personalized Adaptation (Model Level)</vt:lpstr>
      <vt:lpstr>Personalized Alignment (Objective Level)</vt:lpstr>
      <vt:lpstr>Challenges in PLLMs</vt:lpstr>
      <vt:lpstr>Future Directions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Patil</dc:creator>
  <cp:lastModifiedBy>Rutuja Patil</cp:lastModifiedBy>
  <cp:revision>2</cp:revision>
  <dcterms:created xsi:type="dcterms:W3CDTF">2025-05-07T03:39:08Z</dcterms:created>
  <dcterms:modified xsi:type="dcterms:W3CDTF">2025-05-07T05:10:19Z</dcterms:modified>
</cp:coreProperties>
</file>