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530E03"/>
    <a:srgbClr val="D72F13"/>
    <a:srgbClr val="C35427"/>
    <a:srgbClr val="07BAF9"/>
    <a:srgbClr val="3333CC"/>
    <a:srgbClr val="FF5050"/>
    <a:srgbClr val="FF99CC"/>
    <a:srgbClr val="03B1E7"/>
    <a:srgbClr val="DE0C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8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C25-AC8D-494C-8119-DD2BA7482DB0}" type="datetimeFigureOut">
              <a:rPr lang="en-001" smtClean="0"/>
              <a:t>09/11/2024</a:t>
            </a:fld>
            <a:endParaRPr lang="en-00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1538-A11A-4D6B-80D5-43BB50CB2742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420091482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C25-AC8D-494C-8119-DD2BA7482DB0}" type="datetimeFigureOut">
              <a:rPr lang="en-001" smtClean="0"/>
              <a:t>09/11/2024</a:t>
            </a:fld>
            <a:endParaRPr lang="en-00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1538-A11A-4D6B-80D5-43BB50CB2742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763090249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C25-AC8D-494C-8119-DD2BA7482DB0}" type="datetimeFigureOut">
              <a:rPr lang="en-001" smtClean="0"/>
              <a:t>09/11/2024</a:t>
            </a:fld>
            <a:endParaRPr lang="en-00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1538-A11A-4D6B-80D5-43BB50CB2742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095337957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C25-AC8D-494C-8119-DD2BA7482DB0}" type="datetimeFigureOut">
              <a:rPr lang="en-001" smtClean="0"/>
              <a:t>09/11/2024</a:t>
            </a:fld>
            <a:endParaRPr lang="en-00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1538-A11A-4D6B-80D5-43BB50CB2742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842960593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C25-AC8D-494C-8119-DD2BA7482DB0}" type="datetimeFigureOut">
              <a:rPr lang="en-001" smtClean="0"/>
              <a:t>09/11/2024</a:t>
            </a:fld>
            <a:endParaRPr lang="en-00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1538-A11A-4D6B-80D5-43BB50CB2742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545941362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C25-AC8D-494C-8119-DD2BA7482DB0}" type="datetimeFigureOut">
              <a:rPr lang="en-001" smtClean="0"/>
              <a:t>09/11/2024</a:t>
            </a:fld>
            <a:endParaRPr lang="en-00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1538-A11A-4D6B-80D5-43BB50CB2742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907458227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C25-AC8D-494C-8119-DD2BA7482DB0}" type="datetimeFigureOut">
              <a:rPr lang="en-001" smtClean="0"/>
              <a:t>09/11/2024</a:t>
            </a:fld>
            <a:endParaRPr lang="en-00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1538-A11A-4D6B-80D5-43BB50CB2742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634971518"/>
      </p:ext>
    </p:extLst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C25-AC8D-494C-8119-DD2BA7482DB0}" type="datetimeFigureOut">
              <a:rPr lang="en-001" smtClean="0"/>
              <a:t>09/11/2024</a:t>
            </a:fld>
            <a:endParaRPr lang="en-00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1538-A11A-4D6B-80D5-43BB50CB2742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838840131"/>
      </p:ext>
    </p:extLst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C25-AC8D-494C-8119-DD2BA7482DB0}" type="datetimeFigureOut">
              <a:rPr lang="en-001" smtClean="0"/>
              <a:t>09/11/2024</a:t>
            </a:fld>
            <a:endParaRPr lang="en-00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1538-A11A-4D6B-80D5-43BB50CB2742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698373838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C25-AC8D-494C-8119-DD2BA7482DB0}" type="datetimeFigureOut">
              <a:rPr lang="en-001" smtClean="0"/>
              <a:t>09/11/2024</a:t>
            </a:fld>
            <a:endParaRPr lang="en-00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1538-A11A-4D6B-80D5-43BB50CB2742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535797660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C25-AC8D-494C-8119-DD2BA7482DB0}" type="datetimeFigureOut">
              <a:rPr lang="en-001" smtClean="0"/>
              <a:t>09/11/2024</a:t>
            </a:fld>
            <a:endParaRPr lang="en-00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1538-A11A-4D6B-80D5-43BB50CB2742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929219227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C25-AC8D-494C-8119-DD2BA7482DB0}" type="datetimeFigureOut">
              <a:rPr lang="en-001" smtClean="0"/>
              <a:t>09/11/2024</a:t>
            </a:fld>
            <a:endParaRPr lang="en-00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1538-A11A-4D6B-80D5-43BB50CB2742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422457520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C25-AC8D-494C-8119-DD2BA7482DB0}" type="datetimeFigureOut">
              <a:rPr lang="en-001" smtClean="0"/>
              <a:t>09/11/2024</a:t>
            </a:fld>
            <a:endParaRPr lang="en-00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1538-A11A-4D6B-80D5-43BB50CB2742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4045387393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C25-AC8D-494C-8119-DD2BA7482DB0}" type="datetimeFigureOut">
              <a:rPr lang="en-001" smtClean="0"/>
              <a:t>09/11/2024</a:t>
            </a:fld>
            <a:endParaRPr lang="en-00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1538-A11A-4D6B-80D5-43BB50CB2742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247266810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C25-AC8D-494C-8119-DD2BA7482DB0}" type="datetimeFigureOut">
              <a:rPr lang="en-001" smtClean="0"/>
              <a:t>09/11/2024</a:t>
            </a:fld>
            <a:endParaRPr lang="en-00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1538-A11A-4D6B-80D5-43BB50CB2742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50685459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6C25-AC8D-494C-8119-DD2BA7482DB0}" type="datetimeFigureOut">
              <a:rPr lang="en-001" smtClean="0"/>
              <a:t>09/11/2024</a:t>
            </a:fld>
            <a:endParaRPr lang="en-00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1538-A11A-4D6B-80D5-43BB50CB2742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816251149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2C2C6C25-AC8D-494C-8119-DD2BA7482DB0}" type="datetimeFigureOut">
              <a:rPr lang="en-001" smtClean="0"/>
              <a:t>09/11/2024</a:t>
            </a:fld>
            <a:endParaRPr lang="en-00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00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FD1E1538-A11A-4D6B-80D5-43BB50CB2742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920529727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C2C6C25-AC8D-494C-8119-DD2BA7482DB0}" type="datetimeFigureOut">
              <a:rPr lang="en-001" smtClean="0"/>
              <a:t>09/11/2024</a:t>
            </a:fld>
            <a:endParaRPr lang="en-00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00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FD1E1538-A11A-4D6B-80D5-43BB50CB2742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40189714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 spd="slow">
    <p:fade/>
  </p:transition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7FDC7-6D7A-8599-466D-592FAAEEC8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0092" y="2576024"/>
            <a:ext cx="4267201" cy="987791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5050"/>
                </a:solidFill>
                <a:latin typeface="Arial Black" panose="020B0A04020102020204" pitchFamily="34" charset="0"/>
              </a:rPr>
              <a:t>ATLI</a:t>
            </a: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Q</a:t>
            </a:r>
            <a:r>
              <a:rPr lang="en-US" sz="4400" dirty="0">
                <a:solidFill>
                  <a:srgbClr val="FF5050"/>
                </a:solidFill>
                <a:latin typeface="Arial Black" panose="020B0A04020102020204" pitchFamily="34" charset="0"/>
              </a:rPr>
              <a:t> MART</a:t>
            </a:r>
            <a:endParaRPr lang="en-001" sz="4400" dirty="0">
              <a:solidFill>
                <a:srgbClr val="FF5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BD8F6E-F8CA-544D-91C4-E155FCAAB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0491" y="3563815"/>
            <a:ext cx="5486402" cy="108719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C000"/>
                </a:solidFill>
                <a:latin typeface="Arial Black" panose="020B0A04020102020204" pitchFamily="34" charset="0"/>
              </a:rPr>
              <a:t>Codebasics</a:t>
            </a:r>
            <a:r>
              <a:rPr lang="en-US" dirty="0">
                <a:solidFill>
                  <a:srgbClr val="FFC000"/>
                </a:solidFill>
                <a:latin typeface="Arial Black" panose="020B0A04020102020204" pitchFamily="34" charset="0"/>
              </a:rPr>
              <a:t> Resume  Challenge</a:t>
            </a:r>
          </a:p>
          <a:p>
            <a:r>
              <a:rPr lang="en-US" dirty="0"/>
              <a:t>Presented by </a:t>
            </a:r>
            <a:r>
              <a:rPr lang="en-US" sz="1600" dirty="0" err="1">
                <a:solidFill>
                  <a:srgbClr val="FF5050"/>
                </a:solidFill>
                <a:latin typeface="Arial Black" panose="020B0A04020102020204" pitchFamily="34" charset="0"/>
              </a:rPr>
              <a:t>Rutuja</a:t>
            </a:r>
            <a:r>
              <a:rPr lang="en-US" sz="1600" dirty="0">
                <a:solidFill>
                  <a:srgbClr val="FF5050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>
                <a:solidFill>
                  <a:srgbClr val="FF5050"/>
                </a:solidFill>
                <a:latin typeface="Arial Black" panose="020B0A04020102020204" pitchFamily="34" charset="0"/>
              </a:rPr>
              <a:t>Thorve</a:t>
            </a:r>
            <a:endParaRPr lang="en-001" sz="1600" dirty="0">
              <a:solidFill>
                <a:srgbClr val="FF5050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975923-CFB3-19EE-612F-A85C6C1C2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51" y="100319"/>
            <a:ext cx="1450150" cy="14190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8BA9FC-7676-B963-2E7D-18D51B1708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51" y="5627077"/>
            <a:ext cx="1228988" cy="11306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E6DF6A-AAEC-EDC8-9377-866DD09E76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985" y="0"/>
            <a:ext cx="4021014" cy="685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85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C46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17300E-CCA2-0E61-6567-411450B19C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FA2E9D-9E78-6AE8-80F5-66CA7F1E212F}"/>
              </a:ext>
            </a:extLst>
          </p:cNvPr>
          <p:cNvSpPr/>
          <p:nvPr/>
        </p:nvSpPr>
        <p:spPr>
          <a:xfrm>
            <a:off x="0" y="128954"/>
            <a:ext cx="11910646" cy="1172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44F31F-5AA3-AE8E-2F77-BD809DD8B266}"/>
              </a:ext>
            </a:extLst>
          </p:cNvPr>
          <p:cNvSpPr/>
          <p:nvPr/>
        </p:nvSpPr>
        <p:spPr>
          <a:xfrm>
            <a:off x="187570" y="339969"/>
            <a:ext cx="10480429" cy="11723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03F7AE-EB8A-E3E1-A10B-07BDF8C16256}"/>
              </a:ext>
            </a:extLst>
          </p:cNvPr>
          <p:cNvSpPr/>
          <p:nvPr/>
        </p:nvSpPr>
        <p:spPr>
          <a:xfrm>
            <a:off x="281354" y="234464"/>
            <a:ext cx="93785" cy="573258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677EB2-1716-C583-5F7D-2B614E5103FA}"/>
              </a:ext>
            </a:extLst>
          </p:cNvPr>
          <p:cNvSpPr/>
          <p:nvPr/>
        </p:nvSpPr>
        <p:spPr>
          <a:xfrm>
            <a:off x="93786" y="0"/>
            <a:ext cx="93785" cy="672904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636D56B-74CB-2F5E-FEB1-32723BE5F826}"/>
              </a:ext>
            </a:extLst>
          </p:cNvPr>
          <p:cNvSpPr/>
          <p:nvPr/>
        </p:nvSpPr>
        <p:spPr>
          <a:xfrm>
            <a:off x="1594338" y="2596661"/>
            <a:ext cx="2063262" cy="1236785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D72F13"/>
                </a:solidFill>
                <a:latin typeface="Arial Black" panose="020B0A04020102020204" pitchFamily="34" charset="0"/>
              </a:rPr>
              <a:t>52.78 %</a:t>
            </a:r>
          </a:p>
          <a:p>
            <a:pPr algn="ctr"/>
            <a:r>
              <a:rPr lang="en-US" sz="2000" dirty="0">
                <a:solidFill>
                  <a:srgbClr val="00B0F0"/>
                </a:solidFill>
                <a:latin typeface="Arial Black" panose="020B0A04020102020204" pitchFamily="34" charset="0"/>
              </a:rPr>
              <a:t>IF %</a:t>
            </a:r>
            <a:endParaRPr lang="en-001" sz="2000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0A0E3DE-21E7-CA64-4E31-3BAC2292F9A9}"/>
              </a:ext>
            </a:extLst>
          </p:cNvPr>
          <p:cNvSpPr/>
          <p:nvPr/>
        </p:nvSpPr>
        <p:spPr>
          <a:xfrm>
            <a:off x="4478216" y="2274277"/>
            <a:ext cx="2684584" cy="1934308"/>
          </a:xfrm>
          <a:prstGeom prst="roundRect">
            <a:avLst/>
          </a:prstGeom>
          <a:solidFill>
            <a:srgbClr val="FF9933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 Black" panose="020B0A04020102020204" pitchFamily="34" charset="0"/>
              </a:rPr>
              <a:t>59.03 %</a:t>
            </a:r>
          </a:p>
          <a:p>
            <a:pPr algn="ctr"/>
            <a:r>
              <a:rPr lang="en-US" sz="2800" dirty="0">
                <a:solidFill>
                  <a:srgbClr val="00B0F0"/>
                </a:solidFill>
                <a:latin typeface="Arial Black" panose="020B0A04020102020204" pitchFamily="34" charset="0"/>
              </a:rPr>
              <a:t>OT %</a:t>
            </a:r>
            <a:endParaRPr lang="en-001" sz="2800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12DC904-40BE-8E31-483F-61ACF4E49FBE}"/>
              </a:ext>
            </a:extLst>
          </p:cNvPr>
          <p:cNvSpPr/>
          <p:nvPr/>
        </p:nvSpPr>
        <p:spPr>
          <a:xfrm>
            <a:off x="7854463" y="2596661"/>
            <a:ext cx="1946032" cy="1236785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D72F13"/>
                </a:solidFill>
                <a:latin typeface="Arial Black" panose="020B0A04020102020204" pitchFamily="34" charset="0"/>
              </a:rPr>
              <a:t>29.02 %</a:t>
            </a:r>
          </a:p>
          <a:p>
            <a:pPr algn="ctr"/>
            <a:r>
              <a:rPr lang="en-US" sz="2000" dirty="0">
                <a:solidFill>
                  <a:srgbClr val="00B0F0"/>
                </a:solidFill>
                <a:latin typeface="Arial Black" panose="020B0A04020102020204" pitchFamily="34" charset="0"/>
              </a:rPr>
              <a:t>OTIF %</a:t>
            </a:r>
            <a:endParaRPr lang="en-001" sz="2000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0BA2F1-C0F1-82E4-9F64-10EB8F891F98}"/>
              </a:ext>
            </a:extLst>
          </p:cNvPr>
          <p:cNvSpPr txBox="1"/>
          <p:nvPr/>
        </p:nvSpPr>
        <p:spPr>
          <a:xfrm>
            <a:off x="2866290" y="1296098"/>
            <a:ext cx="6178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Black" panose="020B0A04020102020204" pitchFamily="34" charset="0"/>
              </a:rPr>
              <a:t>The OT % is </a:t>
            </a:r>
            <a:r>
              <a:rPr lang="en-US" sz="2000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Arial Black" panose="020B0A04020102020204" pitchFamily="34" charset="0"/>
              </a:rPr>
              <a:t>27.05 % </a:t>
            </a:r>
            <a:r>
              <a:rPr lang="en-US" sz="2000" dirty="0">
                <a:latin typeface="Arial Black" panose="020B0A04020102020204" pitchFamily="34" charset="0"/>
              </a:rPr>
              <a:t>below the target</a:t>
            </a:r>
            <a:endParaRPr lang="en-001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681652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C46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00C746-D664-6ACC-FBA5-A8A4D2D462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AF3EFD-AEC3-FE8C-BC4E-620338CF8194}"/>
              </a:ext>
            </a:extLst>
          </p:cNvPr>
          <p:cNvSpPr/>
          <p:nvPr/>
        </p:nvSpPr>
        <p:spPr>
          <a:xfrm>
            <a:off x="0" y="128954"/>
            <a:ext cx="11910646" cy="1172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C007DA-FB3F-C567-5016-4A6A5BCFBEC7}"/>
              </a:ext>
            </a:extLst>
          </p:cNvPr>
          <p:cNvSpPr/>
          <p:nvPr/>
        </p:nvSpPr>
        <p:spPr>
          <a:xfrm>
            <a:off x="187570" y="339969"/>
            <a:ext cx="10480429" cy="11723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AF1A8E-E9C3-2BFB-3DBE-E6F392A0FDD9}"/>
              </a:ext>
            </a:extLst>
          </p:cNvPr>
          <p:cNvSpPr/>
          <p:nvPr/>
        </p:nvSpPr>
        <p:spPr>
          <a:xfrm>
            <a:off x="281354" y="234464"/>
            <a:ext cx="93785" cy="573258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D45F63-B6D6-98D4-CDAE-1936736183CC}"/>
              </a:ext>
            </a:extLst>
          </p:cNvPr>
          <p:cNvSpPr/>
          <p:nvPr/>
        </p:nvSpPr>
        <p:spPr>
          <a:xfrm>
            <a:off x="93786" y="0"/>
            <a:ext cx="93785" cy="672904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0696B18-E587-122B-71B6-0D10233B10E4}"/>
              </a:ext>
            </a:extLst>
          </p:cNvPr>
          <p:cNvSpPr/>
          <p:nvPr/>
        </p:nvSpPr>
        <p:spPr>
          <a:xfrm>
            <a:off x="1547446" y="2596661"/>
            <a:ext cx="2133599" cy="1236785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 Black" panose="020B0A04020102020204" pitchFamily="34" charset="0"/>
              </a:rPr>
              <a:t>52.78 %</a:t>
            </a:r>
          </a:p>
          <a:p>
            <a:pPr algn="ctr"/>
            <a:r>
              <a:rPr lang="en-US" sz="2000" dirty="0">
                <a:solidFill>
                  <a:srgbClr val="00B0F0"/>
                </a:solidFill>
                <a:latin typeface="Arial Black" panose="020B0A04020102020204" pitchFamily="34" charset="0"/>
              </a:rPr>
              <a:t>IF %</a:t>
            </a:r>
            <a:endParaRPr lang="en-001" sz="2000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150937C-0361-ABBC-063B-6ED6E0A6D14B}"/>
              </a:ext>
            </a:extLst>
          </p:cNvPr>
          <p:cNvSpPr/>
          <p:nvPr/>
        </p:nvSpPr>
        <p:spPr>
          <a:xfrm>
            <a:off x="4654063" y="2596661"/>
            <a:ext cx="2133599" cy="1236785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 Black" panose="020B0A04020102020204" pitchFamily="34" charset="0"/>
              </a:rPr>
              <a:t>59.03 %</a:t>
            </a:r>
          </a:p>
          <a:p>
            <a:pPr algn="ctr"/>
            <a:r>
              <a:rPr lang="en-US" sz="2000" dirty="0">
                <a:solidFill>
                  <a:srgbClr val="00B0F0"/>
                </a:solidFill>
                <a:latin typeface="Arial Black" panose="020B0A04020102020204" pitchFamily="34" charset="0"/>
              </a:rPr>
              <a:t>OT %</a:t>
            </a:r>
            <a:endParaRPr lang="en-001" sz="2000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D6BDB34-A1A3-16D4-5E6B-A21E698D2A53}"/>
              </a:ext>
            </a:extLst>
          </p:cNvPr>
          <p:cNvSpPr/>
          <p:nvPr/>
        </p:nvSpPr>
        <p:spPr>
          <a:xfrm>
            <a:off x="7549662" y="2110154"/>
            <a:ext cx="2661138" cy="2192215"/>
          </a:xfrm>
          <a:prstGeom prst="roundRect">
            <a:avLst/>
          </a:prstGeom>
          <a:solidFill>
            <a:srgbClr val="FF9933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 Black" panose="020B0A04020102020204" pitchFamily="34" charset="0"/>
              </a:rPr>
              <a:t>29.02 %</a:t>
            </a:r>
          </a:p>
          <a:p>
            <a:pPr algn="ctr"/>
            <a:r>
              <a:rPr lang="en-US" sz="2800" dirty="0">
                <a:solidFill>
                  <a:srgbClr val="00B0F0"/>
                </a:solidFill>
                <a:latin typeface="Arial Black" panose="020B0A04020102020204" pitchFamily="34" charset="0"/>
              </a:rPr>
              <a:t>OTIF %</a:t>
            </a:r>
            <a:endParaRPr lang="en-001" sz="2800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C9585A-533A-9E28-16A0-32C569306EBC}"/>
              </a:ext>
            </a:extLst>
          </p:cNvPr>
          <p:cNvSpPr txBox="1"/>
          <p:nvPr/>
        </p:nvSpPr>
        <p:spPr>
          <a:xfrm>
            <a:off x="2766646" y="854250"/>
            <a:ext cx="7080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Black" panose="020B0A04020102020204" pitchFamily="34" charset="0"/>
              </a:rPr>
              <a:t>The OTIF % is </a:t>
            </a:r>
            <a:r>
              <a:rPr lang="en-US" sz="2000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Arial Black" panose="020B0A04020102020204" pitchFamily="34" charset="0"/>
              </a:rPr>
              <a:t>36.89 % </a:t>
            </a:r>
            <a:r>
              <a:rPr lang="en-US" sz="2000" dirty="0">
                <a:latin typeface="Arial Black" panose="020B0A04020102020204" pitchFamily="34" charset="0"/>
              </a:rPr>
              <a:t>away from the target</a:t>
            </a:r>
            <a:endParaRPr lang="en-001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329962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C46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48FB46-03BB-087A-AEE0-763D712EC0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A3A0E-AD31-AEC2-44AC-8CFB46EA8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20615"/>
          </a:xfrm>
          <a:ln>
            <a:noFill/>
          </a:ln>
        </p:spPr>
        <p:txBody>
          <a:bodyPr/>
          <a:lstStyle/>
          <a:p>
            <a:pPr algn="ctr"/>
            <a:r>
              <a:rPr lang="en-US" dirty="0">
                <a:solidFill>
                  <a:srgbClr val="FF5050"/>
                </a:solidFill>
                <a:latin typeface="Arial Black" panose="020B0A04020102020204" pitchFamily="34" charset="0"/>
              </a:rPr>
              <a:t>Recommendations</a:t>
            </a:r>
            <a:endParaRPr lang="en-001" dirty="0">
              <a:solidFill>
                <a:srgbClr val="FF505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BC8E93-FD4C-DD6E-D382-5103F1ECAF71}"/>
              </a:ext>
            </a:extLst>
          </p:cNvPr>
          <p:cNvSpPr/>
          <p:nvPr/>
        </p:nvSpPr>
        <p:spPr>
          <a:xfrm>
            <a:off x="0" y="128954"/>
            <a:ext cx="11910646" cy="1172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53389E-FFC6-EC1C-24BB-0E5A0FB91A20}"/>
              </a:ext>
            </a:extLst>
          </p:cNvPr>
          <p:cNvSpPr/>
          <p:nvPr/>
        </p:nvSpPr>
        <p:spPr>
          <a:xfrm>
            <a:off x="187570" y="339969"/>
            <a:ext cx="10480429" cy="11723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35C963-CCDC-039F-DAA5-600A94D5F8CB}"/>
              </a:ext>
            </a:extLst>
          </p:cNvPr>
          <p:cNvSpPr/>
          <p:nvPr/>
        </p:nvSpPr>
        <p:spPr>
          <a:xfrm>
            <a:off x="281354" y="234464"/>
            <a:ext cx="93785" cy="573258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888AD0-571D-D6D1-FF09-B9AC6010036B}"/>
              </a:ext>
            </a:extLst>
          </p:cNvPr>
          <p:cNvSpPr/>
          <p:nvPr/>
        </p:nvSpPr>
        <p:spPr>
          <a:xfrm>
            <a:off x="93786" y="0"/>
            <a:ext cx="93785" cy="672904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854331-08B7-938D-BB21-5F203473CA3C}"/>
              </a:ext>
            </a:extLst>
          </p:cNvPr>
          <p:cNvSpPr txBox="1"/>
          <p:nvPr/>
        </p:nvSpPr>
        <p:spPr>
          <a:xfrm>
            <a:off x="1488830" y="2210361"/>
            <a:ext cx="97301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dirty="0">
                <a:latin typeface="Arial Black" panose="020B0A04020102020204" pitchFamily="34" charset="0"/>
              </a:rPr>
              <a:t>Increase stock levels for high demand dairy items to prevent stockouts.</a:t>
            </a:r>
          </a:p>
          <a:p>
            <a:pPr marL="342900" indent="-342900">
              <a:buFont typeface="+mj-lt"/>
              <a:buAutoNum type="arabicParenR"/>
            </a:pPr>
            <a:endParaRPr lang="en-US" dirty="0">
              <a:latin typeface="Arial Black" panose="020B0A04020102020204" pitchFamily="34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dirty="0">
                <a:latin typeface="Arial Black" panose="020B0A04020102020204" pitchFamily="34" charset="0"/>
              </a:rPr>
              <a:t>Review historical sales data and seasonal trends for dairy products. Improving demand forecasting will help ensure sufficient stock levels to meet customer needs.</a:t>
            </a:r>
          </a:p>
          <a:p>
            <a:pPr marL="342900" indent="-342900">
              <a:buFont typeface="+mj-lt"/>
              <a:buAutoNum type="arabicParenR"/>
            </a:pPr>
            <a:endParaRPr lang="en-US" dirty="0">
              <a:latin typeface="Arial Black" panose="020B0A04020102020204" pitchFamily="34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dirty="0">
                <a:latin typeface="Arial Black" panose="020B0A04020102020204" pitchFamily="34" charset="0"/>
              </a:rPr>
              <a:t>Adjust inventory planning to ensure higher fill rates for items frequently ordered by customers who are in risk.</a:t>
            </a:r>
            <a:endParaRPr lang="en-00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98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C46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8E8362-4BF3-49C7-4034-551B3E6BDF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F9E0F-9F09-7841-632F-B074F5F53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893" y="2291862"/>
            <a:ext cx="9905998" cy="2033953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5050"/>
                </a:solidFill>
                <a:latin typeface="Arial Black" panose="020B0A04020102020204" pitchFamily="34" charset="0"/>
              </a:rPr>
              <a:t>Thanks for showing your interest till the end </a:t>
            </a:r>
            <a:r>
              <a:rPr lang="en-US" sz="4000" dirty="0">
                <a:solidFill>
                  <a:srgbClr val="00B050"/>
                </a:solidFill>
                <a:latin typeface="Arial Black" panose="020B0A04020102020204" pitchFamily="34" charset="0"/>
              </a:rPr>
              <a:t>!!!</a:t>
            </a:r>
            <a:br>
              <a:rPr lang="en-US" sz="4000" dirty="0">
                <a:solidFill>
                  <a:srgbClr val="00B050"/>
                </a:solidFill>
                <a:latin typeface="Arial Black" panose="020B0A04020102020204" pitchFamily="34" charset="0"/>
              </a:rPr>
            </a:br>
            <a:endParaRPr lang="en-001" sz="40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6B3EDD-A4BB-E3A6-10C2-9CF14253C7E2}"/>
              </a:ext>
            </a:extLst>
          </p:cNvPr>
          <p:cNvSpPr/>
          <p:nvPr/>
        </p:nvSpPr>
        <p:spPr>
          <a:xfrm>
            <a:off x="0" y="128954"/>
            <a:ext cx="11910646" cy="1172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666BE3-AED7-67A6-39FF-BDCF36572886}"/>
              </a:ext>
            </a:extLst>
          </p:cNvPr>
          <p:cNvSpPr/>
          <p:nvPr/>
        </p:nvSpPr>
        <p:spPr>
          <a:xfrm>
            <a:off x="187570" y="339969"/>
            <a:ext cx="10480429" cy="11723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618108-E0F3-F331-3213-DA6697EA8F33}"/>
              </a:ext>
            </a:extLst>
          </p:cNvPr>
          <p:cNvSpPr/>
          <p:nvPr/>
        </p:nvSpPr>
        <p:spPr>
          <a:xfrm>
            <a:off x="281354" y="234464"/>
            <a:ext cx="93785" cy="573258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E90D01-735F-5E67-D39E-8AE960F211AA}"/>
              </a:ext>
            </a:extLst>
          </p:cNvPr>
          <p:cNvSpPr/>
          <p:nvPr/>
        </p:nvSpPr>
        <p:spPr>
          <a:xfrm>
            <a:off x="93786" y="0"/>
            <a:ext cx="93785" cy="672904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036C00-3B01-BFB5-D89D-69031084CBC3}"/>
              </a:ext>
            </a:extLst>
          </p:cNvPr>
          <p:cNvSpPr txBox="1"/>
          <p:nvPr/>
        </p:nvSpPr>
        <p:spPr>
          <a:xfrm>
            <a:off x="3452446" y="3645876"/>
            <a:ext cx="5380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Feel free to give your valuable feedback</a:t>
            </a:r>
            <a:endParaRPr lang="en-001" dirty="0">
              <a:solidFill>
                <a:schemeClr val="bg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116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C4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10CB4-E1B9-7B2F-13CB-C67D4F5E3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93785"/>
            <a:ext cx="9905998" cy="861648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Arial Black" panose="020B0A04020102020204" pitchFamily="34" charset="0"/>
              </a:rPr>
              <a:t>Content :</a:t>
            </a:r>
            <a:endParaRPr lang="en-001" sz="36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976F3-B6E9-13BB-C515-02A7E5C4B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055077"/>
            <a:ext cx="9905998" cy="5146431"/>
          </a:xfrm>
          <a:solidFill>
            <a:schemeClr val="accent3">
              <a:lumMod val="7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en-US" sz="2000" dirty="0">
                <a:solidFill>
                  <a:srgbClr val="FF0000"/>
                </a:solidFill>
                <a:latin typeface="Arial Black" panose="020B0A04020102020204" pitchFamily="34" charset="0"/>
              </a:rPr>
              <a:t>About Business</a:t>
            </a:r>
          </a:p>
          <a:p>
            <a:pPr marL="914400" lvl="2" indent="0">
              <a:buNone/>
            </a:pPr>
            <a:endParaRPr lang="en-US" sz="2000" dirty="0">
              <a:solidFill>
                <a:schemeClr val="tx2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pPr marL="914400" lvl="2" indent="0">
              <a:buNone/>
            </a:pPr>
            <a:r>
              <a:rPr lang="en-US" sz="2000" dirty="0">
                <a:solidFill>
                  <a:srgbClr val="E0940A"/>
                </a:solidFill>
                <a:latin typeface="Arial Black" panose="020B0A04020102020204" pitchFamily="34" charset="0"/>
              </a:rPr>
              <a:t>Problem statement</a:t>
            </a:r>
          </a:p>
          <a:p>
            <a:pPr marL="914400" lvl="2" indent="0">
              <a:buNone/>
            </a:pPr>
            <a:endParaRPr lang="en-US" sz="2000" dirty="0">
              <a:solidFill>
                <a:schemeClr val="tx2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pPr marL="914400" lvl="2" indent="0">
              <a:buNone/>
            </a:pPr>
            <a:r>
              <a:rPr lang="en-US" sz="2000" dirty="0">
                <a:solidFill>
                  <a:srgbClr val="92D050"/>
                </a:solidFill>
                <a:latin typeface="Arial Black" panose="020B0A04020102020204" pitchFamily="34" charset="0"/>
              </a:rPr>
              <a:t>Data model</a:t>
            </a:r>
          </a:p>
          <a:p>
            <a:pPr marL="914400" lvl="2" indent="0">
              <a:buNone/>
            </a:pPr>
            <a:endParaRPr lang="en-US" sz="2000" dirty="0">
              <a:solidFill>
                <a:schemeClr val="tx2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pPr marL="914400" lvl="2" indent="0">
              <a:buNone/>
            </a:pPr>
            <a:r>
              <a:rPr lang="en-US" sz="2000" dirty="0">
                <a:solidFill>
                  <a:srgbClr val="1B6CCF"/>
                </a:solidFill>
                <a:latin typeface="Arial Black" panose="020B0A04020102020204" pitchFamily="34" charset="0"/>
              </a:rPr>
              <a:t>Dashboard</a:t>
            </a:r>
          </a:p>
          <a:p>
            <a:pPr marL="914400" lvl="2" indent="0">
              <a:buNone/>
            </a:pPr>
            <a:endParaRPr lang="en-US" sz="2000" dirty="0">
              <a:solidFill>
                <a:schemeClr val="tx2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pPr marL="914400" lvl="2" indent="0">
              <a:buNone/>
            </a:pPr>
            <a:r>
              <a:rPr lang="en-US" sz="2000" dirty="0">
                <a:solidFill>
                  <a:srgbClr val="DE0CDE"/>
                </a:solidFill>
                <a:latin typeface="Arial Black" panose="020B0A04020102020204" pitchFamily="34" charset="0"/>
              </a:rPr>
              <a:t>Insights</a:t>
            </a:r>
          </a:p>
          <a:p>
            <a:pPr marL="914400" lvl="2" indent="0">
              <a:buNone/>
            </a:pPr>
            <a:endParaRPr lang="en-US" sz="2000" dirty="0">
              <a:solidFill>
                <a:schemeClr val="tx2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pPr marL="914400" lvl="2" indent="0">
              <a:buNone/>
            </a:pPr>
            <a:r>
              <a:rPr lang="en-US" sz="2000" dirty="0">
                <a:solidFill>
                  <a:srgbClr val="03B1E7"/>
                </a:solidFill>
                <a:latin typeface="Arial Black" panose="020B0A04020102020204" pitchFamily="34" charset="0"/>
              </a:rPr>
              <a:t>recommendations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863EA33-5E0B-DAC4-05F4-C23670E0C980}"/>
              </a:ext>
            </a:extLst>
          </p:cNvPr>
          <p:cNvSpPr/>
          <p:nvPr/>
        </p:nvSpPr>
        <p:spPr>
          <a:xfrm>
            <a:off x="1383317" y="1251440"/>
            <a:ext cx="339969" cy="375138"/>
          </a:xfrm>
          <a:prstGeom prst="ellipse">
            <a:avLst/>
          </a:prstGeom>
          <a:solidFill>
            <a:srgbClr val="FF5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en-001" dirty="0">
              <a:ln>
                <a:solidFill>
                  <a:schemeClr val="bg2">
                    <a:lumMod val="50000"/>
                  </a:schemeClr>
                </a:solidFill>
              </a:ln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780E60C-E120-4E5C-6BFB-989AA9A1E18A}"/>
              </a:ext>
            </a:extLst>
          </p:cNvPr>
          <p:cNvSpPr/>
          <p:nvPr/>
        </p:nvSpPr>
        <p:spPr>
          <a:xfrm>
            <a:off x="1383316" y="2107224"/>
            <a:ext cx="339969" cy="375138"/>
          </a:xfrm>
          <a:prstGeom prst="ellipse">
            <a:avLst/>
          </a:prstGeom>
          <a:solidFill>
            <a:srgbClr val="E0940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</a:rPr>
              <a:t>2</a:t>
            </a:r>
            <a:endParaRPr lang="en-001" dirty="0">
              <a:ln>
                <a:solidFill>
                  <a:schemeClr val="bg2">
                    <a:lumMod val="50000"/>
                  </a:schemeClr>
                </a:solidFill>
              </a:ln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6528EAD-BB56-2B79-A9C7-7DEA5DFEBA9F}"/>
              </a:ext>
            </a:extLst>
          </p:cNvPr>
          <p:cNvSpPr/>
          <p:nvPr/>
        </p:nvSpPr>
        <p:spPr>
          <a:xfrm>
            <a:off x="1383316" y="2960079"/>
            <a:ext cx="339969" cy="37513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</a:rPr>
              <a:t>3</a:t>
            </a:r>
            <a:endParaRPr lang="en-001" dirty="0">
              <a:ln>
                <a:solidFill>
                  <a:schemeClr val="bg2">
                    <a:lumMod val="50000"/>
                  </a:schemeClr>
                </a:solidFill>
              </a:ln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FD89FE-595A-3136-871E-AA77FA9DE0DF}"/>
              </a:ext>
            </a:extLst>
          </p:cNvPr>
          <p:cNvSpPr/>
          <p:nvPr/>
        </p:nvSpPr>
        <p:spPr>
          <a:xfrm>
            <a:off x="1383315" y="3817331"/>
            <a:ext cx="339969" cy="37513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en-001" dirty="0">
              <a:ln>
                <a:solidFill>
                  <a:schemeClr val="bg2">
                    <a:lumMod val="50000"/>
                  </a:schemeClr>
                </a:solidFill>
              </a:ln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E8576EF-19EA-3DA3-5178-4688559730EB}"/>
              </a:ext>
            </a:extLst>
          </p:cNvPr>
          <p:cNvSpPr/>
          <p:nvPr/>
        </p:nvSpPr>
        <p:spPr>
          <a:xfrm>
            <a:off x="1383315" y="4780086"/>
            <a:ext cx="339969" cy="375138"/>
          </a:xfrm>
          <a:prstGeom prst="ellipse">
            <a:avLst/>
          </a:prstGeom>
          <a:solidFill>
            <a:srgbClr val="DE0CD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</a:rPr>
              <a:t>5</a:t>
            </a:r>
            <a:endParaRPr lang="en-001" dirty="0">
              <a:ln>
                <a:solidFill>
                  <a:schemeClr val="bg2">
                    <a:lumMod val="50000"/>
                  </a:schemeClr>
                </a:solidFill>
              </a:ln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16871C-8159-D590-A47A-2767E4F7A1CC}"/>
              </a:ext>
            </a:extLst>
          </p:cNvPr>
          <p:cNvSpPr/>
          <p:nvPr/>
        </p:nvSpPr>
        <p:spPr>
          <a:xfrm>
            <a:off x="1383315" y="5675441"/>
            <a:ext cx="339969" cy="375138"/>
          </a:xfrm>
          <a:prstGeom prst="ellipse">
            <a:avLst/>
          </a:prstGeom>
          <a:solidFill>
            <a:srgbClr val="03B1E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en-001" dirty="0">
              <a:ln>
                <a:solidFill>
                  <a:schemeClr val="bg2">
                    <a:lumMod val="50000"/>
                  </a:schemeClr>
                </a:solidFill>
              </a:ln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22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C4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AAE1C-ADE9-6A7B-8508-CB4E7003E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20615"/>
          </a:xfrm>
          <a:ln>
            <a:noFill/>
          </a:ln>
        </p:spPr>
        <p:txBody>
          <a:bodyPr/>
          <a:lstStyle/>
          <a:p>
            <a:pPr algn="ctr"/>
            <a:r>
              <a:rPr lang="en-US" dirty="0" err="1">
                <a:solidFill>
                  <a:srgbClr val="FF5050"/>
                </a:solidFill>
                <a:latin typeface="Arial Black" panose="020B0A04020102020204" pitchFamily="34" charset="0"/>
              </a:rPr>
              <a:t>Atli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Q</a:t>
            </a:r>
            <a:r>
              <a:rPr lang="en-US" dirty="0">
                <a:solidFill>
                  <a:srgbClr val="D72F13"/>
                </a:solidFill>
                <a:latin typeface="Arial Black" panose="020B0A04020102020204" pitchFamily="34" charset="0"/>
              </a:rPr>
              <a:t>  </a:t>
            </a:r>
            <a:r>
              <a:rPr lang="en-US" dirty="0">
                <a:solidFill>
                  <a:srgbClr val="FF5050"/>
                </a:solidFill>
                <a:latin typeface="Arial Black" panose="020B0A04020102020204" pitchFamily="34" charset="0"/>
              </a:rPr>
              <a:t>Mart</a:t>
            </a:r>
            <a:endParaRPr lang="en-001" dirty="0">
              <a:solidFill>
                <a:srgbClr val="FF5050"/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CA56C2F-9104-CC92-9E8B-FF519DB3CF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631" y="534083"/>
            <a:ext cx="879232" cy="860397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AAE8967-7611-CB6B-4041-811F96A8FB97}"/>
              </a:ext>
            </a:extLst>
          </p:cNvPr>
          <p:cNvSpPr/>
          <p:nvPr/>
        </p:nvSpPr>
        <p:spPr>
          <a:xfrm>
            <a:off x="0" y="128954"/>
            <a:ext cx="11910646" cy="1172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5E4DB-C97C-2C37-3E6F-A600A22DA6D2}"/>
              </a:ext>
            </a:extLst>
          </p:cNvPr>
          <p:cNvSpPr/>
          <p:nvPr/>
        </p:nvSpPr>
        <p:spPr>
          <a:xfrm>
            <a:off x="187570" y="339969"/>
            <a:ext cx="10480429" cy="11723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8788B2-14B5-5D24-B1FA-510775A48F51}"/>
              </a:ext>
            </a:extLst>
          </p:cNvPr>
          <p:cNvSpPr/>
          <p:nvPr/>
        </p:nvSpPr>
        <p:spPr>
          <a:xfrm>
            <a:off x="281354" y="234464"/>
            <a:ext cx="93785" cy="573258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6E1E77-78D4-AAC8-90F3-607B3B678AA9}"/>
              </a:ext>
            </a:extLst>
          </p:cNvPr>
          <p:cNvSpPr/>
          <p:nvPr/>
        </p:nvSpPr>
        <p:spPr>
          <a:xfrm>
            <a:off x="93786" y="0"/>
            <a:ext cx="93785" cy="672904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03E2EE-B7A3-CC45-2C2C-1083E0C0D871}"/>
              </a:ext>
            </a:extLst>
          </p:cNvPr>
          <p:cNvSpPr txBox="1"/>
          <p:nvPr/>
        </p:nvSpPr>
        <p:spPr>
          <a:xfrm>
            <a:off x="1141413" y="1992923"/>
            <a:ext cx="978449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Rockwell" panose="02060603020205020403" pitchFamily="18" charset="0"/>
              </a:rPr>
              <a:t>AtliQ</a:t>
            </a: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Rockwell" panose="02060603020205020403" pitchFamily="18" charset="0"/>
              </a:rPr>
              <a:t> Mart is a growing FMCG </a:t>
            </a:r>
            <a:r>
              <a:rPr lang="en-US" sz="2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Rockwell" panose="02060603020205020403" pitchFamily="18" charset="0"/>
              </a:rPr>
              <a:t>manufacturaer</a:t>
            </a: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Rockwell" panose="02060603020205020403" pitchFamily="18" charset="0"/>
              </a:rPr>
              <a:t> headquartered in </a:t>
            </a:r>
            <a:r>
              <a:rPr lang="en-US" sz="2400" dirty="0">
                <a:solidFill>
                  <a:srgbClr val="FF0000"/>
                </a:solidFill>
                <a:latin typeface="Arial Black" panose="020B0A04020102020204" pitchFamily="34" charset="0"/>
              </a:rPr>
              <a:t>Gujarat, India.</a:t>
            </a:r>
          </a:p>
          <a:p>
            <a:endParaRPr lang="en-00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B0E1BCF-0D0E-33FA-B097-B5E4DD4EECDA}"/>
              </a:ext>
            </a:extLst>
          </p:cNvPr>
          <p:cNvSpPr/>
          <p:nvPr/>
        </p:nvSpPr>
        <p:spPr>
          <a:xfrm>
            <a:off x="1043354" y="4712677"/>
            <a:ext cx="2225796" cy="820616"/>
          </a:xfrm>
          <a:prstGeom prst="ellipse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>
                  <a:solidFill>
                    <a:srgbClr val="3333CC"/>
                  </a:solidFill>
                </a:ln>
                <a:solidFill>
                  <a:srgbClr val="3333CC"/>
                </a:solidFill>
                <a:effectLst>
                  <a:reflection blurRad="6350" stA="53000" endA="300" endPos="35500" dir="5400000" sy="-90000" algn="bl" rotWithShape="0"/>
                </a:effectLst>
                <a:latin typeface="Arial Black" panose="020B0A04020102020204" pitchFamily="34" charset="0"/>
              </a:rPr>
              <a:t>Surat</a:t>
            </a:r>
            <a:endParaRPr lang="en-001" dirty="0">
              <a:ln w="0">
                <a:solidFill>
                  <a:srgbClr val="3333CC"/>
                </a:solidFill>
              </a:ln>
              <a:solidFill>
                <a:srgbClr val="3333CC"/>
              </a:solidFill>
              <a:effectLst>
                <a:reflection blurRad="6350" stA="53000" endA="300" endPos="35500" dir="5400000" sy="-90000" algn="bl" rotWithShape="0"/>
              </a:effectLst>
              <a:latin typeface="Arial Black" panose="020B0A040201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4E6F1F-8957-EC9C-DE1F-0A1AABC5FD78}"/>
              </a:ext>
            </a:extLst>
          </p:cNvPr>
          <p:cNvSpPr txBox="1"/>
          <p:nvPr/>
        </p:nvSpPr>
        <p:spPr>
          <a:xfrm>
            <a:off x="4501663" y="3131457"/>
            <a:ext cx="1793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rial Black" panose="020B0A04020102020204" pitchFamily="34" charset="0"/>
              </a:rPr>
              <a:t>Branches</a:t>
            </a:r>
            <a:endParaRPr lang="en-001" sz="24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27F8458-570D-7845-3A2D-069D2F3BE556}"/>
              </a:ext>
            </a:extLst>
          </p:cNvPr>
          <p:cNvSpPr/>
          <p:nvPr/>
        </p:nvSpPr>
        <p:spPr>
          <a:xfrm>
            <a:off x="4284780" y="4712678"/>
            <a:ext cx="2365927" cy="820615"/>
          </a:xfrm>
          <a:prstGeom prst="ellipse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>
                  <a:solidFill>
                    <a:srgbClr val="3333CC"/>
                  </a:solidFill>
                </a:ln>
                <a:solidFill>
                  <a:srgbClr val="3333CC"/>
                </a:solidFill>
                <a:effectLst>
                  <a:reflection blurRad="6350" stA="53000" endA="300" endPos="35500" dir="5400000" sy="-90000" algn="bl" rotWithShape="0"/>
                </a:effectLst>
                <a:latin typeface="Arial Black" panose="020B0A04020102020204" pitchFamily="34" charset="0"/>
              </a:rPr>
              <a:t>Ahmedabad</a:t>
            </a:r>
            <a:endParaRPr lang="en-001" dirty="0">
              <a:ln w="0">
                <a:solidFill>
                  <a:srgbClr val="3333CC"/>
                </a:solidFill>
              </a:ln>
              <a:solidFill>
                <a:srgbClr val="3333CC"/>
              </a:solidFill>
              <a:effectLst>
                <a:reflection blurRad="6350" stA="53000" endA="300" endPos="35500" dir="5400000" sy="-90000" algn="bl" rotWithShape="0"/>
              </a:effectLst>
              <a:latin typeface="Arial Black" panose="020B0A040201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886D557-AD2F-F6AD-80F6-6C333CC878C8}"/>
              </a:ext>
            </a:extLst>
          </p:cNvPr>
          <p:cNvSpPr/>
          <p:nvPr/>
        </p:nvSpPr>
        <p:spPr>
          <a:xfrm>
            <a:off x="7714030" y="4712677"/>
            <a:ext cx="2225796" cy="820616"/>
          </a:xfrm>
          <a:prstGeom prst="ellipse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>
                  <a:solidFill>
                    <a:srgbClr val="3333CC"/>
                  </a:solidFill>
                </a:ln>
                <a:solidFill>
                  <a:srgbClr val="3333CC"/>
                </a:solidFill>
                <a:effectLst>
                  <a:reflection blurRad="6350" stA="53000" endA="300" endPos="35500" dir="5400000" sy="-90000" algn="bl" rotWithShape="0"/>
                </a:effectLst>
                <a:latin typeface="Arial Black" panose="020B0A04020102020204" pitchFamily="34" charset="0"/>
              </a:rPr>
              <a:t>Vadodara</a:t>
            </a:r>
            <a:endParaRPr lang="en-001" dirty="0">
              <a:ln w="0">
                <a:solidFill>
                  <a:srgbClr val="3333CC"/>
                </a:solidFill>
              </a:ln>
              <a:solidFill>
                <a:srgbClr val="3333CC"/>
              </a:solidFill>
              <a:effectLst>
                <a:reflection blurRad="6350" stA="53000" endA="300" endPos="35500" dir="5400000" sy="-90000" algn="bl" rotWithShape="0"/>
              </a:effectLst>
              <a:latin typeface="Arial Black" panose="020B0A0402010202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472A9D-AE3E-297E-39BD-8BE3DCE91A22}"/>
              </a:ext>
            </a:extLst>
          </p:cNvPr>
          <p:cNvCxnSpPr/>
          <p:nvPr/>
        </p:nvCxnSpPr>
        <p:spPr>
          <a:xfrm>
            <a:off x="4501663" y="3593122"/>
            <a:ext cx="1793629" cy="0"/>
          </a:xfrm>
          <a:prstGeom prst="line">
            <a:avLst/>
          </a:prstGeom>
          <a:ln>
            <a:solidFill>
              <a:srgbClr val="FF5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F877C1C-A3E8-394A-5E79-64591DA94059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06433" y="3593121"/>
            <a:ext cx="2395231" cy="967155"/>
          </a:xfrm>
          <a:prstGeom prst="bentConnector3">
            <a:avLst>
              <a:gd name="adj1" fmla="val 10041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9A93F4A2-D9DF-4751-E598-BFD3996DEC53}"/>
              </a:ext>
            </a:extLst>
          </p:cNvPr>
          <p:cNvCxnSpPr>
            <a:cxnSpLocks/>
          </p:cNvCxnSpPr>
          <p:nvPr/>
        </p:nvCxnSpPr>
        <p:spPr>
          <a:xfrm>
            <a:off x="6295292" y="3593121"/>
            <a:ext cx="2531636" cy="967155"/>
          </a:xfrm>
          <a:prstGeom prst="bentConnector3">
            <a:avLst>
              <a:gd name="adj1" fmla="val 10001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131993F-8D5C-ABB0-B8DC-1DA13D43632D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5398478" y="3593122"/>
            <a:ext cx="29306" cy="9671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40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C46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528651-2F49-CE26-4619-A1AD299399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44DC0-B052-8B05-C471-19B7F95F1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22" y="550985"/>
            <a:ext cx="5627078" cy="46892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2400" u="sng" dirty="0">
                <a:solidFill>
                  <a:srgbClr val="FF5050"/>
                </a:solidFill>
                <a:latin typeface="Arial Black" panose="020B0A04020102020204" pitchFamily="34" charset="0"/>
              </a:rPr>
              <a:t>Product categories</a:t>
            </a:r>
            <a:endParaRPr lang="en-001" sz="2400" u="sng" dirty="0">
              <a:solidFill>
                <a:srgbClr val="FF5050"/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EE1A8A1-B7F7-65F7-563B-02F9CDC14B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453" y="569818"/>
            <a:ext cx="879232" cy="860397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8C1EC47-A8F6-1F0E-6659-5667C7559002}"/>
              </a:ext>
            </a:extLst>
          </p:cNvPr>
          <p:cNvSpPr/>
          <p:nvPr/>
        </p:nvSpPr>
        <p:spPr>
          <a:xfrm>
            <a:off x="0" y="128954"/>
            <a:ext cx="11910646" cy="1172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109AB2-5887-1FB9-C63C-59FBD0C80986}"/>
              </a:ext>
            </a:extLst>
          </p:cNvPr>
          <p:cNvSpPr/>
          <p:nvPr/>
        </p:nvSpPr>
        <p:spPr>
          <a:xfrm>
            <a:off x="187570" y="339969"/>
            <a:ext cx="10480429" cy="11723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91A4A8-978D-99BC-91CF-9107ECCF50BF}"/>
              </a:ext>
            </a:extLst>
          </p:cNvPr>
          <p:cNvSpPr/>
          <p:nvPr/>
        </p:nvSpPr>
        <p:spPr>
          <a:xfrm>
            <a:off x="281354" y="234464"/>
            <a:ext cx="93785" cy="573258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5F8F91-5592-A7A7-83DF-246D846AC668}"/>
              </a:ext>
            </a:extLst>
          </p:cNvPr>
          <p:cNvSpPr/>
          <p:nvPr/>
        </p:nvSpPr>
        <p:spPr>
          <a:xfrm>
            <a:off x="93786" y="0"/>
            <a:ext cx="93785" cy="672904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869D0CE-8996-5CF1-D4FA-E337F9D2ED4E}"/>
              </a:ext>
            </a:extLst>
          </p:cNvPr>
          <p:cNvSpPr/>
          <p:nvPr/>
        </p:nvSpPr>
        <p:spPr>
          <a:xfrm>
            <a:off x="1066800" y="1430215"/>
            <a:ext cx="2203938" cy="527539"/>
          </a:xfrm>
          <a:prstGeom prst="roundRect">
            <a:avLst/>
          </a:prstGeom>
          <a:solidFill>
            <a:srgbClr val="C35427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Dairy</a:t>
            </a:r>
            <a:endParaRPr lang="en-00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ECFBD10-D452-2E75-276A-5509CCB04F60}"/>
              </a:ext>
            </a:extLst>
          </p:cNvPr>
          <p:cNvSpPr/>
          <p:nvPr/>
        </p:nvSpPr>
        <p:spPr>
          <a:xfrm>
            <a:off x="4365259" y="1430213"/>
            <a:ext cx="2203938" cy="527539"/>
          </a:xfrm>
          <a:prstGeom prst="roundRect">
            <a:avLst/>
          </a:prstGeom>
          <a:solidFill>
            <a:srgbClr val="C35427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Food</a:t>
            </a:r>
            <a:endParaRPr lang="en-00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95F1B78-C233-0213-765A-5356C27BB7C7}"/>
              </a:ext>
            </a:extLst>
          </p:cNvPr>
          <p:cNvSpPr/>
          <p:nvPr/>
        </p:nvSpPr>
        <p:spPr>
          <a:xfrm>
            <a:off x="7663718" y="1430213"/>
            <a:ext cx="2203938" cy="527539"/>
          </a:xfrm>
          <a:prstGeom prst="roundRect">
            <a:avLst/>
          </a:prstGeom>
          <a:solidFill>
            <a:srgbClr val="C35427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rial Black" panose="020B0A04020102020204" pitchFamily="34" charset="0"/>
              </a:rPr>
              <a:t>Baverages</a:t>
            </a:r>
            <a:endParaRPr lang="en-00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B9AB11E6-3F55-DBEF-E4BE-4F05169864A3}"/>
              </a:ext>
            </a:extLst>
          </p:cNvPr>
          <p:cNvSpPr/>
          <p:nvPr/>
        </p:nvSpPr>
        <p:spPr>
          <a:xfrm>
            <a:off x="1078524" y="1957752"/>
            <a:ext cx="93784" cy="4349259"/>
          </a:xfrm>
          <a:prstGeom prst="downArrow">
            <a:avLst/>
          </a:prstGeom>
          <a:solidFill>
            <a:srgbClr val="C35427"/>
          </a:solidFill>
          <a:ln>
            <a:solidFill>
              <a:srgbClr val="C35427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FA2AD82-3BDF-4DEE-04C5-EE7538FDE9AF}"/>
              </a:ext>
            </a:extLst>
          </p:cNvPr>
          <p:cNvCxnSpPr>
            <a:cxnSpLocks/>
          </p:cNvCxnSpPr>
          <p:nvPr/>
        </p:nvCxnSpPr>
        <p:spPr>
          <a:xfrm>
            <a:off x="1172308" y="2262554"/>
            <a:ext cx="586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7A8E3A0-2E9D-DAFD-8C5D-7B0432116D21}"/>
              </a:ext>
            </a:extLst>
          </p:cNvPr>
          <p:cNvCxnSpPr>
            <a:cxnSpLocks/>
          </p:cNvCxnSpPr>
          <p:nvPr/>
        </p:nvCxnSpPr>
        <p:spPr>
          <a:xfrm>
            <a:off x="1172308" y="2599326"/>
            <a:ext cx="586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A828B3A-AA72-BC93-E147-13BB3AE8CCB1}"/>
              </a:ext>
            </a:extLst>
          </p:cNvPr>
          <p:cNvCxnSpPr>
            <a:cxnSpLocks/>
          </p:cNvCxnSpPr>
          <p:nvPr/>
        </p:nvCxnSpPr>
        <p:spPr>
          <a:xfrm>
            <a:off x="1172308" y="3272870"/>
            <a:ext cx="586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4E9C5C6-DC57-4BBB-A0CD-84D15427E452}"/>
              </a:ext>
            </a:extLst>
          </p:cNvPr>
          <p:cNvCxnSpPr>
            <a:cxnSpLocks/>
          </p:cNvCxnSpPr>
          <p:nvPr/>
        </p:nvCxnSpPr>
        <p:spPr>
          <a:xfrm>
            <a:off x="1172308" y="2936098"/>
            <a:ext cx="586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40F1C4A-5178-69AD-5A43-FFC254C4BDA1}"/>
              </a:ext>
            </a:extLst>
          </p:cNvPr>
          <p:cNvCxnSpPr>
            <a:cxnSpLocks/>
          </p:cNvCxnSpPr>
          <p:nvPr/>
        </p:nvCxnSpPr>
        <p:spPr>
          <a:xfrm>
            <a:off x="1172308" y="3609642"/>
            <a:ext cx="586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6EEBD1A-A006-3082-EC65-A9EE16994236}"/>
              </a:ext>
            </a:extLst>
          </p:cNvPr>
          <p:cNvCxnSpPr>
            <a:cxnSpLocks/>
          </p:cNvCxnSpPr>
          <p:nvPr/>
        </p:nvCxnSpPr>
        <p:spPr>
          <a:xfrm>
            <a:off x="1172308" y="3946414"/>
            <a:ext cx="586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D794731-0678-F616-ECDC-C8A28134DBA3}"/>
              </a:ext>
            </a:extLst>
          </p:cNvPr>
          <p:cNvCxnSpPr>
            <a:cxnSpLocks/>
          </p:cNvCxnSpPr>
          <p:nvPr/>
        </p:nvCxnSpPr>
        <p:spPr>
          <a:xfrm>
            <a:off x="1172308" y="4283186"/>
            <a:ext cx="586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534582B-EA0A-99B0-4DB7-EE3E6510B399}"/>
              </a:ext>
            </a:extLst>
          </p:cNvPr>
          <p:cNvCxnSpPr>
            <a:cxnSpLocks/>
          </p:cNvCxnSpPr>
          <p:nvPr/>
        </p:nvCxnSpPr>
        <p:spPr>
          <a:xfrm>
            <a:off x="1172308" y="4619958"/>
            <a:ext cx="586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AB796EA-F15C-C5B5-7FC3-0F438FD18748}"/>
              </a:ext>
            </a:extLst>
          </p:cNvPr>
          <p:cNvCxnSpPr>
            <a:cxnSpLocks/>
          </p:cNvCxnSpPr>
          <p:nvPr/>
        </p:nvCxnSpPr>
        <p:spPr>
          <a:xfrm>
            <a:off x="1172308" y="4956730"/>
            <a:ext cx="586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48114A0-A624-E004-C760-300397E4BBEA}"/>
              </a:ext>
            </a:extLst>
          </p:cNvPr>
          <p:cNvCxnSpPr>
            <a:cxnSpLocks/>
          </p:cNvCxnSpPr>
          <p:nvPr/>
        </p:nvCxnSpPr>
        <p:spPr>
          <a:xfrm>
            <a:off x="1172308" y="5293502"/>
            <a:ext cx="586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E4F46BB-D34A-5990-0DE1-2B9DD3EAB382}"/>
              </a:ext>
            </a:extLst>
          </p:cNvPr>
          <p:cNvCxnSpPr>
            <a:cxnSpLocks/>
          </p:cNvCxnSpPr>
          <p:nvPr/>
        </p:nvCxnSpPr>
        <p:spPr>
          <a:xfrm>
            <a:off x="1172308" y="5630274"/>
            <a:ext cx="586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26DC49-3F3B-3B28-0832-EBF5AF3FE319}"/>
              </a:ext>
            </a:extLst>
          </p:cNvPr>
          <p:cNvCxnSpPr>
            <a:cxnSpLocks/>
          </p:cNvCxnSpPr>
          <p:nvPr/>
        </p:nvCxnSpPr>
        <p:spPr>
          <a:xfrm>
            <a:off x="1172308" y="5967046"/>
            <a:ext cx="586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CDFC39F-34A6-82C0-EDD7-C921BA7D0E64}"/>
              </a:ext>
            </a:extLst>
          </p:cNvPr>
          <p:cNvSpPr txBox="1"/>
          <p:nvPr/>
        </p:nvSpPr>
        <p:spPr>
          <a:xfrm>
            <a:off x="1758462" y="2094343"/>
            <a:ext cx="1371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ptos" panose="020B0004020202020204" pitchFamily="34" charset="0"/>
              </a:rPr>
              <a:t>AM Milk 500</a:t>
            </a:r>
            <a:endParaRPr lang="en-001" sz="1600" dirty="0">
              <a:latin typeface="Aptos" panose="020B00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9F653CC-53F3-F3A8-31DC-A54C4176ECC1}"/>
              </a:ext>
            </a:extLst>
          </p:cNvPr>
          <p:cNvSpPr txBox="1"/>
          <p:nvPr/>
        </p:nvSpPr>
        <p:spPr>
          <a:xfrm>
            <a:off x="1758462" y="2446035"/>
            <a:ext cx="1371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ptos" panose="020B0004020202020204" pitchFamily="34" charset="0"/>
              </a:rPr>
              <a:t>AM Milk 250</a:t>
            </a:r>
            <a:endParaRPr lang="en-001" sz="1600" dirty="0">
              <a:latin typeface="Aptos" panose="020B00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340417E-070E-8603-7ADC-FE3ACE7F944D}"/>
              </a:ext>
            </a:extLst>
          </p:cNvPr>
          <p:cNvSpPr txBox="1"/>
          <p:nvPr/>
        </p:nvSpPr>
        <p:spPr>
          <a:xfrm>
            <a:off x="1758461" y="2762201"/>
            <a:ext cx="1371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ptos" panose="020B0004020202020204" pitchFamily="34" charset="0"/>
              </a:rPr>
              <a:t>AM Milk 100</a:t>
            </a:r>
            <a:endParaRPr lang="en-001" sz="1600" dirty="0">
              <a:latin typeface="Aptos" panose="020B00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A5C664D-8E47-76F7-57B5-3BA77C176944}"/>
              </a:ext>
            </a:extLst>
          </p:cNvPr>
          <p:cNvSpPr txBox="1"/>
          <p:nvPr/>
        </p:nvSpPr>
        <p:spPr>
          <a:xfrm>
            <a:off x="1758461" y="3091420"/>
            <a:ext cx="1641231" cy="346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ptos" panose="020B0004020202020204" pitchFamily="34" charset="0"/>
              </a:rPr>
              <a:t>AM Butter 500</a:t>
            </a:r>
            <a:endParaRPr lang="en-001" sz="1600" dirty="0">
              <a:latin typeface="Aptos" panose="020B00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3BFB7F9-7915-0CBD-91E8-DC1990BE08A2}"/>
              </a:ext>
            </a:extLst>
          </p:cNvPr>
          <p:cNvSpPr txBox="1"/>
          <p:nvPr/>
        </p:nvSpPr>
        <p:spPr>
          <a:xfrm>
            <a:off x="1758460" y="3443241"/>
            <a:ext cx="1641231" cy="346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ptos" panose="020B0004020202020204" pitchFamily="34" charset="0"/>
              </a:rPr>
              <a:t>AM Butter 250</a:t>
            </a:r>
            <a:endParaRPr lang="en-001" sz="1600" dirty="0">
              <a:latin typeface="Aptos" panose="020B00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49347EC-0106-0ADA-3A6A-3C879E9A5A64}"/>
              </a:ext>
            </a:extLst>
          </p:cNvPr>
          <p:cNvSpPr txBox="1"/>
          <p:nvPr/>
        </p:nvSpPr>
        <p:spPr>
          <a:xfrm>
            <a:off x="1758460" y="3769493"/>
            <a:ext cx="1641231" cy="346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ptos" panose="020B0004020202020204" pitchFamily="34" charset="0"/>
              </a:rPr>
              <a:t>AM Butter 100</a:t>
            </a:r>
            <a:endParaRPr lang="en-001" sz="1600" dirty="0">
              <a:latin typeface="Aptos" panose="020B00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5624CA-DB5C-B5D9-B6F5-CAD635EE15DE}"/>
              </a:ext>
            </a:extLst>
          </p:cNvPr>
          <p:cNvSpPr txBox="1"/>
          <p:nvPr/>
        </p:nvSpPr>
        <p:spPr>
          <a:xfrm>
            <a:off x="1756874" y="4110932"/>
            <a:ext cx="1641231" cy="346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ptos" panose="020B0004020202020204" pitchFamily="34" charset="0"/>
              </a:rPr>
              <a:t>AM Ghee 250</a:t>
            </a:r>
            <a:endParaRPr lang="en-001" sz="1600" dirty="0">
              <a:latin typeface="Aptos" panose="020B00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C0D84F6-2B3C-1EB0-DA46-2DAB8D116C6A}"/>
              </a:ext>
            </a:extLst>
          </p:cNvPr>
          <p:cNvSpPr txBox="1"/>
          <p:nvPr/>
        </p:nvSpPr>
        <p:spPr>
          <a:xfrm>
            <a:off x="1756874" y="4438370"/>
            <a:ext cx="1641231" cy="346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ptos" panose="020B0004020202020204" pitchFamily="34" charset="0"/>
              </a:rPr>
              <a:t>AM Ghee 150</a:t>
            </a:r>
            <a:endParaRPr lang="en-001" sz="1600" dirty="0">
              <a:latin typeface="Aptos" panose="020B00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23B332-796D-275A-36D3-7B0B98416DBF}"/>
              </a:ext>
            </a:extLst>
          </p:cNvPr>
          <p:cNvSpPr txBox="1"/>
          <p:nvPr/>
        </p:nvSpPr>
        <p:spPr>
          <a:xfrm>
            <a:off x="1756874" y="4766606"/>
            <a:ext cx="1641231" cy="346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ptos" panose="020B0004020202020204" pitchFamily="34" charset="0"/>
              </a:rPr>
              <a:t>AM Ghee 100</a:t>
            </a:r>
            <a:endParaRPr lang="en-001" sz="1600" dirty="0">
              <a:latin typeface="Aptos" panose="020B00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40AD00F-B6BD-8632-F1B3-73F24B111FDB}"/>
              </a:ext>
            </a:extLst>
          </p:cNvPr>
          <p:cNvSpPr txBox="1"/>
          <p:nvPr/>
        </p:nvSpPr>
        <p:spPr>
          <a:xfrm>
            <a:off x="1756874" y="5094044"/>
            <a:ext cx="1641231" cy="346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ptos" panose="020B0004020202020204" pitchFamily="34" charset="0"/>
              </a:rPr>
              <a:t>AM Curd 250</a:t>
            </a:r>
            <a:endParaRPr lang="en-001" sz="1600" dirty="0">
              <a:latin typeface="Aptos" panose="020B00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16006BC-C516-E862-9C32-6FD3F4CF0890}"/>
              </a:ext>
            </a:extLst>
          </p:cNvPr>
          <p:cNvSpPr txBox="1"/>
          <p:nvPr/>
        </p:nvSpPr>
        <p:spPr>
          <a:xfrm>
            <a:off x="1756873" y="5435483"/>
            <a:ext cx="1641231" cy="346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ptos" panose="020B0004020202020204" pitchFamily="34" charset="0"/>
              </a:rPr>
              <a:t>AM Curd 100</a:t>
            </a:r>
            <a:endParaRPr lang="en-001" sz="1600" dirty="0">
              <a:latin typeface="Aptos" panose="020B00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590947-D56A-C5D9-EBD3-9E6D68BFC6C8}"/>
              </a:ext>
            </a:extLst>
          </p:cNvPr>
          <p:cNvSpPr txBox="1"/>
          <p:nvPr/>
        </p:nvSpPr>
        <p:spPr>
          <a:xfrm>
            <a:off x="1756873" y="5762921"/>
            <a:ext cx="1641231" cy="346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ptos" panose="020B0004020202020204" pitchFamily="34" charset="0"/>
              </a:rPr>
              <a:t>AM Curd 50</a:t>
            </a:r>
            <a:endParaRPr lang="en-001" sz="1600" dirty="0">
              <a:latin typeface="Aptos" panose="020B0004020202020204" pitchFamily="34" charset="0"/>
            </a:endParaRPr>
          </a:p>
        </p:txBody>
      </p:sp>
      <p:sp>
        <p:nvSpPr>
          <p:cNvPr id="46" name="Arrow: Down 45">
            <a:extLst>
              <a:ext uri="{FF2B5EF4-FFF2-40B4-BE49-F238E27FC236}">
                <a16:creationId xmlns:a16="http://schemas.microsoft.com/office/drawing/2014/main" id="{BF939A29-CA4D-32B1-256A-7AB1629BA4BB}"/>
              </a:ext>
            </a:extLst>
          </p:cNvPr>
          <p:cNvSpPr/>
          <p:nvPr/>
        </p:nvSpPr>
        <p:spPr>
          <a:xfrm>
            <a:off x="4382843" y="1936303"/>
            <a:ext cx="145439" cy="1492698"/>
          </a:xfrm>
          <a:prstGeom prst="downArrow">
            <a:avLst/>
          </a:prstGeom>
          <a:solidFill>
            <a:srgbClr val="C35427"/>
          </a:solidFill>
          <a:ln>
            <a:solidFill>
              <a:srgbClr val="C35427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0808492-C4CB-1C55-7F16-6F0D6C5E7AFE}"/>
              </a:ext>
            </a:extLst>
          </p:cNvPr>
          <p:cNvCxnSpPr>
            <a:cxnSpLocks/>
          </p:cNvCxnSpPr>
          <p:nvPr/>
        </p:nvCxnSpPr>
        <p:spPr>
          <a:xfrm>
            <a:off x="4492626" y="2224188"/>
            <a:ext cx="586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FE23A88-A43D-DFBF-CE40-DFCC4A364085}"/>
              </a:ext>
            </a:extLst>
          </p:cNvPr>
          <p:cNvCxnSpPr>
            <a:cxnSpLocks/>
          </p:cNvCxnSpPr>
          <p:nvPr/>
        </p:nvCxnSpPr>
        <p:spPr>
          <a:xfrm>
            <a:off x="4492626" y="2560960"/>
            <a:ext cx="586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1DCFB0A-9965-5A82-7720-05626988F8C3}"/>
              </a:ext>
            </a:extLst>
          </p:cNvPr>
          <p:cNvCxnSpPr>
            <a:cxnSpLocks/>
          </p:cNvCxnSpPr>
          <p:nvPr/>
        </p:nvCxnSpPr>
        <p:spPr>
          <a:xfrm>
            <a:off x="4492626" y="2897732"/>
            <a:ext cx="586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930770D-FE30-BB79-363A-53A38B2DBB21}"/>
              </a:ext>
            </a:extLst>
          </p:cNvPr>
          <p:cNvSpPr txBox="1"/>
          <p:nvPr/>
        </p:nvSpPr>
        <p:spPr>
          <a:xfrm>
            <a:off x="5078780" y="2054022"/>
            <a:ext cx="1673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ptos" panose="020B0004020202020204" pitchFamily="34" charset="0"/>
              </a:rPr>
              <a:t>AM Biscuits 750</a:t>
            </a:r>
            <a:endParaRPr lang="en-001" sz="1600" dirty="0">
              <a:latin typeface="Aptos" panose="020B00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7674732-3E3B-33BD-A079-5D7CFF23390B}"/>
              </a:ext>
            </a:extLst>
          </p:cNvPr>
          <p:cNvSpPr txBox="1"/>
          <p:nvPr/>
        </p:nvSpPr>
        <p:spPr>
          <a:xfrm>
            <a:off x="5078780" y="2392753"/>
            <a:ext cx="1673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ptos" panose="020B0004020202020204" pitchFamily="34" charset="0"/>
              </a:rPr>
              <a:t>AM Biscuits 500</a:t>
            </a:r>
            <a:endParaRPr lang="en-001" sz="1600" dirty="0">
              <a:latin typeface="Aptos" panose="020B0004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BF7827B-E676-3BFD-6239-80AB4D212E7B}"/>
              </a:ext>
            </a:extLst>
          </p:cNvPr>
          <p:cNvSpPr txBox="1"/>
          <p:nvPr/>
        </p:nvSpPr>
        <p:spPr>
          <a:xfrm>
            <a:off x="5078780" y="2723980"/>
            <a:ext cx="1673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ptos" panose="020B0004020202020204" pitchFamily="34" charset="0"/>
              </a:rPr>
              <a:t>AM Biscuits 250</a:t>
            </a:r>
            <a:endParaRPr lang="en-001" sz="1600" dirty="0">
              <a:latin typeface="Aptos" panose="020B0004020202020204" pitchFamily="34" charset="0"/>
            </a:endParaRPr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C9BD7EDF-DF45-4035-AD3E-588A59A8DDB2}"/>
              </a:ext>
            </a:extLst>
          </p:cNvPr>
          <p:cNvSpPr/>
          <p:nvPr/>
        </p:nvSpPr>
        <p:spPr>
          <a:xfrm>
            <a:off x="7746264" y="1943630"/>
            <a:ext cx="145439" cy="1492698"/>
          </a:xfrm>
          <a:prstGeom prst="downArrow">
            <a:avLst/>
          </a:prstGeom>
          <a:solidFill>
            <a:srgbClr val="C35427"/>
          </a:solidFill>
          <a:ln>
            <a:solidFill>
              <a:srgbClr val="C35427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5CE1569-BFC5-888F-CE02-485EBFAD0E02}"/>
              </a:ext>
            </a:extLst>
          </p:cNvPr>
          <p:cNvCxnSpPr>
            <a:cxnSpLocks/>
          </p:cNvCxnSpPr>
          <p:nvPr/>
        </p:nvCxnSpPr>
        <p:spPr>
          <a:xfrm>
            <a:off x="7856047" y="2231515"/>
            <a:ext cx="586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CD91EE0-0166-B815-32C0-F81CEF4A6FE9}"/>
              </a:ext>
            </a:extLst>
          </p:cNvPr>
          <p:cNvCxnSpPr>
            <a:cxnSpLocks/>
          </p:cNvCxnSpPr>
          <p:nvPr/>
        </p:nvCxnSpPr>
        <p:spPr>
          <a:xfrm>
            <a:off x="7856047" y="2568287"/>
            <a:ext cx="586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D0FFE78-6B10-3AAB-10CF-360F36977E0B}"/>
              </a:ext>
            </a:extLst>
          </p:cNvPr>
          <p:cNvCxnSpPr>
            <a:cxnSpLocks/>
          </p:cNvCxnSpPr>
          <p:nvPr/>
        </p:nvCxnSpPr>
        <p:spPr>
          <a:xfrm>
            <a:off x="7856047" y="2905059"/>
            <a:ext cx="586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9D8E737-E38D-A8D2-4AA4-CED443AAF73C}"/>
              </a:ext>
            </a:extLst>
          </p:cNvPr>
          <p:cNvSpPr txBox="1"/>
          <p:nvPr/>
        </p:nvSpPr>
        <p:spPr>
          <a:xfrm>
            <a:off x="8442201" y="2061349"/>
            <a:ext cx="1673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ptos" panose="020B0004020202020204" pitchFamily="34" charset="0"/>
              </a:rPr>
              <a:t>AM Tea 500</a:t>
            </a:r>
            <a:endParaRPr lang="en-001" sz="1600" dirty="0">
              <a:latin typeface="Aptos" panose="020B00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D09B9F5-7509-A75A-4B6E-DAB66A5783A9}"/>
              </a:ext>
            </a:extLst>
          </p:cNvPr>
          <p:cNvSpPr txBox="1"/>
          <p:nvPr/>
        </p:nvSpPr>
        <p:spPr>
          <a:xfrm>
            <a:off x="8442201" y="2400080"/>
            <a:ext cx="1673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ptos" panose="020B0004020202020204" pitchFamily="34" charset="0"/>
              </a:rPr>
              <a:t>AM Tea 250</a:t>
            </a:r>
            <a:endParaRPr lang="en-001" sz="1600" dirty="0">
              <a:latin typeface="Aptos" panose="020B0004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CEC517F-D784-4520-B37D-E1C241097B94}"/>
              </a:ext>
            </a:extLst>
          </p:cNvPr>
          <p:cNvSpPr txBox="1"/>
          <p:nvPr/>
        </p:nvSpPr>
        <p:spPr>
          <a:xfrm>
            <a:off x="8442201" y="2731307"/>
            <a:ext cx="1673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ptos" panose="020B0004020202020204" pitchFamily="34" charset="0"/>
              </a:rPr>
              <a:t>AM Tea 100</a:t>
            </a:r>
            <a:endParaRPr lang="en-001" sz="160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92468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50" grpId="0"/>
      <p:bldP spid="51" grpId="0"/>
      <p:bldP spid="52" grpId="0"/>
      <p:bldP spid="57" grpId="0"/>
      <p:bldP spid="58" grpId="0"/>
      <p:bldP spid="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C46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067986-4990-609A-DDF3-07EADE059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95B00-CECD-2BB4-A510-06D47557F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20615"/>
          </a:xfrm>
          <a:ln>
            <a:noFill/>
          </a:ln>
        </p:spPr>
        <p:txBody>
          <a:bodyPr/>
          <a:lstStyle/>
          <a:p>
            <a:pPr algn="ctr"/>
            <a:r>
              <a:rPr lang="en-US" dirty="0">
                <a:solidFill>
                  <a:srgbClr val="FF5050"/>
                </a:solidFill>
                <a:latin typeface="Arial Black" panose="020B0A04020102020204" pitchFamily="34" charset="0"/>
              </a:rPr>
              <a:t>Problem Statement</a:t>
            </a:r>
            <a:endParaRPr lang="en-001" dirty="0">
              <a:solidFill>
                <a:srgbClr val="FF5050"/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838CE7B-799C-A97D-48FF-14A8789D42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108" y="550984"/>
            <a:ext cx="879232" cy="860397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D452549-8B52-A41A-7FAB-BC62A6730DFA}"/>
              </a:ext>
            </a:extLst>
          </p:cNvPr>
          <p:cNvSpPr/>
          <p:nvPr/>
        </p:nvSpPr>
        <p:spPr>
          <a:xfrm>
            <a:off x="0" y="128954"/>
            <a:ext cx="11910646" cy="1172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B273A7-376A-C173-62C3-34B29CA3A25A}"/>
              </a:ext>
            </a:extLst>
          </p:cNvPr>
          <p:cNvSpPr/>
          <p:nvPr/>
        </p:nvSpPr>
        <p:spPr>
          <a:xfrm>
            <a:off x="187570" y="339969"/>
            <a:ext cx="10480429" cy="11723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4CB737-E1E9-0097-63F1-DEA0A1BC8FFE}"/>
              </a:ext>
            </a:extLst>
          </p:cNvPr>
          <p:cNvSpPr/>
          <p:nvPr/>
        </p:nvSpPr>
        <p:spPr>
          <a:xfrm>
            <a:off x="281354" y="234464"/>
            <a:ext cx="93785" cy="573258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573BAC-E632-EF63-3600-61801E06C2AA}"/>
              </a:ext>
            </a:extLst>
          </p:cNvPr>
          <p:cNvSpPr/>
          <p:nvPr/>
        </p:nvSpPr>
        <p:spPr>
          <a:xfrm>
            <a:off x="93786" y="0"/>
            <a:ext cx="93785" cy="672904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BAD983-0533-EF80-0CA8-85ED4B2FB36B}"/>
              </a:ext>
            </a:extLst>
          </p:cNvPr>
          <p:cNvSpPr txBox="1"/>
          <p:nvPr/>
        </p:nvSpPr>
        <p:spPr>
          <a:xfrm>
            <a:off x="1156861" y="2485292"/>
            <a:ext cx="978449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US" sz="2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Rockwell" panose="02060603020205020403" pitchFamily="18" charset="0"/>
              </a:rPr>
              <a:t>AtliQ</a:t>
            </a: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Rockwell" panose="02060603020205020403" pitchFamily="18" charset="0"/>
              </a:rPr>
              <a:t> Mart is currently facing problems where a few key customers did not extend their annual contracts due to service issues.</a:t>
            </a:r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endParaRPr lang="en-US" sz="2400" dirty="0">
              <a:solidFill>
                <a:schemeClr val="bg1">
                  <a:lumMod val="95000"/>
                  <a:lumOff val="5000"/>
                </a:schemeClr>
              </a:solidFill>
              <a:latin typeface="Rockwell" panose="02060603020205020403" pitchFamily="18" charset="0"/>
            </a:endParaRPr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Rockwell" panose="02060603020205020403" pitchFamily="18" charset="0"/>
              </a:rPr>
              <a:t>Thus management wants to fix this issue before expanding to other cities by tracking the </a:t>
            </a:r>
            <a:r>
              <a:rPr lang="en-US" sz="2400" dirty="0">
                <a:solidFill>
                  <a:srgbClr val="FF0000"/>
                </a:solidFill>
                <a:latin typeface="Rockwell" panose="02060603020205020403" pitchFamily="18" charset="0"/>
              </a:rPr>
              <a:t>‘On Time’</a:t>
            </a: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Rockwell" panose="02060603020205020403" pitchFamily="18" charset="0"/>
              </a:rPr>
              <a:t> and </a:t>
            </a:r>
            <a:r>
              <a:rPr lang="en-US" sz="2400" dirty="0">
                <a:solidFill>
                  <a:srgbClr val="FF0000"/>
                </a:solidFill>
                <a:latin typeface="Rockwell" panose="02060603020205020403" pitchFamily="18" charset="0"/>
              </a:rPr>
              <a:t>‘In Full’ </a:t>
            </a: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Rockwell" panose="02060603020205020403" pitchFamily="18" charset="0"/>
              </a:rPr>
              <a:t>delivery service level for all the customers.</a:t>
            </a:r>
            <a:endParaRPr lang="en-US" sz="24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204164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C46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909536-93A6-33F9-85F2-F5A796922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EFF04-B452-F6E5-9C16-CEEC43CAA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98584"/>
            <a:ext cx="9905998" cy="820615"/>
          </a:xfrm>
          <a:ln>
            <a:noFill/>
          </a:ln>
        </p:spPr>
        <p:txBody>
          <a:bodyPr/>
          <a:lstStyle/>
          <a:p>
            <a:pPr algn="ctr"/>
            <a:r>
              <a:rPr lang="en-US" dirty="0">
                <a:solidFill>
                  <a:srgbClr val="FF5050"/>
                </a:solidFill>
                <a:latin typeface="Arial Black" panose="020B0A04020102020204" pitchFamily="34" charset="0"/>
              </a:rPr>
              <a:t>Data Model</a:t>
            </a:r>
            <a:endParaRPr lang="en-001" dirty="0">
              <a:solidFill>
                <a:srgbClr val="FF505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6D1588-D28E-9D33-559E-8C7E8A7B142E}"/>
              </a:ext>
            </a:extLst>
          </p:cNvPr>
          <p:cNvSpPr/>
          <p:nvPr/>
        </p:nvSpPr>
        <p:spPr>
          <a:xfrm>
            <a:off x="0" y="128954"/>
            <a:ext cx="11910646" cy="1172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ADDDEA-E885-4915-BA8C-468AC7D5325F}"/>
              </a:ext>
            </a:extLst>
          </p:cNvPr>
          <p:cNvSpPr/>
          <p:nvPr/>
        </p:nvSpPr>
        <p:spPr>
          <a:xfrm>
            <a:off x="187570" y="339969"/>
            <a:ext cx="10480429" cy="11723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38801A-3766-3F92-03F1-DE0543516D63}"/>
              </a:ext>
            </a:extLst>
          </p:cNvPr>
          <p:cNvSpPr/>
          <p:nvPr/>
        </p:nvSpPr>
        <p:spPr>
          <a:xfrm>
            <a:off x="281354" y="234464"/>
            <a:ext cx="93785" cy="573258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FCB757-FF97-71DA-73E4-7F6C175B6B08}"/>
              </a:ext>
            </a:extLst>
          </p:cNvPr>
          <p:cNvSpPr/>
          <p:nvPr/>
        </p:nvSpPr>
        <p:spPr>
          <a:xfrm>
            <a:off x="93786" y="0"/>
            <a:ext cx="93785" cy="672904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9FFFD1A-322F-E399-42AD-2B2070D390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54" y="1219199"/>
            <a:ext cx="11172092" cy="543950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2C4E2F7-7944-9C62-1555-4840940C5EA4}"/>
              </a:ext>
            </a:extLst>
          </p:cNvPr>
          <p:cNvSpPr/>
          <p:nvPr/>
        </p:nvSpPr>
        <p:spPr>
          <a:xfrm>
            <a:off x="5156200" y="4686299"/>
            <a:ext cx="2400300" cy="1831731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>
              <a:ln>
                <a:solidFill>
                  <a:srgbClr val="FFFF00"/>
                </a:solidFill>
              </a:ln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4980D4-4A03-4AD4-FF22-857C94F949F9}"/>
              </a:ext>
            </a:extLst>
          </p:cNvPr>
          <p:cNvSpPr/>
          <p:nvPr/>
        </p:nvSpPr>
        <p:spPr>
          <a:xfrm>
            <a:off x="4942742" y="1430215"/>
            <a:ext cx="2613758" cy="2760786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>
              <a:ln>
                <a:solidFill>
                  <a:srgbClr val="FFFF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32426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C46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8C2441-327C-110B-73D9-CBF4006156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1F9CC-1EB0-6B5D-C472-2FA11F44A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20615"/>
          </a:xfrm>
          <a:ln>
            <a:noFill/>
          </a:ln>
        </p:spPr>
        <p:txBody>
          <a:bodyPr/>
          <a:lstStyle/>
          <a:p>
            <a:pPr algn="ctr"/>
            <a:r>
              <a:rPr lang="en-US" dirty="0">
                <a:solidFill>
                  <a:srgbClr val="FF5050"/>
                </a:solidFill>
                <a:latin typeface="Arial Black" panose="020B0A04020102020204" pitchFamily="34" charset="0"/>
              </a:rPr>
              <a:t>Dashboard</a:t>
            </a:r>
            <a:endParaRPr lang="en-001" dirty="0">
              <a:solidFill>
                <a:srgbClr val="FF505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E46D41-4FA8-1FE7-F28F-DB9ED641B94B}"/>
              </a:ext>
            </a:extLst>
          </p:cNvPr>
          <p:cNvSpPr/>
          <p:nvPr/>
        </p:nvSpPr>
        <p:spPr>
          <a:xfrm>
            <a:off x="0" y="128954"/>
            <a:ext cx="11910646" cy="1172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FD7B2B-785D-F54C-B16A-803AFF5707C3}"/>
              </a:ext>
            </a:extLst>
          </p:cNvPr>
          <p:cNvSpPr/>
          <p:nvPr/>
        </p:nvSpPr>
        <p:spPr>
          <a:xfrm>
            <a:off x="187570" y="339969"/>
            <a:ext cx="10480429" cy="11723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3DDC3E-BF16-3660-089C-BD7AA7EDAE94}"/>
              </a:ext>
            </a:extLst>
          </p:cNvPr>
          <p:cNvSpPr/>
          <p:nvPr/>
        </p:nvSpPr>
        <p:spPr>
          <a:xfrm>
            <a:off x="281354" y="234464"/>
            <a:ext cx="93785" cy="573258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69000A-808E-181B-E11F-7EFD27865660}"/>
              </a:ext>
            </a:extLst>
          </p:cNvPr>
          <p:cNvSpPr/>
          <p:nvPr/>
        </p:nvSpPr>
        <p:spPr>
          <a:xfrm>
            <a:off x="93786" y="0"/>
            <a:ext cx="93785" cy="672904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25F2459-2051-BB09-D1DE-07861F1C8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920" y="1311115"/>
            <a:ext cx="6022848" cy="3802015"/>
          </a:xfrm>
          <a:prstGeom prst="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399D7FB-AD6E-873C-6C5E-3B845D3548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344" y="2684122"/>
            <a:ext cx="6290727" cy="3802015"/>
          </a:xfrm>
          <a:prstGeom prst="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739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C46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AADA08-A1EA-629C-1B25-BC783CA47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E5EF6-0447-DE4B-43FF-EADF17393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893" y="1116623"/>
            <a:ext cx="9905998" cy="820615"/>
          </a:xfrm>
          <a:ln>
            <a:noFill/>
          </a:ln>
        </p:spPr>
        <p:txBody>
          <a:bodyPr/>
          <a:lstStyle/>
          <a:p>
            <a:pPr algn="ctr"/>
            <a:r>
              <a:rPr lang="en-US" dirty="0">
                <a:solidFill>
                  <a:srgbClr val="FF5050"/>
                </a:solidFill>
                <a:latin typeface="Arial Black" panose="020B0A04020102020204" pitchFamily="34" charset="0"/>
              </a:rPr>
              <a:t>Insights</a:t>
            </a:r>
            <a:endParaRPr lang="en-001" dirty="0">
              <a:solidFill>
                <a:srgbClr val="FF505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13BC54-D40A-6C1A-0E98-00D5BDCE8F84}"/>
              </a:ext>
            </a:extLst>
          </p:cNvPr>
          <p:cNvSpPr/>
          <p:nvPr/>
        </p:nvSpPr>
        <p:spPr>
          <a:xfrm>
            <a:off x="0" y="128954"/>
            <a:ext cx="11910646" cy="1172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A5A851-3C56-F3D6-9621-72E27A977199}"/>
              </a:ext>
            </a:extLst>
          </p:cNvPr>
          <p:cNvSpPr/>
          <p:nvPr/>
        </p:nvSpPr>
        <p:spPr>
          <a:xfrm>
            <a:off x="187570" y="339969"/>
            <a:ext cx="10480429" cy="11723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87098F-FE1A-9F56-DA1B-353243DBB861}"/>
              </a:ext>
            </a:extLst>
          </p:cNvPr>
          <p:cNvSpPr/>
          <p:nvPr/>
        </p:nvSpPr>
        <p:spPr>
          <a:xfrm>
            <a:off x="281354" y="234464"/>
            <a:ext cx="93785" cy="573258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DBB25C-BB72-2FB6-66E6-2BB7C63B745A}"/>
              </a:ext>
            </a:extLst>
          </p:cNvPr>
          <p:cNvSpPr/>
          <p:nvPr/>
        </p:nvSpPr>
        <p:spPr>
          <a:xfrm>
            <a:off x="93786" y="0"/>
            <a:ext cx="93785" cy="672904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6C8AC7D-EBAB-4BB3-9A8B-5658B01C6BD3}"/>
              </a:ext>
            </a:extLst>
          </p:cNvPr>
          <p:cNvSpPr/>
          <p:nvPr/>
        </p:nvSpPr>
        <p:spPr>
          <a:xfrm>
            <a:off x="1359876" y="2596661"/>
            <a:ext cx="2180493" cy="1365739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 Black" panose="020B0A04020102020204" pitchFamily="34" charset="0"/>
              </a:rPr>
              <a:t>52.78 %</a:t>
            </a:r>
          </a:p>
          <a:p>
            <a:pPr algn="ctr"/>
            <a:r>
              <a:rPr lang="en-US" sz="2000" dirty="0">
                <a:solidFill>
                  <a:srgbClr val="00B0F0"/>
                </a:solidFill>
                <a:latin typeface="Arial Black" panose="020B0A04020102020204" pitchFamily="34" charset="0"/>
              </a:rPr>
              <a:t>IF %</a:t>
            </a:r>
            <a:endParaRPr lang="en-001" sz="2000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B0E00AE-B985-5A41-8E6F-AD9F1409D687}"/>
              </a:ext>
            </a:extLst>
          </p:cNvPr>
          <p:cNvSpPr/>
          <p:nvPr/>
        </p:nvSpPr>
        <p:spPr>
          <a:xfrm>
            <a:off x="4607169" y="2596661"/>
            <a:ext cx="2180493" cy="1365739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 Black" panose="020B0A04020102020204" pitchFamily="34" charset="0"/>
              </a:rPr>
              <a:t>59.03 %</a:t>
            </a:r>
          </a:p>
          <a:p>
            <a:pPr algn="ctr"/>
            <a:r>
              <a:rPr lang="en-US" sz="2000" dirty="0">
                <a:solidFill>
                  <a:srgbClr val="00B0F0"/>
                </a:solidFill>
                <a:latin typeface="Arial Black" panose="020B0A04020102020204" pitchFamily="34" charset="0"/>
              </a:rPr>
              <a:t>OT %</a:t>
            </a:r>
            <a:endParaRPr lang="en-001" sz="2000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1B18962-B281-F655-BABF-EC001B2F3736}"/>
              </a:ext>
            </a:extLst>
          </p:cNvPr>
          <p:cNvSpPr/>
          <p:nvPr/>
        </p:nvSpPr>
        <p:spPr>
          <a:xfrm>
            <a:off x="7854462" y="2596661"/>
            <a:ext cx="2180493" cy="1365739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 Black" panose="020B0A04020102020204" pitchFamily="34" charset="0"/>
              </a:rPr>
              <a:t>29.02 %</a:t>
            </a:r>
          </a:p>
          <a:p>
            <a:pPr algn="ctr"/>
            <a:r>
              <a:rPr lang="en-US" sz="2000" dirty="0">
                <a:solidFill>
                  <a:srgbClr val="00B0F0"/>
                </a:solidFill>
                <a:latin typeface="Arial Black" panose="020B0A04020102020204" pitchFamily="34" charset="0"/>
              </a:rPr>
              <a:t>OTIF %</a:t>
            </a:r>
            <a:endParaRPr lang="en-001" sz="2000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575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C46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8095F8-2ED2-DAF0-723A-D9ABA3738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832E12-D13F-21D6-7E4A-6A1F35FD0413}"/>
              </a:ext>
            </a:extLst>
          </p:cNvPr>
          <p:cNvSpPr/>
          <p:nvPr/>
        </p:nvSpPr>
        <p:spPr>
          <a:xfrm>
            <a:off x="0" y="128954"/>
            <a:ext cx="11910646" cy="1172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2EEC43-F08A-3B05-E2FE-678700C1D985}"/>
              </a:ext>
            </a:extLst>
          </p:cNvPr>
          <p:cNvSpPr/>
          <p:nvPr/>
        </p:nvSpPr>
        <p:spPr>
          <a:xfrm>
            <a:off x="187570" y="339969"/>
            <a:ext cx="10480429" cy="11723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4ABFFE-F4EF-893F-C1E8-4229C7F4E91C}"/>
              </a:ext>
            </a:extLst>
          </p:cNvPr>
          <p:cNvSpPr/>
          <p:nvPr/>
        </p:nvSpPr>
        <p:spPr>
          <a:xfrm>
            <a:off x="281354" y="234464"/>
            <a:ext cx="93785" cy="573258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42D675-EFD6-11F6-B0D9-DB33C80B0D88}"/>
              </a:ext>
            </a:extLst>
          </p:cNvPr>
          <p:cNvSpPr/>
          <p:nvPr/>
        </p:nvSpPr>
        <p:spPr>
          <a:xfrm>
            <a:off x="93786" y="0"/>
            <a:ext cx="93785" cy="672904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A189E4D-9136-FE55-2F1E-F9DA7703F95F}"/>
              </a:ext>
            </a:extLst>
          </p:cNvPr>
          <p:cNvSpPr/>
          <p:nvPr/>
        </p:nvSpPr>
        <p:spPr>
          <a:xfrm>
            <a:off x="1141414" y="2321169"/>
            <a:ext cx="2598248" cy="2028093"/>
          </a:xfrm>
          <a:prstGeom prst="roundRect">
            <a:avLst/>
          </a:prstGeom>
          <a:solidFill>
            <a:srgbClr val="FF9933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Arial Black" panose="020B0A04020102020204" pitchFamily="34" charset="0"/>
              </a:rPr>
              <a:t>52.78 %</a:t>
            </a:r>
          </a:p>
          <a:p>
            <a:pPr algn="ctr"/>
            <a:r>
              <a:rPr lang="en-US" sz="2000" dirty="0">
                <a:solidFill>
                  <a:srgbClr val="00B0F0"/>
                </a:solidFill>
                <a:latin typeface="Arial Black" panose="020B0A04020102020204" pitchFamily="34" charset="0"/>
              </a:rPr>
              <a:t>IF %</a:t>
            </a:r>
            <a:endParaRPr lang="en-001" sz="2000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7EA9553-F635-FED4-9EC6-E4102EEFB2CB}"/>
              </a:ext>
            </a:extLst>
          </p:cNvPr>
          <p:cNvSpPr/>
          <p:nvPr/>
        </p:nvSpPr>
        <p:spPr>
          <a:xfrm>
            <a:off x="4841631" y="2596661"/>
            <a:ext cx="1946031" cy="1236785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D72F13"/>
                </a:solidFill>
                <a:latin typeface="Arial Black" panose="020B0A04020102020204" pitchFamily="34" charset="0"/>
              </a:rPr>
              <a:t>59.03 %</a:t>
            </a:r>
          </a:p>
          <a:p>
            <a:pPr algn="ctr"/>
            <a:r>
              <a:rPr lang="en-US" sz="2000" dirty="0">
                <a:solidFill>
                  <a:srgbClr val="00B0F0"/>
                </a:solidFill>
                <a:latin typeface="Arial Black" panose="020B0A04020102020204" pitchFamily="34" charset="0"/>
              </a:rPr>
              <a:t>OT %</a:t>
            </a:r>
            <a:endParaRPr lang="en-001" sz="2000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AF2AD2-5694-22F0-E006-4B9879129B61}"/>
              </a:ext>
            </a:extLst>
          </p:cNvPr>
          <p:cNvSpPr/>
          <p:nvPr/>
        </p:nvSpPr>
        <p:spPr>
          <a:xfrm>
            <a:off x="7854463" y="2596661"/>
            <a:ext cx="1946032" cy="1236785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D72F13"/>
                </a:solidFill>
                <a:latin typeface="Arial Black" panose="020B0A04020102020204" pitchFamily="34" charset="0"/>
              </a:rPr>
              <a:t>29.02 %</a:t>
            </a:r>
          </a:p>
          <a:p>
            <a:pPr algn="ctr"/>
            <a:r>
              <a:rPr lang="en-US" sz="2000" dirty="0">
                <a:solidFill>
                  <a:srgbClr val="00B0F0"/>
                </a:solidFill>
                <a:latin typeface="Arial Black" panose="020B0A04020102020204" pitchFamily="34" charset="0"/>
              </a:rPr>
              <a:t>OTIF %</a:t>
            </a:r>
            <a:endParaRPr lang="en-001" sz="2000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C4B456-693C-4F96-085C-36777506FA56}"/>
              </a:ext>
            </a:extLst>
          </p:cNvPr>
          <p:cNvSpPr txBox="1"/>
          <p:nvPr/>
        </p:nvSpPr>
        <p:spPr>
          <a:xfrm>
            <a:off x="1981198" y="1326875"/>
            <a:ext cx="8932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Black" panose="020B0A04020102020204" pitchFamily="34" charset="0"/>
              </a:rPr>
              <a:t>The IF % is almost half and  </a:t>
            </a:r>
            <a:r>
              <a:rPr lang="en-US" sz="2400" dirty="0">
                <a:solidFill>
                  <a:srgbClr val="FF0000"/>
                </a:solidFill>
                <a:latin typeface="Arial Black" panose="020B0A04020102020204" pitchFamily="34" charset="0"/>
              </a:rPr>
              <a:t>23.73 %  </a:t>
            </a:r>
            <a:r>
              <a:rPr lang="en-US" sz="2000" dirty="0">
                <a:latin typeface="Arial Black" panose="020B0A04020102020204" pitchFamily="34" charset="0"/>
              </a:rPr>
              <a:t>below the target</a:t>
            </a:r>
            <a:endParaRPr lang="en-001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887861"/>
      </p:ext>
    </p:extLst>
  </p:cSld>
  <p:clrMapOvr>
    <a:masterClrMapping/>
  </p:clrMapOvr>
  <p:transition spd="slow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380</TotalTime>
  <Words>317</Words>
  <Application>Microsoft Office PowerPoint</Application>
  <PresentationFormat>Widescreen</PresentationFormat>
  <Paragraphs>91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Arial</vt:lpstr>
      <vt:lpstr>Arial Black</vt:lpstr>
      <vt:lpstr>Century Gothic</vt:lpstr>
      <vt:lpstr>Rockwell</vt:lpstr>
      <vt:lpstr>Mesh</vt:lpstr>
      <vt:lpstr>ATLIQ MART</vt:lpstr>
      <vt:lpstr>Content :</vt:lpstr>
      <vt:lpstr>AtliQ  Mart</vt:lpstr>
      <vt:lpstr>Product categories</vt:lpstr>
      <vt:lpstr>Problem Statement</vt:lpstr>
      <vt:lpstr>Data Model</vt:lpstr>
      <vt:lpstr>Dashboard</vt:lpstr>
      <vt:lpstr>Insights</vt:lpstr>
      <vt:lpstr>PowerPoint Presentation</vt:lpstr>
      <vt:lpstr>PowerPoint Presentation</vt:lpstr>
      <vt:lpstr>PowerPoint Presentation</vt:lpstr>
      <vt:lpstr>Recommendations</vt:lpstr>
      <vt:lpstr>Thanks for showing your interest till the end !!!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shree</dc:creator>
  <cp:lastModifiedBy>shree</cp:lastModifiedBy>
  <cp:revision>12</cp:revision>
  <dcterms:created xsi:type="dcterms:W3CDTF">2024-10-27T08:06:41Z</dcterms:created>
  <dcterms:modified xsi:type="dcterms:W3CDTF">2024-11-10T02:49:46Z</dcterms:modified>
</cp:coreProperties>
</file>