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AppData\Roaming\Microsoft\Excel\report%207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463695911062131E-2"/>
          <c:y val="5.0925925925925923E-2"/>
          <c:w val="0.89051383930695549"/>
          <c:h val="0.63993693496646253"/>
        </c:manualLayout>
      </c:layout>
      <c:lineChart>
        <c:grouping val="standard"/>
        <c:varyColors val="0"/>
        <c:ser>
          <c:idx val="0"/>
          <c:order val="0"/>
          <c:tx>
            <c:strRef>
              <c:f>'report 7'!$B$1</c:f>
              <c:strCache>
                <c:ptCount val="1"/>
                <c:pt idx="0">
                  <c:v>fiscal_year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'report 7'!$A$2:$A$25</c:f>
              <c:strCache>
                <c:ptCount val="24"/>
                <c:pt idx="0">
                  <c:v>September [2019]</c:v>
                </c:pt>
                <c:pt idx="1">
                  <c:v>October [2019]</c:v>
                </c:pt>
                <c:pt idx="2">
                  <c:v>November [2019]</c:v>
                </c:pt>
                <c:pt idx="3">
                  <c:v>December [2019]</c:v>
                </c:pt>
                <c:pt idx="4">
                  <c:v>January [2020]</c:v>
                </c:pt>
                <c:pt idx="5">
                  <c:v>February [2020]</c:v>
                </c:pt>
                <c:pt idx="6">
                  <c:v>March [2020]</c:v>
                </c:pt>
                <c:pt idx="7">
                  <c:v>April [2020]</c:v>
                </c:pt>
                <c:pt idx="8">
                  <c:v>May [2020]</c:v>
                </c:pt>
                <c:pt idx="9">
                  <c:v>June [2020]</c:v>
                </c:pt>
                <c:pt idx="10">
                  <c:v>July [2020]</c:v>
                </c:pt>
                <c:pt idx="11">
                  <c:v>August [2020]</c:v>
                </c:pt>
                <c:pt idx="12">
                  <c:v>September [2020]</c:v>
                </c:pt>
                <c:pt idx="13">
                  <c:v>October [2020]</c:v>
                </c:pt>
                <c:pt idx="14">
                  <c:v>November [2020]</c:v>
                </c:pt>
                <c:pt idx="15">
                  <c:v>December [2020]</c:v>
                </c:pt>
                <c:pt idx="16">
                  <c:v>January [2021]</c:v>
                </c:pt>
                <c:pt idx="17">
                  <c:v>February [2021]</c:v>
                </c:pt>
                <c:pt idx="18">
                  <c:v>March [2021]</c:v>
                </c:pt>
                <c:pt idx="19">
                  <c:v>April [2021]</c:v>
                </c:pt>
                <c:pt idx="20">
                  <c:v>May [2021]</c:v>
                </c:pt>
                <c:pt idx="21">
                  <c:v>June [2021]</c:v>
                </c:pt>
                <c:pt idx="22">
                  <c:v>July [2021]</c:v>
                </c:pt>
                <c:pt idx="23">
                  <c:v>August [2021]</c:v>
                </c:pt>
              </c:strCache>
            </c:strRef>
          </c:cat>
          <c:val>
            <c:numRef>
              <c:f>'report 7'!$B$2:$B$25</c:f>
              <c:numCache>
                <c:formatCode>General</c:formatCode>
                <c:ptCount val="24"/>
                <c:pt idx="0">
                  <c:v>2020</c:v>
                </c:pt>
                <c:pt idx="1">
                  <c:v>2020</c:v>
                </c:pt>
                <c:pt idx="2">
                  <c:v>2020</c:v>
                </c:pt>
                <c:pt idx="3">
                  <c:v>2020</c:v>
                </c:pt>
                <c:pt idx="4">
                  <c:v>2020</c:v>
                </c:pt>
                <c:pt idx="5">
                  <c:v>2020</c:v>
                </c:pt>
                <c:pt idx="6">
                  <c:v>2020</c:v>
                </c:pt>
                <c:pt idx="7">
                  <c:v>2020</c:v>
                </c:pt>
                <c:pt idx="8">
                  <c:v>2020</c:v>
                </c:pt>
                <c:pt idx="9">
                  <c:v>2020</c:v>
                </c:pt>
                <c:pt idx="10">
                  <c:v>2020</c:v>
                </c:pt>
                <c:pt idx="11">
                  <c:v>2020</c:v>
                </c:pt>
                <c:pt idx="12">
                  <c:v>2021</c:v>
                </c:pt>
                <c:pt idx="13">
                  <c:v>2021</c:v>
                </c:pt>
                <c:pt idx="14">
                  <c:v>2021</c:v>
                </c:pt>
                <c:pt idx="15">
                  <c:v>2021</c:v>
                </c:pt>
                <c:pt idx="16">
                  <c:v>2021</c:v>
                </c:pt>
                <c:pt idx="17">
                  <c:v>2021</c:v>
                </c:pt>
                <c:pt idx="18">
                  <c:v>2021</c:v>
                </c:pt>
                <c:pt idx="19">
                  <c:v>2021</c:v>
                </c:pt>
                <c:pt idx="20">
                  <c:v>2021</c:v>
                </c:pt>
                <c:pt idx="21">
                  <c:v>2021</c:v>
                </c:pt>
                <c:pt idx="22">
                  <c:v>2021</c:v>
                </c:pt>
                <c:pt idx="23">
                  <c:v>2021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71-42D6-A257-311241D6FE45}"/>
            </c:ext>
          </c:extLst>
        </c:ser>
        <c:ser>
          <c:idx val="1"/>
          <c:order val="1"/>
          <c:tx>
            <c:strRef>
              <c:f>'report 7'!$C$1</c:f>
              <c:strCache>
                <c:ptCount val="1"/>
                <c:pt idx="0">
                  <c:v>gross_sales_amount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'report 7'!$A$2:$A$25</c:f>
              <c:strCache>
                <c:ptCount val="24"/>
                <c:pt idx="0">
                  <c:v>September [2019]</c:v>
                </c:pt>
                <c:pt idx="1">
                  <c:v>October [2019]</c:v>
                </c:pt>
                <c:pt idx="2">
                  <c:v>November [2019]</c:v>
                </c:pt>
                <c:pt idx="3">
                  <c:v>December [2019]</c:v>
                </c:pt>
                <c:pt idx="4">
                  <c:v>January [2020]</c:v>
                </c:pt>
                <c:pt idx="5">
                  <c:v>February [2020]</c:v>
                </c:pt>
                <c:pt idx="6">
                  <c:v>March [2020]</c:v>
                </c:pt>
                <c:pt idx="7">
                  <c:v>April [2020]</c:v>
                </c:pt>
                <c:pt idx="8">
                  <c:v>May [2020]</c:v>
                </c:pt>
                <c:pt idx="9">
                  <c:v>June [2020]</c:v>
                </c:pt>
                <c:pt idx="10">
                  <c:v>July [2020]</c:v>
                </c:pt>
                <c:pt idx="11">
                  <c:v>August [2020]</c:v>
                </c:pt>
                <c:pt idx="12">
                  <c:v>September [2020]</c:v>
                </c:pt>
                <c:pt idx="13">
                  <c:v>October [2020]</c:v>
                </c:pt>
                <c:pt idx="14">
                  <c:v>November [2020]</c:v>
                </c:pt>
                <c:pt idx="15">
                  <c:v>December [2020]</c:v>
                </c:pt>
                <c:pt idx="16">
                  <c:v>January [2021]</c:v>
                </c:pt>
                <c:pt idx="17">
                  <c:v>February [2021]</c:v>
                </c:pt>
                <c:pt idx="18">
                  <c:v>March [2021]</c:v>
                </c:pt>
                <c:pt idx="19">
                  <c:v>April [2021]</c:v>
                </c:pt>
                <c:pt idx="20">
                  <c:v>May [2021]</c:v>
                </c:pt>
                <c:pt idx="21">
                  <c:v>June [2021]</c:v>
                </c:pt>
                <c:pt idx="22">
                  <c:v>July [2021]</c:v>
                </c:pt>
                <c:pt idx="23">
                  <c:v>August [2021]</c:v>
                </c:pt>
              </c:strCache>
            </c:strRef>
          </c:cat>
          <c:val>
            <c:numRef>
              <c:f>'report 7'!$C$2:$C$25</c:f>
              <c:numCache>
                <c:formatCode>General</c:formatCode>
                <c:ptCount val="24"/>
                <c:pt idx="0">
                  <c:v>9092670.3399999999</c:v>
                </c:pt>
                <c:pt idx="1">
                  <c:v>10378637.6</c:v>
                </c:pt>
                <c:pt idx="2">
                  <c:v>15231894.970000001</c:v>
                </c:pt>
                <c:pt idx="3">
                  <c:v>9755795.0600000005</c:v>
                </c:pt>
                <c:pt idx="4">
                  <c:v>9584951.9399999995</c:v>
                </c:pt>
                <c:pt idx="5">
                  <c:v>8083995.5499999998</c:v>
                </c:pt>
                <c:pt idx="6">
                  <c:v>766976.45</c:v>
                </c:pt>
                <c:pt idx="7">
                  <c:v>800071.95</c:v>
                </c:pt>
                <c:pt idx="8">
                  <c:v>1586964.48</c:v>
                </c:pt>
                <c:pt idx="9">
                  <c:v>3429736.57</c:v>
                </c:pt>
                <c:pt idx="10">
                  <c:v>5151815.4000000004</c:v>
                </c:pt>
                <c:pt idx="11">
                  <c:v>5638281.8300000001</c:v>
                </c:pt>
                <c:pt idx="12">
                  <c:v>19530271.300000001</c:v>
                </c:pt>
                <c:pt idx="13">
                  <c:v>21016218.210000001</c:v>
                </c:pt>
                <c:pt idx="14">
                  <c:v>32247289.789999999</c:v>
                </c:pt>
                <c:pt idx="15">
                  <c:v>20409063.18</c:v>
                </c:pt>
                <c:pt idx="16">
                  <c:v>19570701.710000001</c:v>
                </c:pt>
                <c:pt idx="17">
                  <c:v>15986603.890000001</c:v>
                </c:pt>
                <c:pt idx="18">
                  <c:v>19149624.920000002</c:v>
                </c:pt>
                <c:pt idx="19">
                  <c:v>11483530.300000001</c:v>
                </c:pt>
                <c:pt idx="20">
                  <c:v>19204309.41</c:v>
                </c:pt>
                <c:pt idx="21">
                  <c:v>15457579.66</c:v>
                </c:pt>
                <c:pt idx="22">
                  <c:v>19044968.82</c:v>
                </c:pt>
                <c:pt idx="23">
                  <c:v>11324548.34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71-42D6-A257-311241D6F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8770447"/>
        <c:axId val="908772527"/>
      </c:lineChart>
      <c:catAx>
        <c:axId val="90877044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772527"/>
        <c:crosses val="autoZero"/>
        <c:auto val="1"/>
        <c:lblAlgn val="ctr"/>
        <c:lblOffset val="100"/>
        <c:noMultiLvlLbl val="0"/>
      </c:catAx>
      <c:valAx>
        <c:axId val="90877252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08770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thinThick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0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2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88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0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90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4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75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8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7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8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9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2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3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12BF-ACBA-4E2C-B747-82E84503CE3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9EAA-DF88-4B7F-B354-10598BDE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24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462A-2F32-49E0-A44E-91B00FBED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005" y="901017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Ad_Hoc</a:t>
            </a:r>
            <a:r>
              <a:rPr lang="en-US" dirty="0">
                <a:latin typeface="Arial Black" panose="020B0A04020102020204" pitchFamily="34" charset="0"/>
              </a:rPr>
              <a:t> Insights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Consumer Goods</a:t>
            </a:r>
            <a:endParaRPr lang="en-IN" u="sng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B8ED-F324-48E0-9453-65767C72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009" y="5685445"/>
            <a:ext cx="2323308" cy="9299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  <a:highlight>
                  <a:srgbClr val="FFFF00"/>
                </a:highlight>
              </a:rPr>
              <a:t>Created by </a:t>
            </a:r>
          </a:p>
          <a:p>
            <a:r>
              <a:rPr lang="en-US" b="1" dirty="0">
                <a:solidFill>
                  <a:schemeClr val="bg2"/>
                </a:solidFill>
                <a:highlight>
                  <a:srgbClr val="FFFF00"/>
                </a:highlight>
              </a:rPr>
              <a:t>RUTUJA THORVE</a:t>
            </a:r>
            <a:endParaRPr lang="en-IN" b="1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D7D08-07C0-4134-989B-51075A6070A3}"/>
              </a:ext>
            </a:extLst>
          </p:cNvPr>
          <p:cNvSpPr/>
          <p:nvPr/>
        </p:nvSpPr>
        <p:spPr>
          <a:xfrm>
            <a:off x="10590663" y="191069"/>
            <a:ext cx="409433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1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F61CA-A8E4-4307-803E-19A56C680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300" y="191069"/>
            <a:ext cx="1113334" cy="1089485"/>
          </a:xfrm>
          <a:prstGeom prst="rect">
            <a:avLst/>
          </a:prstGeom>
        </p:spPr>
      </p:pic>
      <p:pic>
        <p:nvPicPr>
          <p:cNvPr id="1026" name="Picture 2" descr="Codebasics Logo">
            <a:extLst>
              <a:ext uri="{FF2B5EF4-FFF2-40B4-BE49-F238E27FC236}">
                <a16:creationId xmlns:a16="http://schemas.microsoft.com/office/drawing/2014/main" id="{47D80DEE-470E-442E-B6F6-C271E63C5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2" y="5529914"/>
            <a:ext cx="1422549" cy="128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6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45C18C-3398-4442-A1B9-0D4B7DF1780A}"/>
              </a:ext>
            </a:extLst>
          </p:cNvPr>
          <p:cNvSpPr/>
          <p:nvPr/>
        </p:nvSpPr>
        <p:spPr>
          <a:xfrm>
            <a:off x="3697357" y="3101009"/>
            <a:ext cx="1033669" cy="2120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9C127-6826-483F-95A2-57BC23711E6D}"/>
              </a:ext>
            </a:extLst>
          </p:cNvPr>
          <p:cNvSpPr/>
          <p:nvPr/>
        </p:nvSpPr>
        <p:spPr>
          <a:xfrm>
            <a:off x="3697357" y="3101009"/>
            <a:ext cx="1033669" cy="21203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2094A-277F-4E5A-99DC-DF32770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7786"/>
          </a:xfrm>
        </p:spPr>
        <p:txBody>
          <a:bodyPr>
            <a:normAutofit/>
          </a:bodyPr>
          <a:lstStyle/>
          <a:p>
            <a:r>
              <a:rPr lang="en-US" sz="2000" cap="none" dirty="0"/>
              <a:t>7. Get the complete report of the gross sales amount for the customer “</a:t>
            </a:r>
            <a:r>
              <a:rPr lang="en-US" sz="2000" cap="none" dirty="0" err="1"/>
              <a:t>AtliQ</a:t>
            </a:r>
            <a:r>
              <a:rPr lang="en-US" sz="2000" cap="none" dirty="0"/>
              <a:t> Exclusive” for each month. This analysis helps to get an idea of low and high-performing months and take strategic decisions. </a:t>
            </a:r>
            <a:endParaRPr lang="en-IN" sz="2000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E0D8B-54A1-465C-9E31-00561C9C12A6}"/>
              </a:ext>
            </a:extLst>
          </p:cNvPr>
          <p:cNvSpPr/>
          <p:nvPr/>
        </p:nvSpPr>
        <p:spPr>
          <a:xfrm>
            <a:off x="10442713" y="191069"/>
            <a:ext cx="675861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10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082BD-2DA0-4704-9093-C7C069F73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5019"/>
            <a:ext cx="4084915" cy="489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746F31-AEC2-4B33-B23C-204D7B0CBD3E}"/>
              </a:ext>
            </a:extLst>
          </p:cNvPr>
          <p:cNvCxnSpPr>
            <a:cxnSpLocks/>
          </p:cNvCxnSpPr>
          <p:nvPr/>
        </p:nvCxnSpPr>
        <p:spPr>
          <a:xfrm>
            <a:off x="225287" y="4280452"/>
            <a:ext cx="50490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198F662-BE78-4A13-8765-0466E24EA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70" y="1705263"/>
            <a:ext cx="6108043" cy="38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3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A5B80D3-156F-4CAC-AA39-738BB1410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463648"/>
              </p:ext>
            </p:extLst>
          </p:nvPr>
        </p:nvGraphicFramePr>
        <p:xfrm>
          <a:off x="384313" y="1550504"/>
          <a:ext cx="11423374" cy="2888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52445D7-311C-43B2-AA66-3A50A0C03EC4}"/>
              </a:ext>
            </a:extLst>
          </p:cNvPr>
          <p:cNvSpPr txBox="1">
            <a:spLocks/>
          </p:cNvSpPr>
          <p:nvPr/>
        </p:nvSpPr>
        <p:spPr>
          <a:xfrm>
            <a:off x="5936974" y="4823791"/>
            <a:ext cx="5605674" cy="168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Lowest total gross sales for both the fiscal years is in </a:t>
            </a:r>
            <a:r>
              <a:rPr lang="en-US" sz="2000" dirty="0">
                <a:solidFill>
                  <a:srgbClr val="92D050"/>
                </a:solidFill>
              </a:rPr>
              <a:t>March(2020).</a:t>
            </a: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highest total gross sales for both the fiscal years is in </a:t>
            </a:r>
            <a:r>
              <a:rPr lang="en-US" sz="2000" dirty="0">
                <a:solidFill>
                  <a:srgbClr val="92D050"/>
                </a:solidFill>
              </a:rPr>
              <a:t>November(2020)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13E31B-61EE-4949-B5EF-EDDAEF5D2C7D}"/>
              </a:ext>
            </a:extLst>
          </p:cNvPr>
          <p:cNvSpPr/>
          <p:nvPr/>
        </p:nvSpPr>
        <p:spPr>
          <a:xfrm>
            <a:off x="10442713" y="191069"/>
            <a:ext cx="675861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11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94A-277F-4E5A-99DC-DF32770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54" y="138060"/>
            <a:ext cx="9404723" cy="1097786"/>
          </a:xfrm>
        </p:spPr>
        <p:txBody>
          <a:bodyPr/>
          <a:lstStyle/>
          <a:p>
            <a:r>
              <a:rPr lang="en-US" sz="2000" cap="none" dirty="0"/>
              <a:t>8. In which quarter of 2020, got the maximum </a:t>
            </a:r>
            <a:r>
              <a:rPr lang="en-US" sz="2000" cap="none" dirty="0" err="1"/>
              <a:t>total_sold_quantity</a:t>
            </a:r>
            <a:r>
              <a:rPr lang="en-US" sz="2000" cap="none" dirty="0"/>
              <a:t>? </a:t>
            </a:r>
            <a:endParaRPr lang="en-IN" sz="2000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E0D8B-54A1-465C-9E31-00561C9C12A6}"/>
              </a:ext>
            </a:extLst>
          </p:cNvPr>
          <p:cNvSpPr/>
          <p:nvPr/>
        </p:nvSpPr>
        <p:spPr>
          <a:xfrm>
            <a:off x="10429461" y="138060"/>
            <a:ext cx="675861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42FE0-A42D-4632-8722-87AFA662C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9" y="1410180"/>
            <a:ext cx="4470448" cy="395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9B129-9CD4-479F-9F96-7502247D650E}"/>
              </a:ext>
            </a:extLst>
          </p:cNvPr>
          <p:cNvCxnSpPr>
            <a:cxnSpLocks/>
          </p:cNvCxnSpPr>
          <p:nvPr/>
        </p:nvCxnSpPr>
        <p:spPr>
          <a:xfrm>
            <a:off x="477078" y="2623931"/>
            <a:ext cx="50490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B12D76-34E4-42EC-8DDB-3DF766BFC0FF}"/>
              </a:ext>
            </a:extLst>
          </p:cNvPr>
          <p:cNvCxnSpPr>
            <a:cxnSpLocks/>
          </p:cNvCxnSpPr>
          <p:nvPr/>
        </p:nvCxnSpPr>
        <p:spPr>
          <a:xfrm>
            <a:off x="477078" y="3531704"/>
            <a:ext cx="50490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466F2E-A1D9-4EF4-97F7-92C036961B44}"/>
              </a:ext>
            </a:extLst>
          </p:cNvPr>
          <p:cNvCxnSpPr>
            <a:cxnSpLocks/>
          </p:cNvCxnSpPr>
          <p:nvPr/>
        </p:nvCxnSpPr>
        <p:spPr>
          <a:xfrm>
            <a:off x="377687" y="4439478"/>
            <a:ext cx="504907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DA727D6-2978-45AB-A485-2311F9EF5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314" y="1410181"/>
            <a:ext cx="6382641" cy="39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E50D3-7C0A-4044-B0AA-03EA3F9C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3" y="1568137"/>
            <a:ext cx="4801225" cy="4130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A664FBC-F778-4279-A363-B27F21EDBCB5}"/>
              </a:ext>
            </a:extLst>
          </p:cNvPr>
          <p:cNvSpPr txBox="1">
            <a:spLocks/>
          </p:cNvSpPr>
          <p:nvPr/>
        </p:nvSpPr>
        <p:spPr>
          <a:xfrm>
            <a:off x="6599585" y="1590260"/>
            <a:ext cx="5155096" cy="2213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92D050"/>
                </a:solidFill>
              </a:rPr>
              <a:t>Quarter 1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of fiscal year 2020 having the most unit sold. </a:t>
            </a:r>
            <a:endParaRPr lang="en-US" sz="2000" dirty="0">
              <a:solidFill>
                <a:srgbClr val="92D050"/>
              </a:solidFill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Quarter 3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of fiscal year 2020 showing the fewest unit sold.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FBE47-9534-4D26-9F68-7C17797D6B77}"/>
              </a:ext>
            </a:extLst>
          </p:cNvPr>
          <p:cNvSpPr/>
          <p:nvPr/>
        </p:nvSpPr>
        <p:spPr>
          <a:xfrm>
            <a:off x="10429461" y="138060"/>
            <a:ext cx="675861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891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94A-277F-4E5A-99DC-DF32770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20" y="138060"/>
            <a:ext cx="9404723" cy="1097786"/>
          </a:xfrm>
        </p:spPr>
        <p:txBody>
          <a:bodyPr/>
          <a:lstStyle/>
          <a:p>
            <a:r>
              <a:rPr lang="en-US" sz="2000" cap="none" dirty="0"/>
              <a:t>9. Which channel helped to bring more gross sales in the fiscal year 2021 and the percentage of contribution?</a:t>
            </a:r>
            <a:endParaRPr lang="en-IN" sz="2000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E0D8B-54A1-465C-9E31-00561C9C12A6}"/>
              </a:ext>
            </a:extLst>
          </p:cNvPr>
          <p:cNvSpPr/>
          <p:nvPr/>
        </p:nvSpPr>
        <p:spPr>
          <a:xfrm>
            <a:off x="10429461" y="138060"/>
            <a:ext cx="675861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14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F720B-D0A4-4D65-8AB0-A010E6C3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07" y="3790122"/>
            <a:ext cx="3951741" cy="2756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1A5E7-9505-473C-AA8E-F163FD086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08" y="1730681"/>
            <a:ext cx="3951740" cy="1698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314091-C8AB-406E-B7C3-2B077189FC8E}"/>
              </a:ext>
            </a:extLst>
          </p:cNvPr>
          <p:cNvSpPr txBox="1">
            <a:spLocks/>
          </p:cNvSpPr>
          <p:nvPr/>
        </p:nvSpPr>
        <p:spPr>
          <a:xfrm>
            <a:off x="6109257" y="4982816"/>
            <a:ext cx="5788278" cy="1737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Channel</a:t>
            </a:r>
            <a:r>
              <a:rPr lang="en-US" sz="2000" dirty="0">
                <a:solidFill>
                  <a:srgbClr val="92D050"/>
                </a:solidFill>
              </a:rPr>
              <a:t> Retailer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helped bring maximum sales to the company.</a:t>
            </a:r>
          </a:p>
          <a:p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Channel</a:t>
            </a:r>
            <a:r>
              <a:rPr lang="en-US" sz="2000" dirty="0">
                <a:solidFill>
                  <a:srgbClr val="92D050"/>
                </a:solidFill>
              </a:rPr>
              <a:t> Distributor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makes the least contribution.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630B3-F0F9-4AEA-ADBD-96646E726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0681"/>
            <a:ext cx="5801535" cy="29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1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94A-277F-4E5A-99DC-DF32770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68" y="122541"/>
            <a:ext cx="9404723" cy="1097786"/>
          </a:xfrm>
        </p:spPr>
        <p:txBody>
          <a:bodyPr/>
          <a:lstStyle/>
          <a:p>
            <a:r>
              <a:rPr lang="en-US" sz="2000" cap="none" dirty="0"/>
              <a:t>10. Get the top 3 products in each division that have a high </a:t>
            </a:r>
            <a:r>
              <a:rPr lang="en-US" sz="2000" cap="none" dirty="0" err="1"/>
              <a:t>total_sold_quantity</a:t>
            </a:r>
            <a:r>
              <a:rPr lang="en-US" sz="2000" cap="none" dirty="0"/>
              <a:t> in the </a:t>
            </a:r>
            <a:r>
              <a:rPr lang="en-US" sz="2000" cap="none" dirty="0" err="1"/>
              <a:t>fiscal_year</a:t>
            </a:r>
            <a:r>
              <a:rPr lang="en-US" sz="2000" cap="none" dirty="0"/>
              <a:t> 2021?</a:t>
            </a:r>
            <a:endParaRPr lang="en-IN" sz="2000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E0D8B-54A1-465C-9E31-00561C9C12A6}"/>
              </a:ext>
            </a:extLst>
          </p:cNvPr>
          <p:cNvSpPr/>
          <p:nvPr/>
        </p:nvSpPr>
        <p:spPr>
          <a:xfrm>
            <a:off x="10429461" y="138060"/>
            <a:ext cx="675861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15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229F1-2534-45C3-AFC4-2E8CE623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3" y="4085972"/>
            <a:ext cx="5221177" cy="23193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DF232-29F6-44D6-BE66-3B384416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3" y="1441174"/>
            <a:ext cx="5221177" cy="2309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D1616B-89BD-4E3E-8C56-4F5F5A44B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32" y="1441174"/>
            <a:ext cx="5366208" cy="48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E23CAB-C12F-4813-AA2F-470965CC570E}"/>
              </a:ext>
            </a:extLst>
          </p:cNvPr>
          <p:cNvSpPr/>
          <p:nvPr/>
        </p:nvSpPr>
        <p:spPr>
          <a:xfrm>
            <a:off x="2464904" y="2159384"/>
            <a:ext cx="7712765" cy="1107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Thank you</a:t>
            </a:r>
            <a:endParaRPr lang="en-IN" sz="6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C4EDA-098D-4F5A-95EC-AC52B77672CC}"/>
              </a:ext>
            </a:extLst>
          </p:cNvPr>
          <p:cNvSpPr/>
          <p:nvPr/>
        </p:nvSpPr>
        <p:spPr>
          <a:xfrm>
            <a:off x="10429461" y="138060"/>
            <a:ext cx="675861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9399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9C00-EF86-4C29-984D-62305C76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128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Arial Black" panose="020B0A04020102020204" pitchFamily="34" charset="0"/>
              </a:rPr>
              <a:t>Objectives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206DE5-77A6-48D7-827C-1D5909FB40B3}"/>
              </a:ext>
            </a:extLst>
          </p:cNvPr>
          <p:cNvSpPr txBox="1">
            <a:spLocks/>
          </p:cNvSpPr>
          <p:nvPr/>
        </p:nvSpPr>
        <p:spPr>
          <a:xfrm>
            <a:off x="1393638" y="1669774"/>
            <a:ext cx="9404723" cy="4465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AtliQ</a:t>
            </a:r>
            <a:r>
              <a:rPr lang="en-US" sz="2000" dirty="0"/>
              <a:t> Hardware is one of the major computer hardware manufactures in </a:t>
            </a:r>
            <a:r>
              <a:rPr lang="en-US" sz="2000" dirty="0" err="1"/>
              <a:t>india</a:t>
            </a:r>
            <a:r>
              <a:rPr lang="en-US" sz="2000" dirty="0"/>
              <a:t>, with a strong presence in other nations too.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the management noticed that they do not get enough insights to make quick and smart data-informed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want to expand their data analysts team by adding several junior data analysts.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10 </a:t>
            </a:r>
            <a:r>
              <a:rPr lang="en-US" sz="2000" dirty="0" err="1"/>
              <a:t>ad_hoc</a:t>
            </a:r>
            <a:r>
              <a:rPr lang="en-US" sz="2000" dirty="0"/>
              <a:t> requests are the part of SQL challenge which will help the Tony Sharma (Data Analytics Director) to evaluate both the tech and soft skills.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2B041-8A8B-4D5F-A835-50F5E5483302}"/>
              </a:ext>
            </a:extLst>
          </p:cNvPr>
          <p:cNvSpPr/>
          <p:nvPr/>
        </p:nvSpPr>
        <p:spPr>
          <a:xfrm>
            <a:off x="10590663" y="191069"/>
            <a:ext cx="409433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2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058C1-C9F9-4CFD-AEB4-11976842A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809" y="126939"/>
            <a:ext cx="832604" cy="8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BB06-132D-4235-A96A-2C11B8F3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14621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Company Details : 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   </a:t>
            </a:r>
            <a:r>
              <a:rPr lang="en-US" sz="2000" cap="none" dirty="0" err="1">
                <a:latin typeface="Arial Black" panose="020B0A04020102020204" pitchFamily="34" charset="0"/>
              </a:rPr>
              <a:t>AtliQ</a:t>
            </a:r>
            <a:r>
              <a:rPr lang="en-US" sz="2000" cap="none" dirty="0">
                <a:latin typeface="Arial Black" panose="020B0A04020102020204" pitchFamily="34" charset="0"/>
              </a:rPr>
              <a:t> hardware is a computer hardware and accessory manufacturing.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AE350-5F3C-4C92-8FE9-82A863C4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661" y="1891665"/>
            <a:ext cx="2599152" cy="576262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Channels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AE8A9-7A18-41F3-8ED8-D3726880D72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80661" y="2667000"/>
            <a:ext cx="2438400" cy="3589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Retailer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Distributor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4B6E1-D3DB-487D-945E-CC00E4835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591" y="1891665"/>
            <a:ext cx="3456432" cy="580632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5C0688-EC90-4F73-AEDE-F5ACB8E6A29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83659" y="2667000"/>
            <a:ext cx="2946794" cy="3589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Accessories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Peripherals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C6A751-2091-42CC-BE0D-A7DB2F1002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881726"/>
            <a:ext cx="3456432" cy="595771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Division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B8F7A3-1D39-4E1B-BD23-65D77B329EC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13881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P &amp;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N &amp; S</a:t>
            </a:r>
            <a:endParaRPr lang="en-IN" sz="2000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7E26-4CB7-43DC-80DD-40205D09CD4B}"/>
              </a:ext>
            </a:extLst>
          </p:cNvPr>
          <p:cNvSpPr/>
          <p:nvPr/>
        </p:nvSpPr>
        <p:spPr>
          <a:xfrm>
            <a:off x="10590663" y="191069"/>
            <a:ext cx="409433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3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88A8D5-8EC7-4E23-B687-B740E7A97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809" y="191070"/>
            <a:ext cx="832603" cy="8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94A-277F-4E5A-99DC-DF32770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8966"/>
            <a:ext cx="9404723" cy="1097786"/>
          </a:xfrm>
        </p:spPr>
        <p:txBody>
          <a:bodyPr/>
          <a:lstStyle/>
          <a:p>
            <a:r>
              <a:rPr lang="en-US" sz="2000" cap="none" dirty="0"/>
              <a:t>1. Provide the list of markets in which customer “</a:t>
            </a:r>
            <a:r>
              <a:rPr lang="en-US" sz="2000" cap="none" dirty="0" err="1"/>
              <a:t>AtliQ</a:t>
            </a:r>
            <a:r>
              <a:rPr lang="en-US" sz="2000" cap="none" dirty="0"/>
              <a:t> Exclusive" operates</a:t>
            </a:r>
            <a:br>
              <a:rPr lang="en-US" sz="2000" cap="none" dirty="0"/>
            </a:br>
            <a:r>
              <a:rPr lang="en-US" sz="2000" cap="none" dirty="0"/>
              <a:t> its business in the APAC region.</a:t>
            </a:r>
            <a:endParaRPr lang="en-IN" sz="2000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E0D8B-54A1-465C-9E31-00561C9C12A6}"/>
              </a:ext>
            </a:extLst>
          </p:cNvPr>
          <p:cNvSpPr/>
          <p:nvPr/>
        </p:nvSpPr>
        <p:spPr>
          <a:xfrm>
            <a:off x="10590663" y="191069"/>
            <a:ext cx="409433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4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B6C51-4BE4-42DE-B52F-EBCF8F53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85591"/>
            <a:ext cx="2892219" cy="2600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5BC42F-D2F0-42A8-A5DB-3641B29D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039"/>
            <a:ext cx="5711687" cy="4112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C12D8D-7043-4543-AD89-7CA0BD794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72039"/>
            <a:ext cx="4333196" cy="23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94A-277F-4E5A-99DC-DF32770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7786"/>
          </a:xfrm>
        </p:spPr>
        <p:txBody>
          <a:bodyPr/>
          <a:lstStyle/>
          <a:p>
            <a:r>
              <a:rPr lang="en-US" sz="2000" cap="none" dirty="0"/>
              <a:t>2. What is the percentage of unique product increase in 2021 vs. 2020?</a:t>
            </a:r>
            <a:endParaRPr lang="en-IN" sz="2000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E0D8B-54A1-465C-9E31-00561C9C12A6}"/>
              </a:ext>
            </a:extLst>
          </p:cNvPr>
          <p:cNvSpPr/>
          <p:nvPr/>
        </p:nvSpPr>
        <p:spPr>
          <a:xfrm>
            <a:off x="10590663" y="191069"/>
            <a:ext cx="409433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5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E6B51-33E7-4A77-BC90-805372F50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13" y="3429000"/>
            <a:ext cx="3899830" cy="26717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DF3DD-8021-45AF-85DB-CB8E5D27E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13" y="1550503"/>
            <a:ext cx="5357570" cy="1097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55B04701-B88D-4D94-95BE-422D1E1E41B5}"/>
              </a:ext>
            </a:extLst>
          </p:cNvPr>
          <p:cNvSpPr/>
          <p:nvPr/>
        </p:nvSpPr>
        <p:spPr>
          <a:xfrm>
            <a:off x="2769705" y="3803373"/>
            <a:ext cx="216814" cy="556592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B8F31-562F-4C74-8B84-65D40897271C}"/>
              </a:ext>
            </a:extLst>
          </p:cNvPr>
          <p:cNvSpPr txBox="1"/>
          <p:nvPr/>
        </p:nvSpPr>
        <p:spPr>
          <a:xfrm>
            <a:off x="2146852" y="3923508"/>
            <a:ext cx="621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+89</a:t>
            </a:r>
            <a:endParaRPr lang="en-IN" sz="1400" dirty="0">
              <a:solidFill>
                <a:srgbClr val="00B05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52C0F9-89C4-4466-A8D2-3C8BD7DF2844}"/>
              </a:ext>
            </a:extLst>
          </p:cNvPr>
          <p:cNvSpPr txBox="1">
            <a:spLocks/>
          </p:cNvSpPr>
          <p:nvPr/>
        </p:nvSpPr>
        <p:spPr>
          <a:xfrm>
            <a:off x="6669534" y="5307497"/>
            <a:ext cx="5357569" cy="8207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Demand and Production both </a:t>
            </a:r>
            <a:r>
              <a:rPr lang="en-US" sz="2000" dirty="0">
                <a:solidFill>
                  <a:srgbClr val="92D050"/>
                </a:solidFill>
              </a:rPr>
              <a:t>increased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the year 2021. </a:t>
            </a: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B0E6-0201-487E-BC7B-1DD4CCBF3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34" y="1550503"/>
            <a:ext cx="5357569" cy="34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94A-277F-4E5A-99DC-DF32770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50" y="117824"/>
            <a:ext cx="9404723" cy="1097786"/>
          </a:xfrm>
        </p:spPr>
        <p:txBody>
          <a:bodyPr/>
          <a:lstStyle/>
          <a:p>
            <a:r>
              <a:rPr lang="en-US" sz="2000" cap="none" dirty="0"/>
              <a:t>3. Provide a report with all the unique product counts for each segment and sort them in descending order of product counts.</a:t>
            </a:r>
            <a:endParaRPr lang="en-IN" sz="2000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E0D8B-54A1-465C-9E31-00561C9C12A6}"/>
              </a:ext>
            </a:extLst>
          </p:cNvPr>
          <p:cNvSpPr/>
          <p:nvPr/>
        </p:nvSpPr>
        <p:spPr>
          <a:xfrm>
            <a:off x="10590663" y="191069"/>
            <a:ext cx="409433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6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3B965-4695-417B-9C2A-C7D09A60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0" y="4225803"/>
            <a:ext cx="5867365" cy="203810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31E33-2A3D-4865-BF65-F3655F6AA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0" y="1378731"/>
            <a:ext cx="3113873" cy="2252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765AE44-A449-4252-8FFF-B77F74AC9905}"/>
              </a:ext>
            </a:extLst>
          </p:cNvPr>
          <p:cNvSpPr txBox="1">
            <a:spLocks/>
          </p:cNvSpPr>
          <p:nvPr/>
        </p:nvSpPr>
        <p:spPr>
          <a:xfrm>
            <a:off x="7235687" y="4225804"/>
            <a:ext cx="4527100" cy="1528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Notebook, Accessories and Peripherals constitute </a:t>
            </a:r>
            <a:r>
              <a:rPr lang="en-US" sz="2000" dirty="0">
                <a:solidFill>
                  <a:srgbClr val="92D050"/>
                </a:solidFill>
              </a:rPr>
              <a:t>85%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 total manufacturing product.</a:t>
            </a: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61DB1-1A57-4C48-B3ED-5769457EA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7" y="1378731"/>
            <a:ext cx="4527100" cy="22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94A-277F-4E5A-99DC-DF32770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71" y="256190"/>
            <a:ext cx="9690592" cy="1097786"/>
          </a:xfrm>
        </p:spPr>
        <p:txBody>
          <a:bodyPr/>
          <a:lstStyle/>
          <a:p>
            <a:r>
              <a:rPr lang="en-US" sz="2000" cap="none" dirty="0"/>
              <a:t>4. Which segment had the most increase in unique products in 2021 vs 2020?</a:t>
            </a:r>
            <a:endParaRPr lang="en-IN" sz="2000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E0D8B-54A1-465C-9E31-00561C9C12A6}"/>
              </a:ext>
            </a:extLst>
          </p:cNvPr>
          <p:cNvSpPr/>
          <p:nvPr/>
        </p:nvSpPr>
        <p:spPr>
          <a:xfrm>
            <a:off x="10590663" y="191069"/>
            <a:ext cx="409433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7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2F93C-0B37-47C8-A950-0DEB3E234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01" y="3810000"/>
            <a:ext cx="5153625" cy="24317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4D42C-81C5-4738-969B-E038448AF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01" y="1550504"/>
            <a:ext cx="4901833" cy="1656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E87925E-E7CE-4F06-BFB2-6C634D72A6A7}"/>
              </a:ext>
            </a:extLst>
          </p:cNvPr>
          <p:cNvSpPr/>
          <p:nvPr/>
        </p:nvSpPr>
        <p:spPr>
          <a:xfrm>
            <a:off x="2339008" y="3485321"/>
            <a:ext cx="284922" cy="54334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A893F1-3746-4142-990F-4A7985DED099}"/>
              </a:ext>
            </a:extLst>
          </p:cNvPr>
          <p:cNvSpPr txBox="1">
            <a:spLocks/>
          </p:cNvSpPr>
          <p:nvPr/>
        </p:nvSpPr>
        <p:spPr>
          <a:xfrm>
            <a:off x="7421217" y="5569145"/>
            <a:ext cx="4410541" cy="1097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92D050"/>
                </a:solidFill>
              </a:rPr>
              <a:t>Storage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000" dirty="0">
                <a:solidFill>
                  <a:srgbClr val="92D050"/>
                </a:solidFill>
              </a:rPr>
              <a:t>Networking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are showing slower production growth than other segments.</a:t>
            </a: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E09B2-8CBE-46CF-9F49-DFB128F36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7" y="1550504"/>
            <a:ext cx="4410541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94A-277F-4E5A-99DC-DF32770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45" y="167797"/>
            <a:ext cx="9404723" cy="1097786"/>
          </a:xfrm>
        </p:spPr>
        <p:txBody>
          <a:bodyPr/>
          <a:lstStyle/>
          <a:p>
            <a:r>
              <a:rPr lang="en-US" sz="2000" cap="none" dirty="0"/>
              <a:t>5. Get the products that have the highest and lowest manufacturing costs.</a:t>
            </a:r>
            <a:endParaRPr lang="en-IN" sz="2000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E0D8B-54A1-465C-9E31-00561C9C12A6}"/>
              </a:ext>
            </a:extLst>
          </p:cNvPr>
          <p:cNvSpPr/>
          <p:nvPr/>
        </p:nvSpPr>
        <p:spPr>
          <a:xfrm>
            <a:off x="10590663" y="191069"/>
            <a:ext cx="409433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8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C0794-8CA3-4DCE-8601-FDEABA1B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60159"/>
            <a:ext cx="5317367" cy="1097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38AC94-D92B-4F41-9592-560683AD4110}"/>
              </a:ext>
            </a:extLst>
          </p:cNvPr>
          <p:cNvSpPr txBox="1">
            <a:spLocks/>
          </p:cNvSpPr>
          <p:nvPr/>
        </p:nvSpPr>
        <p:spPr>
          <a:xfrm>
            <a:off x="646111" y="3429000"/>
            <a:ext cx="5155096" cy="2163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92D050"/>
                </a:solidFill>
              </a:rPr>
              <a:t>Personal Desktop :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AQ HOME Alline 1 Gen 2 has the highest manufacturing cost.</a:t>
            </a:r>
          </a:p>
          <a:p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Mouse :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AQ Master wired x1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Ms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has the lowest manufacturing cost.</a:t>
            </a:r>
            <a:endParaRPr lang="en-IN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01E08-CFF1-457E-8069-4D925D3DB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13" y="1660159"/>
            <a:ext cx="4898415" cy="45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94A-277F-4E5A-99DC-DF32770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7786"/>
          </a:xfrm>
        </p:spPr>
        <p:txBody>
          <a:bodyPr/>
          <a:lstStyle/>
          <a:p>
            <a:r>
              <a:rPr lang="en-US" sz="2000" cap="none" dirty="0"/>
              <a:t>6. Generate a report which contains the top 5 customers who received an average high </a:t>
            </a:r>
            <a:r>
              <a:rPr lang="en-US" sz="2000" cap="none" dirty="0" err="1"/>
              <a:t>pre_invoice_discount_pct</a:t>
            </a:r>
            <a:r>
              <a:rPr lang="en-US" sz="2000" cap="none" dirty="0"/>
              <a:t> for the fiscal year 2021 and in the Indian market.</a:t>
            </a:r>
            <a:endParaRPr lang="en-IN" sz="2000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E0D8B-54A1-465C-9E31-00561C9C12A6}"/>
              </a:ext>
            </a:extLst>
          </p:cNvPr>
          <p:cNvSpPr/>
          <p:nvPr/>
        </p:nvSpPr>
        <p:spPr>
          <a:xfrm>
            <a:off x="10590663" y="191069"/>
            <a:ext cx="409433" cy="86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9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45002-0283-4440-A221-F17B7F6F6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22" y="4117985"/>
            <a:ext cx="4488937" cy="22872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0E06D-50CB-4321-95B3-3B3B177DB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23" y="1947655"/>
            <a:ext cx="4357794" cy="1723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54ED8D-A196-446A-A1F8-2C458AE08986}"/>
              </a:ext>
            </a:extLst>
          </p:cNvPr>
          <p:cNvSpPr txBox="1">
            <a:spLocks/>
          </p:cNvSpPr>
          <p:nvPr/>
        </p:nvSpPr>
        <p:spPr>
          <a:xfrm>
            <a:off x="6773241" y="5543862"/>
            <a:ext cx="467742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Largest Avg pre invoice discount was given to </a:t>
            </a:r>
            <a:r>
              <a:rPr lang="en-US" sz="2000" dirty="0">
                <a:solidFill>
                  <a:srgbClr val="92D050"/>
                </a:solidFill>
              </a:rPr>
              <a:t>Flipkart.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213E8-79A1-4A03-861B-D523A8788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41" y="1947655"/>
            <a:ext cx="4677428" cy="33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244</TotalTime>
  <Words>533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Century Gothic</vt:lpstr>
      <vt:lpstr>Vapor Trail</vt:lpstr>
      <vt:lpstr>Ad_Hoc Insights Consumer Goods</vt:lpstr>
      <vt:lpstr>Objectives</vt:lpstr>
      <vt:lpstr>Company Details :     AtliQ hardware is a computer hardware and accessory manufacturing.</vt:lpstr>
      <vt:lpstr>1. Provide the list of markets in which customer “AtliQ Exclusive" operates  its business in the APAC region.</vt:lpstr>
      <vt:lpstr>2. What is the percentage of unique product increase in 2021 vs. 2020?</vt:lpstr>
      <vt:lpstr>3. Provide a report with all the unique product counts for each segment and sort them in descending order of product counts.</vt:lpstr>
      <vt:lpstr>4. Which segment had the most increase in unique products in 2021 vs 2020?</vt:lpstr>
      <vt:lpstr>5. Get the products that have the highest and lowest manufacturing costs.</vt:lpstr>
      <vt:lpstr>6. Generate a report which contains the top 5 customers who received an average high pre_invoice_discount_pct for the fiscal year 2021 and in the Indian market.</vt:lpstr>
      <vt:lpstr>7. Get the complete report of the gross sales amount for the customer “AtliQ Exclusive” for each month. This analysis helps to get an idea of low and high-performing months and take strategic decisions. </vt:lpstr>
      <vt:lpstr>PowerPoint Presentation</vt:lpstr>
      <vt:lpstr>8. In which quarter of 2020, got the maximum total_sold_quantity? </vt:lpstr>
      <vt:lpstr>PowerPoint Presentation</vt:lpstr>
      <vt:lpstr>9. Which channel helped to bring more gross sales in the fiscal year 2021 and the percentage of contribution?</vt:lpstr>
      <vt:lpstr>10. Get the top 3 products in each division that have a high total_sold_quantity in the fiscal_year 2021?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Ad_Hoc Insights consumer goods</dc:title>
  <dc:creator>rutujathove1994@outlook.com</dc:creator>
  <cp:lastModifiedBy>rutujathove1994@outlook.com</cp:lastModifiedBy>
  <cp:revision>28</cp:revision>
  <dcterms:created xsi:type="dcterms:W3CDTF">2024-06-24T03:30:25Z</dcterms:created>
  <dcterms:modified xsi:type="dcterms:W3CDTF">2024-06-29T03:34:38Z</dcterms:modified>
</cp:coreProperties>
</file>