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65" r:id="rId2"/>
    <p:sldId id="256" r:id="rId3"/>
    <p:sldId id="257" r:id="rId4"/>
    <p:sldId id="266" r:id="rId5"/>
    <p:sldId id="259" r:id="rId6"/>
    <p:sldId id="269" r:id="rId7"/>
    <p:sldId id="267" r:id="rId8"/>
    <p:sldId id="260" r:id="rId9"/>
    <p:sldId id="261" r:id="rId10"/>
    <p:sldId id="262" r:id="rId11"/>
    <p:sldId id="263" r:id="rId12"/>
    <p:sldId id="264"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2">
                    <a:lumMod val="75000"/>
                  </a:schemeClr>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rgbClr val="FFFFFF"/>
                </a:solidFill>
                <a:latin typeface="+mn-lt"/>
              </a:defRPr>
            </a:lvl1pPr>
          </a:lstStyle>
          <a:p>
            <a:fld id="{5BCAD085-E8A6-8845-BD4E-CB4CCA059FC4}" type="datetimeFigureOut">
              <a:rPr lang="en-US" smtClean="0"/>
              <a:t>7/20/2025</a:t>
            </a:fld>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4891018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0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002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47562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rgbClr val="FFFFFF"/>
                </a:solidFill>
                <a:latin typeface="+mn-lt"/>
                <a:ea typeface="+mn-ea"/>
                <a:cs typeface="+mn-cs"/>
              </a:defRPr>
            </a:lvl1p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17952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242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603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5027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7728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6765290" y="173736"/>
            <a:ext cx="2194560"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Rectangle 11"/>
          <p:cNvSpPr/>
          <p:nvPr/>
        </p:nvSpPr>
        <p:spPr>
          <a:xfrm>
            <a:off x="6868160" y="274320"/>
            <a:ext cx="1988820" cy="630936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746008" y="6302326"/>
            <a:ext cx="1097280" cy="27432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317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Rectangle 9"/>
          <p:cNvSpPr/>
          <p:nvPr/>
        </p:nvSpPr>
        <p:spPr>
          <a:xfrm>
            <a:off x="6765290" y="173736"/>
            <a:ext cx="2194560"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6868160" y="274320"/>
            <a:ext cx="1988820" cy="6309360"/>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chemeClr val="tx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74872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8" name="Rectangle 7"/>
          <p:cNvSpPr/>
          <p:nvPr/>
        </p:nvSpPr>
        <p:spPr>
          <a:xfrm>
            <a:off x="292608" y="292608"/>
            <a:ext cx="8558784" cy="6272784"/>
          </a:xfrm>
          <a:prstGeom prst="rect">
            <a:avLst/>
          </a:prstGeom>
          <a:noFill/>
          <a:ln w="6350" cap="sq" cmpd="sng" algn="ctr">
            <a:solidFill>
              <a:schemeClr val="tx1">
                <a:lumMod val="75000"/>
                <a:lumOff val="25000"/>
              </a:schemeClr>
            </a:solidFill>
            <a:prstDash val="solid"/>
            <a:miter lim="800000"/>
          </a:ln>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12142" y="6302326"/>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5BCAD085-E8A6-8845-BD4E-CB4CCA059FC4}" type="datetimeFigureOut">
              <a:rPr lang="en-US" smtClean="0"/>
              <a:t>7/20/2025</a:t>
            </a:fld>
            <a:endParaRPr lang="en-US"/>
          </a:p>
        </p:txBody>
      </p:sp>
      <p:sp>
        <p:nvSpPr>
          <p:cNvPr id="5" name="Footer Placeholder 4"/>
          <p:cNvSpPr>
            <a:spLocks noGrp="1"/>
          </p:cNvSpPr>
          <p:nvPr>
            <p:ph type="ftr" sz="quarter" idx="3"/>
          </p:nvPr>
        </p:nvSpPr>
        <p:spPr>
          <a:xfrm>
            <a:off x="2596896" y="6302326"/>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7753042" y="6302326"/>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976071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6B8A-AA87-1E39-DD70-08F3E19D863D}"/>
              </a:ext>
            </a:extLst>
          </p:cNvPr>
          <p:cNvSpPr>
            <a:spLocks noGrp="1"/>
          </p:cNvSpPr>
          <p:nvPr>
            <p:ph type="ctrTitle"/>
          </p:nvPr>
        </p:nvSpPr>
        <p:spPr>
          <a:xfrm>
            <a:off x="1169289" y="2091263"/>
            <a:ext cx="6801440" cy="2590800"/>
          </a:xfrm>
        </p:spPr>
        <p:txBody>
          <a:bodyPr/>
          <a:lstStyle/>
          <a:p>
            <a:r>
              <a:rPr lang="en-US" sz="4000" dirty="0"/>
              <a:t>"</a:t>
            </a:r>
            <a:r>
              <a:rPr lang="en-US" sz="4000" dirty="0" err="1">
                <a:solidFill>
                  <a:srgbClr val="0070C0"/>
                </a:solidFill>
              </a:rPr>
              <a:t>LifeLoop</a:t>
            </a:r>
            <a:r>
              <a:rPr lang="en-US" sz="4000" dirty="0"/>
              <a:t>" </a:t>
            </a:r>
            <a:br>
              <a:rPr lang="en-US" sz="4000" dirty="0"/>
            </a:br>
            <a:r>
              <a:rPr lang="en-US" sz="4000" dirty="0"/>
              <a:t> </a:t>
            </a:r>
            <a:r>
              <a:rPr lang="en-US" sz="3600" dirty="0"/>
              <a:t>A Digital Routine Simulator That Predicts Future Burnout</a:t>
            </a:r>
            <a:br>
              <a:rPr lang="en-US" dirty="0"/>
            </a:br>
            <a:endParaRPr lang="en-IN" dirty="0"/>
          </a:p>
        </p:txBody>
      </p:sp>
      <p:sp>
        <p:nvSpPr>
          <p:cNvPr id="3" name="Subtitle 2">
            <a:extLst>
              <a:ext uri="{FF2B5EF4-FFF2-40B4-BE49-F238E27FC236}">
                <a16:creationId xmlns:a16="http://schemas.microsoft.com/office/drawing/2014/main" id="{433F3247-AA81-A0F7-E751-874957B2415B}"/>
              </a:ext>
            </a:extLst>
          </p:cNvPr>
          <p:cNvSpPr>
            <a:spLocks noGrp="1"/>
          </p:cNvSpPr>
          <p:nvPr>
            <p:ph type="subTitle" idx="1"/>
          </p:nvPr>
        </p:nvSpPr>
        <p:spPr/>
        <p:txBody>
          <a:bodyPr/>
          <a:lstStyle/>
          <a:p>
            <a:r>
              <a:rPr lang="en-US" dirty="0"/>
              <a:t> Simulate your life before you live it.</a:t>
            </a:r>
            <a:endParaRPr lang="en-IN" dirty="0"/>
          </a:p>
        </p:txBody>
      </p:sp>
    </p:spTree>
    <p:extLst>
      <p:ext uri="{BB962C8B-B14F-4D97-AF65-F5344CB8AC3E}">
        <p14:creationId xmlns:p14="http://schemas.microsoft.com/office/powerpoint/2010/main" val="3355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32"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out)">
                                      <p:cBhvr>
                                        <p:cTn id="14"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&amp; Solutions</a:t>
            </a:r>
          </a:p>
        </p:txBody>
      </p:sp>
      <p:sp>
        <p:nvSpPr>
          <p:cNvPr id="3" name="Content Placeholder 2"/>
          <p:cNvSpPr>
            <a:spLocks noGrp="1"/>
          </p:cNvSpPr>
          <p:nvPr>
            <p:ph idx="1"/>
          </p:nvPr>
        </p:nvSpPr>
        <p:spPr/>
        <p:txBody>
          <a:bodyPr/>
          <a:lstStyle/>
          <a:p>
            <a:r>
              <a:rPr lang="en-US" b="1" dirty="0"/>
              <a:t>Challenge 1</a:t>
            </a:r>
            <a:r>
              <a:rPr lang="en-US" dirty="0"/>
              <a:t>: Modeling real-life burnout, mood, and focus in a way that is both meaningful and programmable</a:t>
            </a:r>
            <a:br>
              <a:rPr lang="en-US" dirty="0"/>
            </a:br>
            <a:r>
              <a:rPr lang="en-US" b="1" dirty="0"/>
              <a:t>Solution</a:t>
            </a:r>
            <a:r>
              <a:rPr lang="en-US" dirty="0"/>
              <a:t>: Used a rule-based simulation engine which can later be replaced with ML models</a:t>
            </a:r>
          </a:p>
          <a:p>
            <a:r>
              <a:rPr lang="en-US" b="1" dirty="0"/>
              <a:t>Challenge 2</a:t>
            </a:r>
            <a:r>
              <a:rPr lang="en-US" dirty="0"/>
              <a:t>: Creating an interactive, drag-and-drop UI with forecast visuals</a:t>
            </a:r>
          </a:p>
          <a:p>
            <a:pPr marL="0" indent="0">
              <a:buNone/>
            </a:pPr>
            <a:r>
              <a:rPr lang="en-IN" b="1" dirty="0"/>
              <a:t>   Solution</a:t>
            </a:r>
            <a:r>
              <a:rPr lang="en-IN" dirty="0"/>
              <a:t>: Used React and integrated used react-beautiful-</a:t>
            </a:r>
            <a:r>
              <a:rPr lang="en-IN" dirty="0" err="1"/>
              <a:t>dnd</a:t>
            </a:r>
            <a:r>
              <a:rPr lang="en-IN" dirty="0"/>
              <a:t> for UI </a:t>
            </a:r>
            <a:r>
              <a:rPr lang="en-US" dirty="0"/>
              <a:t>and Chart.js                            for forecasting visuals</a:t>
            </a:r>
          </a:p>
          <a:p>
            <a:pPr>
              <a:buSzPct val="50000"/>
              <a:buFont typeface="Courier New" panose="02070309020205020404" pitchFamily="49" charset="0"/>
              <a:buChar char="o"/>
            </a:pPr>
            <a:r>
              <a:rPr lang="en-US" b="1" dirty="0"/>
              <a:t>Challenge 3</a:t>
            </a:r>
            <a:r>
              <a:rPr lang="en-US" dirty="0"/>
              <a:t>: Generating personalized, logical suggestions from routine patterns</a:t>
            </a:r>
            <a:br>
              <a:rPr lang="en-US" dirty="0"/>
            </a:br>
            <a:r>
              <a:rPr lang="en-US" b="1" dirty="0"/>
              <a:t>Solution</a:t>
            </a:r>
            <a:r>
              <a:rPr lang="en-US" dirty="0"/>
              <a:t>: Implemented backend logic to analyze simulation outputs and suggest actionable improvements</a:t>
            </a:r>
          </a:p>
          <a:p>
            <a:pPr>
              <a:buSzPct val="50000"/>
              <a:buFont typeface="Courier New" panose="02070309020205020404" pitchFamily="49" charset="0"/>
              <a:buChar char="o"/>
            </a:pPr>
            <a:endParaRPr lang="en-US" dirty="0"/>
          </a:p>
          <a:p>
            <a:pPr marL="0" indent="0">
              <a:buNone/>
            </a:pPr>
            <a:endParaRPr lang="en-US" dirty="0"/>
          </a:p>
          <a:p>
            <a:pPr marL="0" indent="0">
              <a:buNone/>
            </a:pPr>
            <a:endParaRPr lang="en-IN" dirty="0"/>
          </a:p>
          <a:p>
            <a:pPr marL="0" indent="0">
              <a:buNone/>
            </a:pPr>
            <a:endParaRPr lang="en-IN" dirty="0"/>
          </a:p>
          <a:p>
            <a:pPr marL="0" indent="0">
              <a:buNone/>
            </a:pPr>
            <a:endParaRPr sz="1800" dirty="0">
              <a:solidFill>
                <a:srgbClr val="323232"/>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Future Scope</a:t>
            </a:r>
          </a:p>
        </p:txBody>
      </p:sp>
      <p:sp>
        <p:nvSpPr>
          <p:cNvPr id="3" name="Content Placeholder 2"/>
          <p:cNvSpPr>
            <a:spLocks noGrp="1"/>
          </p:cNvSpPr>
          <p:nvPr>
            <p:ph idx="1"/>
          </p:nvPr>
        </p:nvSpPr>
        <p:spPr/>
        <p:txBody>
          <a:bodyPr/>
          <a:lstStyle/>
          <a:p>
            <a:r>
              <a:rPr lang="en-US" dirty="0"/>
              <a:t>Add Machine Learning for smarter and adaptive predictions based on user history</a:t>
            </a:r>
          </a:p>
          <a:p>
            <a:r>
              <a:rPr lang="en-US" dirty="0"/>
              <a:t>Mobile application support for Android/iOS</a:t>
            </a:r>
          </a:p>
          <a:p>
            <a:r>
              <a:rPr lang="en-US" dirty="0"/>
              <a:t>Integration with Google Calendar or wearable fitness trackers</a:t>
            </a:r>
          </a:p>
          <a:p>
            <a:r>
              <a:rPr lang="en-US" dirty="0"/>
              <a:t>Dashboard for companies and wellness coaches to monitor teams or clients</a:t>
            </a:r>
          </a:p>
          <a:p>
            <a:r>
              <a:rPr lang="en-US" dirty="0"/>
              <a:t>Gamification elements like streaks, rewards, and challenges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 </a:t>
            </a:r>
          </a:p>
        </p:txBody>
      </p:sp>
      <p:sp>
        <p:nvSpPr>
          <p:cNvPr id="3" name="Content Placeholder 2"/>
          <p:cNvSpPr>
            <a:spLocks noGrp="1"/>
          </p:cNvSpPr>
          <p:nvPr>
            <p:ph idx="1"/>
          </p:nvPr>
        </p:nvSpPr>
        <p:spPr/>
        <p:txBody>
          <a:bodyPr/>
          <a:lstStyle/>
          <a:p>
            <a:r>
              <a:rPr lang="en-US" b="1" dirty="0"/>
              <a:t>Recap</a:t>
            </a:r>
            <a:r>
              <a:rPr lang="en-US" dirty="0"/>
              <a:t>: </a:t>
            </a:r>
            <a:r>
              <a:rPr lang="en-US" dirty="0" err="1"/>
              <a:t>LifeLoop</a:t>
            </a:r>
            <a:r>
              <a:rPr lang="en-US" dirty="0"/>
              <a:t> is an innovative simulation platform that empowers users to predict the long-term effects of their daily routines. It goes beyond time management to forecast mental and physical health metrics.</a:t>
            </a:r>
          </a:p>
          <a:p>
            <a:r>
              <a:rPr lang="en-US" b="1" dirty="0"/>
              <a:t>Vision</a:t>
            </a:r>
            <a:r>
              <a:rPr lang="en-US" dirty="0"/>
              <a:t>: A tool that blends behavioral science and technology to help people improve their lives.</a:t>
            </a:r>
          </a:p>
          <a:p>
            <a:r>
              <a:rPr lang="en-US" b="1" dirty="0"/>
              <a:t>Final Note</a:t>
            </a:r>
            <a:r>
              <a:rPr lang="en-US" dirty="0"/>
              <a:t>: We're excited to present this as a meaningful contribution in the intersection of health, psychology, and software engineering.</a:t>
            </a:r>
          </a:p>
          <a:p>
            <a:pPr marL="0" indent="0">
              <a:buNone/>
            </a:pPr>
            <a:endParaRPr sz="1800" dirty="0">
              <a:solidFill>
                <a:srgbClr val="323232"/>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67F0-BA5B-D6C2-4343-78C24A895F13}"/>
              </a:ext>
            </a:extLst>
          </p:cNvPr>
          <p:cNvSpPr>
            <a:spLocks noGrp="1"/>
          </p:cNvSpPr>
          <p:nvPr>
            <p:ph type="title"/>
          </p:nvPr>
        </p:nvSpPr>
        <p:spPr>
          <a:xfrm>
            <a:off x="731520" y="642593"/>
            <a:ext cx="7680960" cy="5718877"/>
          </a:xfrm>
        </p:spPr>
        <p:txBody>
          <a:bodyPr>
            <a:normAutofit/>
          </a:bodyPr>
          <a:lstStyle/>
          <a:p>
            <a:pPr algn="just"/>
            <a:r>
              <a:rPr lang="en-US" dirty="0"/>
              <a:t>Thank you for your time!</a:t>
            </a:r>
            <a:br>
              <a:rPr lang="en-US" dirty="0"/>
            </a:br>
            <a:r>
              <a:rPr lang="en-US" dirty="0"/>
              <a:t> We welcome your questions and feedback.</a:t>
            </a:r>
            <a:br>
              <a:rPr lang="en-US" dirty="0"/>
            </a:br>
            <a:endParaRPr lang="en-IN" dirty="0"/>
          </a:p>
        </p:txBody>
      </p:sp>
    </p:spTree>
    <p:extLst>
      <p:ext uri="{BB962C8B-B14F-4D97-AF65-F5344CB8AC3E}">
        <p14:creationId xmlns:p14="http://schemas.microsoft.com/office/powerpoint/2010/main" val="203537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err="1"/>
              <a:t>LifeLoop</a:t>
            </a:r>
            <a:r>
              <a:rPr dirty="0"/>
              <a:t> – A Digital Routine Simulator That Predicts Future Burnout</a:t>
            </a:r>
          </a:p>
        </p:txBody>
      </p:sp>
      <p:sp>
        <p:nvSpPr>
          <p:cNvPr id="3" name="Content Placeholder 2"/>
          <p:cNvSpPr>
            <a:spLocks noGrp="1"/>
          </p:cNvSpPr>
          <p:nvPr>
            <p:ph idx="1"/>
          </p:nvPr>
        </p:nvSpPr>
        <p:spPr/>
        <p:txBody>
          <a:bodyPr/>
          <a:lstStyle/>
          <a:p>
            <a:r>
              <a:rPr lang="en-US" b="1" dirty="0"/>
              <a:t>Problem</a:t>
            </a:r>
            <a:r>
              <a:rPr lang="en-US" dirty="0"/>
              <a:t>: Burnout is increasingly common among students and professionals due to over-scheduling, lack of work-life balance, and constant digital stimulation. People often do not realize the impact of their daily routines until they begin to experience fatigue, loss of motivation, or mental exhaustion.</a:t>
            </a:r>
          </a:p>
          <a:p>
            <a:r>
              <a:rPr lang="en-US" b="1" dirty="0"/>
              <a:t>Objective: </a:t>
            </a:r>
            <a:r>
              <a:rPr lang="en-US" dirty="0" err="1"/>
              <a:t>LifeLoop</a:t>
            </a:r>
            <a:r>
              <a:rPr lang="en-US" dirty="0"/>
              <a:t> aims to help users understand and forecast the effects of their daily schedules by simulating mental and physical states like burnout, focus, mood, and fatigue. It enables preventive action before the symptoms begin, supporting their </a:t>
            </a:r>
            <a:r>
              <a:rPr lang="en-US" dirty="0" err="1"/>
              <a:t>healthiers</a:t>
            </a:r>
            <a:r>
              <a:rPr lang="en-US" dirty="0"/>
              <a:t> habits and balanced routines.</a:t>
            </a:r>
          </a:p>
          <a:p>
            <a:endParaRPr lang="en-US" b="1"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Idea Overview</a:t>
            </a:r>
          </a:p>
        </p:txBody>
      </p:sp>
      <p:sp>
        <p:nvSpPr>
          <p:cNvPr id="3" name="Content Placeholder 2"/>
          <p:cNvSpPr>
            <a:spLocks noGrp="1"/>
          </p:cNvSpPr>
          <p:nvPr>
            <p:ph idx="1"/>
          </p:nvPr>
        </p:nvSpPr>
        <p:spPr/>
        <p:txBody>
          <a:bodyPr/>
          <a:lstStyle/>
          <a:p>
            <a:r>
              <a:rPr lang="en-US" b="1" dirty="0"/>
              <a:t>Concept</a:t>
            </a:r>
            <a:r>
              <a:rPr lang="en-US" dirty="0"/>
              <a:t>: </a:t>
            </a:r>
            <a:r>
              <a:rPr lang="en-US" dirty="0" err="1"/>
              <a:t>LifeLoop</a:t>
            </a:r>
            <a:r>
              <a:rPr lang="en-US" dirty="0"/>
              <a:t> allows users to design their daily routines by adding activities like study, work, sleep, breaks, screen time, caffeine intake, and exercise. The system runs a simulation to predict how these routines will affect their productivity, health, and mental state over time.</a:t>
            </a:r>
          </a:p>
          <a:p>
            <a:r>
              <a:rPr lang="en-US" b="1" dirty="0"/>
              <a:t>Tagline</a:t>
            </a:r>
            <a:r>
              <a:rPr lang="en-US" dirty="0"/>
              <a:t>: </a:t>
            </a:r>
            <a:r>
              <a:rPr lang="en-US" i="1" dirty="0"/>
              <a:t>Simulate your life before you live it</a:t>
            </a:r>
            <a:endParaRPr lang="en-US" dirty="0"/>
          </a:p>
          <a:p>
            <a:r>
              <a:rPr lang="en-US" b="1" dirty="0"/>
              <a:t>Why it’s Unique</a:t>
            </a:r>
            <a:r>
              <a:rPr lang="en-US" dirty="0"/>
              <a:t>: Most planning tools only help users allocate time; </a:t>
            </a:r>
            <a:r>
              <a:rPr lang="en-US" dirty="0" err="1"/>
              <a:t>LifeLoop</a:t>
            </a:r>
            <a:r>
              <a:rPr lang="en-US" dirty="0"/>
              <a:t> takes it further by forecasting the </a:t>
            </a:r>
            <a:r>
              <a:rPr lang="en-US" b="1" dirty="0"/>
              <a:t>outcomes</a:t>
            </a:r>
            <a:r>
              <a:rPr lang="en-US" dirty="0"/>
              <a:t> of time allocation. It's a behavior-driven simulation system that predicts well-being consequences.</a:t>
            </a:r>
          </a:p>
          <a:p>
            <a:r>
              <a:rPr lang="en-US" b="1" dirty="0"/>
              <a:t>Analogy</a:t>
            </a:r>
            <a:r>
              <a:rPr lang="en-US" dirty="0"/>
              <a:t>: Think of it as The Sims + Google Calendar + Mental Health Forecast – a combination of scheduling and predictive psychology.</a:t>
            </a:r>
          </a:p>
          <a:p>
            <a:endParaRPr sz="1800" dirty="0">
              <a:solidFill>
                <a:srgbClr val="323232"/>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036F8-A1A5-FD24-5D9D-FA05804DC5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08D76-7843-8FA6-A7C3-95B413DAA7FA}"/>
              </a:ext>
            </a:extLst>
          </p:cNvPr>
          <p:cNvSpPr>
            <a:spLocks noGrp="1"/>
          </p:cNvSpPr>
          <p:nvPr>
            <p:ph type="title"/>
          </p:nvPr>
        </p:nvSpPr>
        <p:spPr/>
        <p:txBody>
          <a:bodyPr/>
          <a:lstStyle/>
          <a:p>
            <a:r>
              <a:rPr dirty="0"/>
              <a:t>System Architecture</a:t>
            </a:r>
          </a:p>
        </p:txBody>
      </p:sp>
      <p:sp>
        <p:nvSpPr>
          <p:cNvPr id="3" name="Content Placeholder 2">
            <a:extLst>
              <a:ext uri="{FF2B5EF4-FFF2-40B4-BE49-F238E27FC236}">
                <a16:creationId xmlns:a16="http://schemas.microsoft.com/office/drawing/2014/main" id="{472A5C10-D64B-2E6A-FFBE-A0326E49B8DC}"/>
              </a:ext>
            </a:extLst>
          </p:cNvPr>
          <p:cNvSpPr>
            <a:spLocks noGrp="1"/>
          </p:cNvSpPr>
          <p:nvPr>
            <p:ph idx="1"/>
          </p:nvPr>
        </p:nvSpPr>
        <p:spPr/>
        <p:txBody>
          <a:bodyPr>
            <a:normAutofit/>
          </a:bodyPr>
          <a:lstStyle/>
          <a:p>
            <a:r>
              <a:rPr lang="en-US" b="1" dirty="0"/>
              <a:t>Backend</a:t>
            </a:r>
            <a:r>
              <a:rPr lang="en-US" dirty="0"/>
              <a:t>: Developed using Java with Spring Boot framework. It follows a layered architecture (Controller → Service → Repository) with a RESTful API structure. The core is a rule-based simulation engine that processes activity patterns.</a:t>
            </a:r>
          </a:p>
          <a:p>
            <a:r>
              <a:rPr lang="en-US" b="1" dirty="0"/>
              <a:t>Frontend</a:t>
            </a:r>
            <a:r>
              <a:rPr lang="en-US" dirty="0"/>
              <a:t>: Built with React for responsive and interactive UI. The routine builder supports drag-and-drop functionality using react-beautiful-</a:t>
            </a:r>
            <a:r>
              <a:rPr lang="en-US" dirty="0" err="1"/>
              <a:t>dnd</a:t>
            </a:r>
            <a:r>
              <a:rPr lang="en-US" dirty="0"/>
              <a:t>. Forecasts are visualized using Chart.js or Recharts. </a:t>
            </a:r>
          </a:p>
          <a:p>
            <a:r>
              <a:rPr lang="en-US" b="1" dirty="0"/>
              <a:t>Database</a:t>
            </a:r>
            <a:r>
              <a:rPr lang="en-US" dirty="0"/>
              <a:t>: PostgreSQL stores users, routines, activity blocks, and simulation results. </a:t>
            </a:r>
          </a:p>
          <a:p>
            <a:r>
              <a:rPr lang="en-US" b="1" dirty="0"/>
              <a:t>Authentication</a:t>
            </a:r>
            <a:r>
              <a:rPr lang="en-US" dirty="0"/>
              <a:t>: JWT-based user login and signup with </a:t>
            </a:r>
            <a:r>
              <a:rPr lang="en-US" dirty="0" err="1"/>
              <a:t>BCrypt</a:t>
            </a:r>
            <a:r>
              <a:rPr lang="en-US" dirty="0"/>
              <a:t> password encryption.</a:t>
            </a:r>
          </a:p>
          <a:p>
            <a:endParaRPr sz="1800" dirty="0">
              <a:solidFill>
                <a:srgbClr val="323232"/>
              </a:solidFill>
              <a:latin typeface="Calibri"/>
            </a:endParaRPr>
          </a:p>
        </p:txBody>
      </p:sp>
    </p:spTree>
    <p:extLst>
      <p:ext uri="{BB962C8B-B14F-4D97-AF65-F5344CB8AC3E}">
        <p14:creationId xmlns:p14="http://schemas.microsoft.com/office/powerpoint/2010/main" val="419631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Frontend</a:t>
            </a:r>
          </a:p>
        </p:txBody>
      </p:sp>
      <p:sp>
        <p:nvSpPr>
          <p:cNvPr id="3" name="Content Placeholder 2"/>
          <p:cNvSpPr>
            <a:spLocks noGrp="1"/>
          </p:cNvSpPr>
          <p:nvPr>
            <p:ph idx="1"/>
          </p:nvPr>
        </p:nvSpPr>
        <p:spPr/>
        <p:txBody>
          <a:bodyPr>
            <a:normAutofit/>
          </a:bodyPr>
          <a:lstStyle/>
          <a:p>
            <a:pPr marL="0" indent="0">
              <a:buNone/>
            </a:pPr>
            <a:r>
              <a:rPr lang="en-US" b="1" dirty="0"/>
              <a:t>Frontend</a:t>
            </a:r>
            <a:r>
              <a:rPr lang="en-US" dirty="0"/>
              <a:t>:</a:t>
            </a:r>
          </a:p>
          <a:p>
            <a:r>
              <a:rPr lang="en-US" dirty="0"/>
              <a:t>UI made using React framework</a:t>
            </a:r>
          </a:p>
          <a:p>
            <a:r>
              <a:rPr lang="en-US" dirty="0"/>
              <a:t>Drag-and-drop interface for building personalized routines (react-beautiful-</a:t>
            </a:r>
            <a:r>
              <a:rPr lang="en-US" dirty="0" err="1"/>
              <a:t>dnd</a:t>
            </a:r>
            <a:r>
              <a:rPr lang="en-US" dirty="0"/>
              <a:t>)</a:t>
            </a:r>
          </a:p>
          <a:p>
            <a:r>
              <a:rPr lang="en-US" dirty="0"/>
              <a:t>Visualization of forecast results through line and bar charts</a:t>
            </a:r>
          </a:p>
          <a:p>
            <a:r>
              <a:rPr lang="en-US" dirty="0"/>
              <a:t>Components include: </a:t>
            </a:r>
            <a:r>
              <a:rPr lang="en-US" dirty="0" err="1"/>
              <a:t>RoutineBlock</a:t>
            </a:r>
            <a:r>
              <a:rPr lang="en-US" dirty="0"/>
              <a:t>, </a:t>
            </a:r>
            <a:r>
              <a:rPr lang="en-US" dirty="0" err="1"/>
              <a:t>ForecastGraph</a:t>
            </a:r>
            <a:r>
              <a:rPr lang="en-US" dirty="0"/>
              <a:t>, </a:t>
            </a:r>
            <a:r>
              <a:rPr lang="en-US" dirty="0" err="1"/>
              <a:t>SuggestionsPanel</a:t>
            </a:r>
            <a:r>
              <a:rPr lang="en-US" dirty="0"/>
              <a:t>, Auth Pages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52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3F1D-41CA-1BD9-AD49-9AF628A519C5}"/>
              </a:ext>
            </a:extLst>
          </p:cNvPr>
          <p:cNvSpPr>
            <a:spLocks noGrp="1"/>
          </p:cNvSpPr>
          <p:nvPr>
            <p:ph type="title"/>
          </p:nvPr>
        </p:nvSpPr>
        <p:spPr/>
        <p:txBody>
          <a:bodyPr/>
          <a:lstStyle/>
          <a:p>
            <a:r>
              <a:rPr lang="en-IN" dirty="0"/>
              <a:t>Backend &amp; Simulation Logic</a:t>
            </a:r>
          </a:p>
        </p:txBody>
      </p:sp>
      <p:sp>
        <p:nvSpPr>
          <p:cNvPr id="3" name="Content Placeholder 2">
            <a:extLst>
              <a:ext uri="{FF2B5EF4-FFF2-40B4-BE49-F238E27FC236}">
                <a16:creationId xmlns:a16="http://schemas.microsoft.com/office/drawing/2014/main" id="{DB8D31D0-6A24-E856-434E-2CDAB9424ABE}"/>
              </a:ext>
            </a:extLst>
          </p:cNvPr>
          <p:cNvSpPr>
            <a:spLocks noGrp="1"/>
          </p:cNvSpPr>
          <p:nvPr>
            <p:ph idx="1"/>
          </p:nvPr>
        </p:nvSpPr>
        <p:spPr/>
        <p:txBody>
          <a:bodyPr/>
          <a:lstStyle/>
          <a:p>
            <a:pPr marL="0" indent="0">
              <a:buNone/>
            </a:pPr>
            <a:r>
              <a:rPr lang="en-IN" b="1" dirty="0"/>
              <a:t>Backend</a:t>
            </a:r>
            <a:r>
              <a:rPr lang="en-IN" dirty="0"/>
              <a:t>:</a:t>
            </a:r>
          </a:p>
          <a:p>
            <a:r>
              <a:rPr lang="en-IN" dirty="0"/>
              <a:t>Java + Spring Boot REST APIs</a:t>
            </a:r>
          </a:p>
          <a:p>
            <a:r>
              <a:rPr lang="en-IN" dirty="0"/>
              <a:t>Simulation Engine built using a rules-based logic system (example: "if </a:t>
            </a:r>
            <a:r>
              <a:rPr lang="en-IN" dirty="0" err="1"/>
              <a:t>screen_time</a:t>
            </a:r>
            <a:r>
              <a:rPr lang="en-IN" dirty="0"/>
              <a:t> &gt; 4hr &amp;&amp; sleep &lt; 6hr → burnout +15%")</a:t>
            </a:r>
          </a:p>
          <a:p>
            <a:r>
              <a:rPr lang="en-IN" dirty="0"/>
              <a:t>Suggestion Engine returns personalized tips based on simulation output</a:t>
            </a:r>
          </a:p>
          <a:p>
            <a:r>
              <a:rPr lang="en-IN" dirty="0"/>
              <a:t>Authentication with Spring Security using JWT tokens</a:t>
            </a:r>
          </a:p>
          <a:p>
            <a:pPr marL="0" indent="0">
              <a:buNone/>
            </a:pPr>
            <a:r>
              <a:rPr lang="en-IN" b="1" dirty="0"/>
              <a:t>Simulation Logic</a:t>
            </a:r>
            <a:r>
              <a:rPr lang="en-IN" dirty="0"/>
              <a:t>:</a:t>
            </a:r>
          </a:p>
          <a:p>
            <a:r>
              <a:rPr lang="en-US" dirty="0"/>
              <a:t>Converts time blocks into prediction values (burnout, fatigue, mood, focus)</a:t>
            </a:r>
          </a:p>
          <a:p>
            <a:r>
              <a:rPr lang="en-US" dirty="0"/>
              <a:t>Rule-based system; scalable to AI models in the future</a:t>
            </a:r>
          </a:p>
          <a:p>
            <a:endParaRPr lang="en-IN" dirty="0"/>
          </a:p>
          <a:p>
            <a:endParaRPr lang="en-IN" dirty="0"/>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66224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up)">
                                      <p:cBhvr>
                                        <p:cTn id="15" dur="500"/>
                                        <p:tgtEl>
                                          <p:spTgt spid="3">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up)">
                                      <p:cBhvr>
                                        <p:cTn id="18" dur="500"/>
                                        <p:tgtEl>
                                          <p:spTgt spid="3">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up)">
                                      <p:cBhvr>
                                        <p:cTn id="21" dur="500"/>
                                        <p:tgtEl>
                                          <p:spTgt spid="3">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up)">
                                      <p:cBhvr>
                                        <p:cTn id="29" dur="500"/>
                                        <p:tgtEl>
                                          <p:spTgt spid="3">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up)">
                                      <p:cBhvr>
                                        <p:cTn id="32" dur="500"/>
                                        <p:tgtEl>
                                          <p:spTgt spid="3">
                                            <p:txEl>
                                              <p:pRg st="6" end="6"/>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up)">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Database Design </a:t>
            </a:r>
          </a:p>
        </p:txBody>
      </p:sp>
      <p:sp>
        <p:nvSpPr>
          <p:cNvPr id="7" name="Rectangle 4">
            <a:extLst>
              <a:ext uri="{FF2B5EF4-FFF2-40B4-BE49-F238E27FC236}">
                <a16:creationId xmlns:a16="http://schemas.microsoft.com/office/drawing/2014/main" id="{ABF2299F-FC6F-A541-A5F8-8EA271A9911D}"/>
              </a:ext>
            </a:extLst>
          </p:cNvPr>
          <p:cNvSpPr>
            <a:spLocks noGrp="1" noChangeArrowheads="1"/>
          </p:cNvSpPr>
          <p:nvPr>
            <p:ph idx="1"/>
          </p:nvPr>
        </p:nvSpPr>
        <p:spPr bwMode="auto">
          <a:xfrm>
            <a:off x="603701" y="1871905"/>
            <a:ext cx="768096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Tables</a:t>
            </a:r>
            <a:r>
              <a:rPr kumimoji="0" lang="en-US" altLang="en-US" b="0" i="0" u="none" strike="noStrike" cap="none" normalizeH="0" baseline="0" dirty="0">
                <a:ln>
                  <a:noFill/>
                </a:ln>
                <a:solidFill>
                  <a:schemeClr val="tx1"/>
                </a:solidFill>
                <a:effectLst/>
              </a:rPr>
              <a:t>:</a:t>
            </a:r>
          </a:p>
          <a:p>
            <a:pPr marR="0" lvl="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rPr>
              <a:t>users(id, name, email, password) → User authentication</a:t>
            </a:r>
          </a:p>
          <a:p>
            <a:pPr marR="0" lvl="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rPr>
              <a:t>routines(id, </a:t>
            </a:r>
            <a:r>
              <a:rPr kumimoji="0" lang="en-US" altLang="en-US" b="0" i="0" u="none" strike="noStrike" cap="none" normalizeH="0" baseline="0" dirty="0" err="1">
                <a:ln>
                  <a:noFill/>
                </a:ln>
                <a:solidFill>
                  <a:schemeClr val="tx1"/>
                </a:solidFill>
                <a:effectLst/>
              </a:rPr>
              <a:t>user_id</a:t>
            </a:r>
            <a:r>
              <a:rPr kumimoji="0" lang="en-US" altLang="en-US" b="0" i="0" u="none" strike="noStrike" cap="none" normalizeH="0" baseline="0" dirty="0">
                <a:ln>
                  <a:noFill/>
                </a:ln>
                <a:solidFill>
                  <a:schemeClr val="tx1"/>
                </a:solidFill>
                <a:effectLst/>
              </a:rPr>
              <a:t>, date, name) → Routine metadata</a:t>
            </a:r>
          </a:p>
          <a:p>
            <a:pPr marR="0" lvl="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err="1">
                <a:ln>
                  <a:noFill/>
                </a:ln>
                <a:solidFill>
                  <a:schemeClr val="tx1"/>
                </a:solidFill>
                <a:effectLst/>
              </a:rPr>
              <a:t>routine_blocks</a:t>
            </a:r>
            <a:r>
              <a:rPr kumimoji="0" lang="en-US" altLang="en-US" b="0" i="0" u="none" strike="noStrike" cap="none" normalizeH="0" baseline="0" dirty="0">
                <a:ln>
                  <a:noFill/>
                </a:ln>
                <a:solidFill>
                  <a:schemeClr val="tx1"/>
                </a:solidFill>
                <a:effectLst/>
              </a:rPr>
              <a:t>(id, </a:t>
            </a:r>
            <a:r>
              <a:rPr kumimoji="0" lang="en-US" altLang="en-US" b="0" i="0" u="none" strike="noStrike" cap="none" normalizeH="0" baseline="0" dirty="0" err="1">
                <a:ln>
                  <a:noFill/>
                </a:ln>
                <a:solidFill>
                  <a:schemeClr val="tx1"/>
                </a:solidFill>
                <a:effectLst/>
              </a:rPr>
              <a:t>routine_id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activity_type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start_time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end_time</a:t>
            </a:r>
            <a:r>
              <a:rPr kumimoji="0" lang="en-US" altLang="en-US" b="0" i="0" u="none" strike="noStrike" cap="none" normalizeH="0" baseline="0" dirty="0">
                <a:ln>
                  <a:noFill/>
                </a:ln>
                <a:solidFill>
                  <a:schemeClr val="tx1"/>
                </a:solidFill>
                <a:effectLst/>
              </a:rPr>
              <a:t>, intensity) → Each activity unit</a:t>
            </a:r>
          </a:p>
          <a:p>
            <a:pPr marR="0" lvl="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rPr>
              <a:t>simulations(id, </a:t>
            </a:r>
            <a:r>
              <a:rPr kumimoji="0" lang="en-US" altLang="en-US" b="0" i="0" u="none" strike="noStrike" cap="none" normalizeH="0" baseline="0" dirty="0" err="1">
                <a:ln>
                  <a:noFill/>
                </a:ln>
                <a:solidFill>
                  <a:schemeClr val="tx1"/>
                </a:solidFill>
                <a:effectLst/>
              </a:rPr>
              <a:t>routine_id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burnout_score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focus_score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mood_score</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fatigue_score</a:t>
            </a:r>
            <a:r>
              <a:rPr kumimoji="0" lang="en-US" altLang="en-US" b="0" i="0" u="none" strike="noStrike" cap="none" normalizeH="0" baseline="0" dirty="0">
                <a:ln>
                  <a:noFill/>
                </a:ln>
                <a:solidFill>
                  <a:schemeClr val="tx1"/>
                </a:solidFill>
                <a:effectLst/>
              </a:rPr>
              <a:t>) → Simulation results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endParaRPr>
          </a:p>
          <a:p>
            <a:pPr marL="0" indent="0">
              <a:buNone/>
            </a:pPr>
            <a:r>
              <a:rPr lang="en-US" b="1" dirty="0"/>
              <a:t>Why it's Efficient</a:t>
            </a:r>
            <a:r>
              <a:rPr lang="en-US" dirty="0"/>
              <a:t>:</a:t>
            </a:r>
          </a:p>
          <a:p>
            <a:r>
              <a:rPr lang="en-US" dirty="0"/>
              <a:t>Supports relational mapping via JPA in Spring Boot</a:t>
            </a:r>
          </a:p>
          <a:p>
            <a:r>
              <a:rPr lang="en-US" dirty="0"/>
              <a:t>Allows CRUD operations via repository layer</a:t>
            </a:r>
          </a:p>
          <a:p>
            <a:r>
              <a:rPr lang="en-US" dirty="0"/>
              <a:t>Future-ready schema to store simulation history and track user improvements over time</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up)">
                                      <p:cBhvr>
                                        <p:cTn id="12" dur="500"/>
                                        <p:tgtEl>
                                          <p:spTgt spid="7">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up)">
                                      <p:cBhvr>
                                        <p:cTn id="15" dur="500"/>
                                        <p:tgtEl>
                                          <p:spTgt spid="7">
                                            <p:txEl>
                                              <p:pRg st="1" end="1"/>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up)">
                                      <p:cBhvr>
                                        <p:cTn id="18" dur="500"/>
                                        <p:tgtEl>
                                          <p:spTgt spid="7">
                                            <p:txEl>
                                              <p:pRg st="2" end="2"/>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wipe(up)">
                                      <p:cBhvr>
                                        <p:cTn id="21" dur="500"/>
                                        <p:tgtEl>
                                          <p:spTgt spid="7">
                                            <p:txEl>
                                              <p:pRg st="3" end="3"/>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wipe(up)">
                                      <p:cBhvr>
                                        <p:cTn id="24" dur="500"/>
                                        <p:tgtEl>
                                          <p:spTgt spid="7">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wipe(up)">
                                      <p:cBhvr>
                                        <p:cTn id="29" dur="500"/>
                                        <p:tgtEl>
                                          <p:spTgt spid="7">
                                            <p:txEl>
                                              <p:pRg st="6" end="6"/>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wipe(up)">
                                      <p:cBhvr>
                                        <p:cTn id="32" dur="500"/>
                                        <p:tgtEl>
                                          <p:spTgt spid="7">
                                            <p:txEl>
                                              <p:pRg st="7" end="7"/>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wipe(up)">
                                      <p:cBhvr>
                                        <p:cTn id="35" dur="500"/>
                                        <p:tgtEl>
                                          <p:spTgt spid="7">
                                            <p:txEl>
                                              <p:pRg st="8" end="8"/>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7">
                                            <p:txEl>
                                              <p:pRg st="9" end="9"/>
                                            </p:txEl>
                                          </p:spTgt>
                                        </p:tgtEl>
                                        <p:attrNameLst>
                                          <p:attrName>style.visibility</p:attrName>
                                        </p:attrNameLst>
                                      </p:cBhvr>
                                      <p:to>
                                        <p:strVal val="visible"/>
                                      </p:to>
                                    </p:set>
                                    <p:animEffect transition="in" filter="wipe(up)">
                                      <p:cBhvr>
                                        <p:cTn id="38" dur="500"/>
                                        <p:tgtEl>
                                          <p:spTgt spid="7">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0" presetClass="path" presetSubtype="0" fill="hold" nodeType="clickEffect"/>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Features &amp; Functionality</a:t>
            </a:r>
          </a:p>
        </p:txBody>
      </p:sp>
      <p:sp>
        <p:nvSpPr>
          <p:cNvPr id="3" name="Content Placeholder 2"/>
          <p:cNvSpPr>
            <a:spLocks noGrp="1"/>
          </p:cNvSpPr>
          <p:nvPr>
            <p:ph idx="1"/>
          </p:nvPr>
        </p:nvSpPr>
        <p:spPr/>
        <p:txBody>
          <a:bodyPr/>
          <a:lstStyle/>
          <a:p>
            <a:r>
              <a:rPr lang="en-US" b="1" dirty="0"/>
              <a:t>Routine Builder</a:t>
            </a:r>
            <a:r>
              <a:rPr lang="en-US" dirty="0"/>
              <a:t>: Easy-to-use interface to create schedules using drag-and-drop</a:t>
            </a:r>
          </a:p>
          <a:p>
            <a:r>
              <a:rPr lang="en-US" b="1" dirty="0"/>
              <a:t>Simulation Engine</a:t>
            </a:r>
            <a:r>
              <a:rPr lang="en-US" dirty="0"/>
              <a:t>: Predicts burnout, mood, focus, and fatigue levels based on daily patterns</a:t>
            </a:r>
          </a:p>
          <a:p>
            <a:r>
              <a:rPr lang="en-US" b="1" dirty="0"/>
              <a:t>Forecast Graphs</a:t>
            </a:r>
            <a:r>
              <a:rPr lang="en-US" dirty="0"/>
              <a:t>: Visualizes 7-day or 30-day energy/mood trend lines using Chart.js</a:t>
            </a:r>
          </a:p>
          <a:p>
            <a:r>
              <a:rPr lang="en-US" b="1" dirty="0"/>
              <a:t>Optimization Suggestions</a:t>
            </a:r>
            <a:r>
              <a:rPr lang="en-US" dirty="0"/>
              <a:t>: Smart AI-like engine offers tips to improve productivity and reduce stress (e.g., reduce screen time at night)</a:t>
            </a:r>
          </a:p>
          <a:p>
            <a:r>
              <a:rPr lang="en-US" b="1" dirty="0"/>
              <a:t>Compare Routines</a:t>
            </a:r>
            <a:r>
              <a:rPr lang="en-US" dirty="0"/>
              <a:t>: Simulate multiple versions of routines side-by-side</a:t>
            </a:r>
          </a:p>
          <a:p>
            <a:r>
              <a:rPr lang="en-US" b="1" dirty="0"/>
              <a:t>Export Options</a:t>
            </a:r>
            <a:r>
              <a:rPr lang="en-US" dirty="0"/>
              <a:t>: Users can download personalized reports as PDF</a:t>
            </a:r>
          </a:p>
          <a:p>
            <a:endParaRPr sz="1800" dirty="0">
              <a:solidFill>
                <a:srgbClr val="323232"/>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docProps/app.xml><?xml version="1.0" encoding="utf-8"?>
<Properties xmlns="http://schemas.openxmlformats.org/officeDocument/2006/extended-properties" xmlns:vt="http://schemas.openxmlformats.org/officeDocument/2006/docPropsVTypes">
  <Template>Savon</Template>
  <TotalTime>83</TotalTime>
  <Words>919</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Garamond</vt:lpstr>
      <vt:lpstr>Savon</vt:lpstr>
      <vt:lpstr>"LifeLoop"   A Digital Routine Simulator That Predicts Future Burnout </vt:lpstr>
      <vt:lpstr>LifeLoop – A Digital Routine Simulator That Predicts Future Burnout</vt:lpstr>
      <vt:lpstr>Project Idea Overview</vt:lpstr>
      <vt:lpstr>System Architecture</vt:lpstr>
      <vt:lpstr>Frontend</vt:lpstr>
      <vt:lpstr>PowerPoint Presentation</vt:lpstr>
      <vt:lpstr>Backend &amp; Simulation Logic</vt:lpstr>
      <vt:lpstr>Database Design </vt:lpstr>
      <vt:lpstr>Key Features &amp; Functionality</vt:lpstr>
      <vt:lpstr>Challenges &amp; Solutions</vt:lpstr>
      <vt:lpstr>Future Scope</vt:lpstr>
      <vt:lpstr>Conclusion </vt:lpstr>
      <vt:lpstr>Thank you for your time!  We welcome your questions and feedback.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 Rutuja</cp:lastModifiedBy>
  <cp:revision>4</cp:revision>
  <dcterms:created xsi:type="dcterms:W3CDTF">2013-01-27T09:14:16Z</dcterms:created>
  <dcterms:modified xsi:type="dcterms:W3CDTF">2025-07-19T19:54:55Z</dcterms:modified>
  <cp:category/>
</cp:coreProperties>
</file>