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5"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5" d="100"/>
          <a:sy n="95" d="100"/>
        </p:scale>
        <p:origin x="163"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52736493-18AA-411F-80B9-05E1BCD6B935}" type="datetimeFigureOut">
              <a:rPr lang="en-IN" smtClean="0"/>
              <a:t>02-11-2023</a:t>
            </a:fld>
            <a:endParaRPr lang="en-IN"/>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BD773E83-FF22-430C-8603-2CCD43B95FDD}"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369168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736493-18AA-411F-80B9-05E1BCD6B935}" type="datetimeFigureOut">
              <a:rPr lang="en-IN" smtClean="0"/>
              <a:t>02-11-2023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773E83-FF22-430C-8603-2CCD43B95FDD}" type="slidenum">
              <a:rPr lang="en-IN" smtClean="0"/>
              <a:t>‹#›</a:t>
            </a:fld>
            <a:endParaRPr lang="en-IN"/>
          </a:p>
        </p:txBody>
      </p:sp>
    </p:spTree>
    <p:extLst>
      <p:ext uri="{BB962C8B-B14F-4D97-AF65-F5344CB8AC3E}">
        <p14:creationId xmlns:p14="http://schemas.microsoft.com/office/powerpoint/2010/main" val="388114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736493-18AA-411F-80B9-05E1BCD6B935}" type="datetimeFigureOut">
              <a:rPr lang="en-IN" smtClean="0"/>
              <a:t>02-11-2023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773E83-FF22-430C-8603-2CCD43B95FDD}" type="slidenum">
              <a:rPr lang="en-IN" smtClean="0"/>
              <a:t>‹#›</a:t>
            </a:fld>
            <a:endParaRPr lang="en-IN"/>
          </a:p>
        </p:txBody>
      </p:sp>
    </p:spTree>
    <p:extLst>
      <p:ext uri="{BB962C8B-B14F-4D97-AF65-F5344CB8AC3E}">
        <p14:creationId xmlns:p14="http://schemas.microsoft.com/office/powerpoint/2010/main" val="1145087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736493-18AA-411F-80B9-05E1BCD6B935}" type="datetimeFigureOut">
              <a:rPr lang="en-IN" smtClean="0"/>
              <a:t>02-11-2023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773E83-FF22-430C-8603-2CCD43B95FDD}" type="slidenum">
              <a:rPr lang="en-IN" smtClean="0"/>
              <a:t>‹#›</a:t>
            </a:fld>
            <a:endParaRPr lang="en-IN"/>
          </a:p>
        </p:txBody>
      </p:sp>
    </p:spTree>
    <p:extLst>
      <p:ext uri="{BB962C8B-B14F-4D97-AF65-F5344CB8AC3E}">
        <p14:creationId xmlns:p14="http://schemas.microsoft.com/office/powerpoint/2010/main" val="848204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736493-18AA-411F-80B9-05E1BCD6B935}" type="datetimeFigureOut">
              <a:rPr lang="en-IN" smtClean="0"/>
              <a:t>02-11-2023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773E83-FF22-430C-8603-2CCD43B95FDD}" type="slidenum">
              <a:rPr lang="en-IN" smtClean="0"/>
              <a:t>‹#›</a:t>
            </a:fld>
            <a:endParaRPr lang="en-IN"/>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57099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2736493-18AA-411F-80B9-05E1BCD6B935}" type="datetimeFigureOut">
              <a:rPr lang="en-IN" smtClean="0"/>
              <a:t>02-11-2023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773E83-FF22-430C-8603-2CCD43B95FDD}" type="slidenum">
              <a:rPr lang="en-IN" smtClean="0"/>
              <a:t>‹#›</a:t>
            </a:fld>
            <a:endParaRPr lang="en-IN"/>
          </a:p>
        </p:txBody>
      </p:sp>
    </p:spTree>
    <p:extLst>
      <p:ext uri="{BB962C8B-B14F-4D97-AF65-F5344CB8AC3E}">
        <p14:creationId xmlns:p14="http://schemas.microsoft.com/office/powerpoint/2010/main" val="1865015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2736493-18AA-411F-80B9-05E1BCD6B935}" type="datetimeFigureOut">
              <a:rPr lang="en-IN" smtClean="0"/>
              <a:t>02-11-2023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773E83-FF22-430C-8603-2CCD43B95FDD}" type="slidenum">
              <a:rPr lang="en-IN" smtClean="0"/>
              <a:t>‹#›</a:t>
            </a:fld>
            <a:endParaRPr lang="en-IN"/>
          </a:p>
        </p:txBody>
      </p:sp>
    </p:spTree>
    <p:extLst>
      <p:ext uri="{BB962C8B-B14F-4D97-AF65-F5344CB8AC3E}">
        <p14:creationId xmlns:p14="http://schemas.microsoft.com/office/powerpoint/2010/main" val="1699523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2736493-18AA-411F-80B9-05E1BCD6B935}" type="datetimeFigureOut">
              <a:rPr lang="en-IN" smtClean="0"/>
              <a:t>02-11-2023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773E83-FF22-430C-8603-2CCD43B95FDD}" type="slidenum">
              <a:rPr lang="en-IN" smtClean="0"/>
              <a:t>‹#›</a:t>
            </a:fld>
            <a:endParaRPr lang="en-IN"/>
          </a:p>
        </p:txBody>
      </p:sp>
    </p:spTree>
    <p:extLst>
      <p:ext uri="{BB962C8B-B14F-4D97-AF65-F5344CB8AC3E}">
        <p14:creationId xmlns:p14="http://schemas.microsoft.com/office/powerpoint/2010/main" val="3526671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736493-18AA-411F-80B9-05E1BCD6B935}" type="datetimeFigureOut">
              <a:rPr lang="en-IN" smtClean="0"/>
              <a:t>02-11-2023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773E83-FF22-430C-8603-2CCD43B95FDD}" type="slidenum">
              <a:rPr lang="en-IN" smtClean="0"/>
              <a:t>‹#›</a:t>
            </a:fld>
            <a:endParaRPr lang="en-IN"/>
          </a:p>
        </p:txBody>
      </p:sp>
    </p:spTree>
    <p:extLst>
      <p:ext uri="{BB962C8B-B14F-4D97-AF65-F5344CB8AC3E}">
        <p14:creationId xmlns:p14="http://schemas.microsoft.com/office/powerpoint/2010/main" val="1032797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736493-18AA-411F-80B9-05E1BCD6B935}" type="datetimeFigureOut">
              <a:rPr lang="en-IN" smtClean="0"/>
              <a:t>02-11-2023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773E83-FF22-430C-8603-2CCD43B95FDD}" type="slidenum">
              <a:rPr lang="en-IN" smtClean="0"/>
              <a:t>‹#›</a:t>
            </a:fld>
            <a:endParaRPr lang="en-IN"/>
          </a:p>
        </p:txBody>
      </p:sp>
    </p:spTree>
    <p:extLst>
      <p:ext uri="{BB962C8B-B14F-4D97-AF65-F5344CB8AC3E}">
        <p14:creationId xmlns:p14="http://schemas.microsoft.com/office/powerpoint/2010/main" val="594512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736493-18AA-411F-80B9-05E1BCD6B935}" type="datetimeFigureOut">
              <a:rPr lang="en-IN" smtClean="0"/>
              <a:t>02-11-2023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773E83-FF22-430C-8603-2CCD43B95FDD}" type="slidenum">
              <a:rPr lang="en-IN" smtClean="0"/>
              <a:t>‹#›</a:t>
            </a:fld>
            <a:endParaRPr lang="en-IN"/>
          </a:p>
        </p:txBody>
      </p:sp>
    </p:spTree>
    <p:extLst>
      <p:ext uri="{BB962C8B-B14F-4D97-AF65-F5344CB8AC3E}">
        <p14:creationId xmlns:p14="http://schemas.microsoft.com/office/powerpoint/2010/main" val="4144611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52736493-18AA-411F-80B9-05E1BCD6B935}" type="datetimeFigureOut">
              <a:rPr lang="en-IN" smtClean="0"/>
              <a:t>02-11-2023</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N"/>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BD773E83-FF22-430C-8603-2CCD43B95FDD}" type="slidenum">
              <a:rPr lang="en-IN" smtClean="0"/>
              <a:t>‹#›</a:t>
            </a:fld>
            <a:endParaRPr lang="en-IN"/>
          </a:p>
        </p:txBody>
      </p:sp>
    </p:spTree>
    <p:extLst>
      <p:ext uri="{BB962C8B-B14F-4D97-AF65-F5344CB8AC3E}">
        <p14:creationId xmlns:p14="http://schemas.microsoft.com/office/powerpoint/2010/main" val="463364180"/>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AC5BD-EA40-B2D6-9EF2-C9B5381EDEB4}"/>
              </a:ext>
            </a:extLst>
          </p:cNvPr>
          <p:cNvSpPr>
            <a:spLocks noGrp="1"/>
          </p:cNvSpPr>
          <p:nvPr>
            <p:ph type="ctrTitle"/>
          </p:nvPr>
        </p:nvSpPr>
        <p:spPr/>
        <p:txBody>
          <a:bodyPr/>
          <a:lstStyle/>
          <a:p>
            <a:r>
              <a:rPr lang="en-IN" dirty="0"/>
              <a:t>Case Study 3</a:t>
            </a:r>
          </a:p>
        </p:txBody>
      </p:sp>
      <p:sp>
        <p:nvSpPr>
          <p:cNvPr id="3" name="Subtitle 2">
            <a:extLst>
              <a:ext uri="{FF2B5EF4-FFF2-40B4-BE49-F238E27FC236}">
                <a16:creationId xmlns:a16="http://schemas.microsoft.com/office/drawing/2014/main" id="{C9A1D0C1-5F7F-FECD-E0B5-3D0F13E1945F}"/>
              </a:ext>
            </a:extLst>
          </p:cNvPr>
          <p:cNvSpPr>
            <a:spLocks noGrp="1"/>
          </p:cNvSpPr>
          <p:nvPr>
            <p:ph type="subTitle" idx="1"/>
          </p:nvPr>
        </p:nvSpPr>
        <p:spPr/>
        <p:txBody>
          <a:bodyPr/>
          <a:lstStyle/>
          <a:p>
            <a:r>
              <a:rPr lang="en-IN" dirty="0" err="1"/>
              <a:t>MovieLens</a:t>
            </a:r>
            <a:r>
              <a:rPr lang="en-IN" dirty="0"/>
              <a:t> EDA</a:t>
            </a:r>
          </a:p>
          <a:p>
            <a:endParaRPr lang="en-IN" dirty="0"/>
          </a:p>
        </p:txBody>
      </p:sp>
    </p:spTree>
    <p:extLst>
      <p:ext uri="{BB962C8B-B14F-4D97-AF65-F5344CB8AC3E}">
        <p14:creationId xmlns:p14="http://schemas.microsoft.com/office/powerpoint/2010/main" val="81215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648CB-14A2-0684-4A15-1906FFCD5B7C}"/>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231327A2-EA83-A70E-830A-068E436BD89A}"/>
              </a:ext>
            </a:extLst>
          </p:cNvPr>
          <p:cNvSpPr>
            <a:spLocks noGrp="1"/>
          </p:cNvSpPr>
          <p:nvPr>
            <p:ph idx="1"/>
          </p:nvPr>
        </p:nvSpPr>
        <p:spPr/>
        <p:txBody>
          <a:bodyPr>
            <a:normAutofit lnSpcReduction="10000"/>
          </a:bodyPr>
          <a:lstStyle/>
          <a:p>
            <a:r>
              <a:rPr lang="en-US" sz="2400" dirty="0"/>
              <a:t>Size and Variety: The dataset is relatively large, containing a million ratings given by users to thousands of movies. This size allows for meaningful analysis and predictive modeling.</a:t>
            </a:r>
          </a:p>
          <a:p>
            <a:r>
              <a:rPr lang="en-US" sz="2400" dirty="0"/>
              <a:t>Real-World Application: Movie ratings data is relatable and easily understood by a wide audience, making it a good choice for educational and demonstration purposes. Additionally, it has practical applications, such as movie recommendation systems.</a:t>
            </a:r>
          </a:p>
          <a:p>
            <a:r>
              <a:rPr lang="en-US" sz="2400" dirty="0"/>
              <a:t>Availability and Openness: The dataset is readily available and has been used for research and educational purposes, making it easy to access and work with.</a:t>
            </a:r>
            <a:endParaRPr lang="en-IN" sz="2400" dirty="0"/>
          </a:p>
        </p:txBody>
      </p:sp>
    </p:spTree>
    <p:extLst>
      <p:ext uri="{BB962C8B-B14F-4D97-AF65-F5344CB8AC3E}">
        <p14:creationId xmlns:p14="http://schemas.microsoft.com/office/powerpoint/2010/main" val="1881683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CFDEE-F38D-F0C8-D3F4-2A7A2B62A1B8}"/>
              </a:ext>
            </a:extLst>
          </p:cNvPr>
          <p:cNvSpPr>
            <a:spLocks noGrp="1"/>
          </p:cNvSpPr>
          <p:nvPr>
            <p:ph type="title"/>
          </p:nvPr>
        </p:nvSpPr>
        <p:spPr>
          <a:xfrm>
            <a:off x="1261872" y="365760"/>
            <a:ext cx="9398107" cy="1030761"/>
          </a:xfrm>
        </p:spPr>
        <p:txBody>
          <a:bodyPr/>
          <a:lstStyle/>
          <a:p>
            <a:r>
              <a:rPr lang="en-IN" dirty="0"/>
              <a:t>Exploratory Data Analysis</a:t>
            </a:r>
          </a:p>
        </p:txBody>
      </p:sp>
      <p:pic>
        <p:nvPicPr>
          <p:cNvPr id="1026" name="Picture 2">
            <a:extLst>
              <a:ext uri="{FF2B5EF4-FFF2-40B4-BE49-F238E27FC236}">
                <a16:creationId xmlns:a16="http://schemas.microsoft.com/office/drawing/2014/main" id="{3266CC64-6E8C-DFAE-D427-36118CCBFB4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1115" y="1456033"/>
            <a:ext cx="3551774" cy="26266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4D2D9AE-C24B-AC23-2EFC-D61BCFD555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92889" y="1468254"/>
            <a:ext cx="3630766" cy="262668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B2D0AF5-0434-A5C4-724D-7673B31C02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4663" y="1396521"/>
            <a:ext cx="3551774" cy="268338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D1244B87-A6A1-07B4-BCDE-BC3FBE56AD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2657" y="3939271"/>
            <a:ext cx="3388895" cy="255360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97828F25-3DEF-BEF2-C077-FB522040F3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3937184"/>
            <a:ext cx="3501604" cy="26833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8135BE0-9B92-0A0B-3FD5-B6C80E5A30FD}"/>
              </a:ext>
            </a:extLst>
          </p:cNvPr>
          <p:cNvSpPr txBox="1"/>
          <p:nvPr/>
        </p:nvSpPr>
        <p:spPr>
          <a:xfrm>
            <a:off x="929279" y="1468254"/>
            <a:ext cx="1395663" cy="369332"/>
          </a:xfrm>
          <a:prstGeom prst="rect">
            <a:avLst/>
          </a:prstGeom>
          <a:noFill/>
        </p:spPr>
        <p:txBody>
          <a:bodyPr wrap="square" rtlCol="0">
            <a:spAutoFit/>
          </a:bodyPr>
          <a:lstStyle/>
          <a:p>
            <a:r>
              <a:rPr lang="en-IN" sz="1400" dirty="0"/>
              <a:t>Overall</a:t>
            </a:r>
            <a:r>
              <a:rPr lang="en-IN" dirty="0"/>
              <a:t> </a:t>
            </a:r>
            <a:r>
              <a:rPr lang="en-IN" sz="1400" dirty="0"/>
              <a:t>Ratings</a:t>
            </a:r>
          </a:p>
        </p:txBody>
      </p:sp>
      <p:sp>
        <p:nvSpPr>
          <p:cNvPr id="5" name="TextBox 4">
            <a:extLst>
              <a:ext uri="{FF2B5EF4-FFF2-40B4-BE49-F238E27FC236}">
                <a16:creationId xmlns:a16="http://schemas.microsoft.com/office/drawing/2014/main" id="{45BD06F1-E018-7CE0-0EDF-11B250A17F8D}"/>
              </a:ext>
            </a:extLst>
          </p:cNvPr>
          <p:cNvSpPr txBox="1"/>
          <p:nvPr/>
        </p:nvSpPr>
        <p:spPr>
          <a:xfrm>
            <a:off x="5156509" y="1549020"/>
            <a:ext cx="2286523" cy="307777"/>
          </a:xfrm>
          <a:prstGeom prst="rect">
            <a:avLst/>
          </a:prstGeom>
          <a:noFill/>
        </p:spPr>
        <p:txBody>
          <a:bodyPr wrap="none" rtlCol="0">
            <a:spAutoFit/>
          </a:bodyPr>
          <a:lstStyle/>
          <a:p>
            <a:r>
              <a:rPr lang="en-IN" sz="1400" dirty="0"/>
              <a:t>Number of ratings per movie</a:t>
            </a:r>
          </a:p>
        </p:txBody>
      </p:sp>
      <p:sp>
        <p:nvSpPr>
          <p:cNvPr id="6" name="TextBox 5">
            <a:extLst>
              <a:ext uri="{FF2B5EF4-FFF2-40B4-BE49-F238E27FC236}">
                <a16:creationId xmlns:a16="http://schemas.microsoft.com/office/drawing/2014/main" id="{5AA528CB-7FCD-7B79-1111-11A51590F686}"/>
              </a:ext>
            </a:extLst>
          </p:cNvPr>
          <p:cNvSpPr txBox="1"/>
          <p:nvPr/>
        </p:nvSpPr>
        <p:spPr>
          <a:xfrm>
            <a:off x="7924800" y="1442436"/>
            <a:ext cx="2066784" cy="307777"/>
          </a:xfrm>
          <a:prstGeom prst="rect">
            <a:avLst/>
          </a:prstGeom>
          <a:noFill/>
        </p:spPr>
        <p:txBody>
          <a:bodyPr wrap="none" rtlCol="0">
            <a:spAutoFit/>
          </a:bodyPr>
          <a:lstStyle/>
          <a:p>
            <a:r>
              <a:rPr lang="en-IN" sz="1400" dirty="0"/>
              <a:t>Average Rating per Movie</a:t>
            </a:r>
          </a:p>
        </p:txBody>
      </p:sp>
      <p:sp>
        <p:nvSpPr>
          <p:cNvPr id="7" name="TextBox 6">
            <a:extLst>
              <a:ext uri="{FF2B5EF4-FFF2-40B4-BE49-F238E27FC236}">
                <a16:creationId xmlns:a16="http://schemas.microsoft.com/office/drawing/2014/main" id="{CA0DF501-3714-9172-3DCD-7C9708FA17BA}"/>
              </a:ext>
            </a:extLst>
          </p:cNvPr>
          <p:cNvSpPr txBox="1"/>
          <p:nvPr/>
        </p:nvSpPr>
        <p:spPr>
          <a:xfrm>
            <a:off x="2535752" y="4007721"/>
            <a:ext cx="1406321" cy="954107"/>
          </a:xfrm>
          <a:prstGeom prst="rect">
            <a:avLst/>
          </a:prstGeom>
          <a:noFill/>
        </p:spPr>
        <p:txBody>
          <a:bodyPr wrap="square" rtlCol="0">
            <a:spAutoFit/>
          </a:bodyPr>
          <a:lstStyle/>
          <a:p>
            <a:r>
              <a:rPr lang="en-IN" sz="1400" dirty="0"/>
              <a:t>Average rating for movies </a:t>
            </a:r>
          </a:p>
          <a:p>
            <a:r>
              <a:rPr lang="en-IN" sz="1400" dirty="0"/>
              <a:t>with 100 or more ratings</a:t>
            </a:r>
          </a:p>
        </p:txBody>
      </p:sp>
      <p:sp>
        <p:nvSpPr>
          <p:cNvPr id="8" name="TextBox 7">
            <a:extLst>
              <a:ext uri="{FF2B5EF4-FFF2-40B4-BE49-F238E27FC236}">
                <a16:creationId xmlns:a16="http://schemas.microsoft.com/office/drawing/2014/main" id="{35080129-B74D-8954-8B4E-A8FF4EC38E5C}"/>
              </a:ext>
            </a:extLst>
          </p:cNvPr>
          <p:cNvSpPr txBox="1"/>
          <p:nvPr/>
        </p:nvSpPr>
        <p:spPr>
          <a:xfrm>
            <a:off x="6574030" y="4079910"/>
            <a:ext cx="1615508" cy="523220"/>
          </a:xfrm>
          <a:prstGeom prst="rect">
            <a:avLst/>
          </a:prstGeom>
          <a:noFill/>
        </p:spPr>
        <p:txBody>
          <a:bodyPr wrap="square" rtlCol="0">
            <a:spAutoFit/>
          </a:bodyPr>
          <a:lstStyle/>
          <a:p>
            <a:r>
              <a:rPr lang="en-IN" sz="1400" dirty="0"/>
              <a:t>Average Ratings given by Children</a:t>
            </a:r>
          </a:p>
        </p:txBody>
      </p:sp>
    </p:spTree>
    <p:extLst>
      <p:ext uri="{BB962C8B-B14F-4D97-AF65-F5344CB8AC3E}">
        <p14:creationId xmlns:p14="http://schemas.microsoft.com/office/powerpoint/2010/main" val="4023054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D51E6-3171-E4E6-E19B-44507E77BC9F}"/>
              </a:ext>
            </a:extLst>
          </p:cNvPr>
          <p:cNvSpPr>
            <a:spLocks noGrp="1"/>
          </p:cNvSpPr>
          <p:nvPr>
            <p:ph type="title"/>
          </p:nvPr>
        </p:nvSpPr>
        <p:spPr>
          <a:xfrm>
            <a:off x="1261872" y="365760"/>
            <a:ext cx="9614675" cy="1077265"/>
          </a:xfrm>
        </p:spPr>
        <p:txBody>
          <a:bodyPr/>
          <a:lstStyle/>
          <a:p>
            <a:r>
              <a:rPr lang="en-IN" dirty="0"/>
              <a:t>Exploratory Data Analysis</a:t>
            </a:r>
          </a:p>
        </p:txBody>
      </p:sp>
      <p:pic>
        <p:nvPicPr>
          <p:cNvPr id="2050" name="Picture 2">
            <a:extLst>
              <a:ext uri="{FF2B5EF4-FFF2-40B4-BE49-F238E27FC236}">
                <a16:creationId xmlns:a16="http://schemas.microsoft.com/office/drawing/2014/main" id="{8C2C25F2-7929-2643-5819-1364F6A4A87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4098" y="1557334"/>
            <a:ext cx="3552497" cy="267681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E680099-9FA7-5B8E-7366-955534AFA8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9374" y="1443025"/>
            <a:ext cx="3743826" cy="27372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2">
            <a:extLst>
              <a:ext uri="{FF2B5EF4-FFF2-40B4-BE49-F238E27FC236}">
                <a16:creationId xmlns:a16="http://schemas.microsoft.com/office/drawing/2014/main" id="{CB869393-AA81-A23F-E4ED-E634712038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4234145"/>
            <a:ext cx="3363943" cy="247599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C25379D-F404-0EEF-7678-68F60861C1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9374" y="4019787"/>
            <a:ext cx="3743826" cy="27903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B1ADBE2-C213-5717-3D03-53D67D22EA5C}"/>
              </a:ext>
            </a:extLst>
          </p:cNvPr>
          <p:cNvSpPr txBox="1"/>
          <p:nvPr/>
        </p:nvSpPr>
        <p:spPr>
          <a:xfrm>
            <a:off x="1076978" y="1690688"/>
            <a:ext cx="1283368" cy="738664"/>
          </a:xfrm>
          <a:prstGeom prst="rect">
            <a:avLst/>
          </a:prstGeom>
          <a:noFill/>
        </p:spPr>
        <p:txBody>
          <a:bodyPr wrap="square" rtlCol="0">
            <a:spAutoFit/>
          </a:bodyPr>
          <a:lstStyle/>
          <a:p>
            <a:r>
              <a:rPr lang="en-IN" sz="1400" dirty="0"/>
              <a:t>Average ratings given by Men</a:t>
            </a:r>
          </a:p>
        </p:txBody>
      </p:sp>
      <p:sp>
        <p:nvSpPr>
          <p:cNvPr id="6" name="TextBox 5">
            <a:extLst>
              <a:ext uri="{FF2B5EF4-FFF2-40B4-BE49-F238E27FC236}">
                <a16:creationId xmlns:a16="http://schemas.microsoft.com/office/drawing/2014/main" id="{37E17EC9-7BB7-E870-92F8-349962337254}"/>
              </a:ext>
            </a:extLst>
          </p:cNvPr>
          <p:cNvSpPr txBox="1"/>
          <p:nvPr/>
        </p:nvSpPr>
        <p:spPr>
          <a:xfrm>
            <a:off x="7170821" y="1557334"/>
            <a:ext cx="874295" cy="1169551"/>
          </a:xfrm>
          <a:prstGeom prst="rect">
            <a:avLst/>
          </a:prstGeom>
          <a:noFill/>
        </p:spPr>
        <p:txBody>
          <a:bodyPr wrap="square" rtlCol="0">
            <a:spAutoFit/>
          </a:bodyPr>
          <a:lstStyle/>
          <a:p>
            <a:r>
              <a:rPr lang="en-IN" sz="1400" dirty="0"/>
              <a:t>Average ratings given by men over 30</a:t>
            </a:r>
          </a:p>
        </p:txBody>
      </p:sp>
      <p:sp>
        <p:nvSpPr>
          <p:cNvPr id="7" name="TextBox 6">
            <a:extLst>
              <a:ext uri="{FF2B5EF4-FFF2-40B4-BE49-F238E27FC236}">
                <a16:creationId xmlns:a16="http://schemas.microsoft.com/office/drawing/2014/main" id="{FB10A9CF-66E0-C80E-D043-01C6627AF6FF}"/>
              </a:ext>
            </a:extLst>
          </p:cNvPr>
          <p:cNvSpPr txBox="1"/>
          <p:nvPr/>
        </p:nvSpPr>
        <p:spPr>
          <a:xfrm>
            <a:off x="1203158" y="4346559"/>
            <a:ext cx="900514" cy="954107"/>
          </a:xfrm>
          <a:prstGeom prst="rect">
            <a:avLst/>
          </a:prstGeom>
          <a:noFill/>
        </p:spPr>
        <p:txBody>
          <a:bodyPr wrap="square" rtlCol="0">
            <a:spAutoFit/>
          </a:bodyPr>
          <a:lstStyle/>
          <a:p>
            <a:r>
              <a:rPr lang="en-IN" sz="1400" dirty="0"/>
              <a:t>Average ratings given by women</a:t>
            </a:r>
          </a:p>
        </p:txBody>
      </p:sp>
      <p:sp>
        <p:nvSpPr>
          <p:cNvPr id="8" name="TextBox 7">
            <a:extLst>
              <a:ext uri="{FF2B5EF4-FFF2-40B4-BE49-F238E27FC236}">
                <a16:creationId xmlns:a16="http://schemas.microsoft.com/office/drawing/2014/main" id="{754F6509-18DE-FF19-948B-5C0D7725DC61}"/>
              </a:ext>
            </a:extLst>
          </p:cNvPr>
          <p:cNvSpPr txBox="1"/>
          <p:nvPr/>
        </p:nvSpPr>
        <p:spPr>
          <a:xfrm>
            <a:off x="7170821" y="4180257"/>
            <a:ext cx="1130969" cy="954107"/>
          </a:xfrm>
          <a:prstGeom prst="rect">
            <a:avLst/>
          </a:prstGeom>
          <a:noFill/>
        </p:spPr>
        <p:txBody>
          <a:bodyPr wrap="square" rtlCol="0">
            <a:spAutoFit/>
          </a:bodyPr>
          <a:lstStyle/>
          <a:p>
            <a:r>
              <a:rPr lang="en-IN" sz="1400" dirty="0"/>
              <a:t>Average ratings given by women over 30</a:t>
            </a:r>
          </a:p>
        </p:txBody>
      </p:sp>
    </p:spTree>
    <p:extLst>
      <p:ext uri="{BB962C8B-B14F-4D97-AF65-F5344CB8AC3E}">
        <p14:creationId xmlns:p14="http://schemas.microsoft.com/office/powerpoint/2010/main" val="490673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990C7-7C1B-DD29-1560-C8996AE04DFA}"/>
              </a:ext>
            </a:extLst>
          </p:cNvPr>
          <p:cNvSpPr>
            <a:spLocks noGrp="1"/>
          </p:cNvSpPr>
          <p:nvPr>
            <p:ph type="title"/>
          </p:nvPr>
        </p:nvSpPr>
        <p:spPr/>
        <p:txBody>
          <a:bodyPr/>
          <a:lstStyle/>
          <a:p>
            <a:r>
              <a:rPr lang="en-IN" dirty="0"/>
              <a:t>Exploratory Data Analysis</a:t>
            </a:r>
          </a:p>
        </p:txBody>
      </p:sp>
      <p:sp>
        <p:nvSpPr>
          <p:cNvPr id="3" name="Content Placeholder 2">
            <a:extLst>
              <a:ext uri="{FF2B5EF4-FFF2-40B4-BE49-F238E27FC236}">
                <a16:creationId xmlns:a16="http://schemas.microsoft.com/office/drawing/2014/main" id="{C4CAB343-7BDC-C2FC-308C-BFC7BD1C4B51}"/>
              </a:ext>
            </a:extLst>
          </p:cNvPr>
          <p:cNvSpPr>
            <a:spLocks noGrp="1"/>
          </p:cNvSpPr>
          <p:nvPr>
            <p:ph idx="1"/>
          </p:nvPr>
        </p:nvSpPr>
        <p:spPr/>
        <p:txBody>
          <a:bodyPr>
            <a:normAutofit fontScale="62500" lnSpcReduction="20000"/>
          </a:bodyPr>
          <a:lstStyle/>
          <a:p>
            <a:pPr marL="0" indent="0" rtl="0">
              <a:spcBef>
                <a:spcPts val="0"/>
              </a:spcBef>
              <a:spcAft>
                <a:spcPts val="0"/>
              </a:spcAft>
              <a:buNone/>
            </a:pPr>
            <a:r>
              <a:rPr lang="en-US" sz="3000" b="1" i="0" u="none" strike="noStrike" dirty="0">
                <a:solidFill>
                  <a:srgbClr val="000000"/>
                </a:solidFill>
                <a:effectLst/>
              </a:rPr>
              <a:t>Movies with average rating over 4.5</a:t>
            </a:r>
            <a:r>
              <a:rPr lang="en-US" sz="3000" b="0" i="0" u="none" strike="noStrike" dirty="0">
                <a:solidFill>
                  <a:srgbClr val="000000"/>
                </a:solidFill>
                <a:effectLst/>
              </a:rPr>
              <a:t>: 21</a:t>
            </a:r>
            <a:endParaRPr lang="en-US" sz="3000" b="0" dirty="0">
              <a:effectLst/>
            </a:endParaRPr>
          </a:p>
          <a:p>
            <a:pPr marL="0" indent="0" rtl="0">
              <a:spcBef>
                <a:spcPts val="0"/>
              </a:spcBef>
              <a:spcAft>
                <a:spcPts val="0"/>
              </a:spcAft>
              <a:buNone/>
            </a:pPr>
            <a:r>
              <a:rPr lang="en-US" sz="3000" b="1" i="0" u="none" strike="noStrike" dirty="0">
                <a:solidFill>
                  <a:srgbClr val="000000"/>
                </a:solidFill>
                <a:effectLst/>
              </a:rPr>
              <a:t>Movies with average rating over 4.5 among men</a:t>
            </a:r>
            <a:r>
              <a:rPr lang="en-US" sz="3000" b="0" i="0" u="none" strike="noStrike" dirty="0">
                <a:solidFill>
                  <a:srgbClr val="000000"/>
                </a:solidFill>
                <a:effectLst/>
              </a:rPr>
              <a:t>: 23</a:t>
            </a:r>
            <a:endParaRPr lang="en-US" sz="3000" b="0" dirty="0">
              <a:effectLst/>
            </a:endParaRPr>
          </a:p>
          <a:p>
            <a:pPr marL="0" indent="0" rtl="0">
              <a:spcBef>
                <a:spcPts val="0"/>
              </a:spcBef>
              <a:spcAft>
                <a:spcPts val="0"/>
              </a:spcAft>
              <a:buNone/>
            </a:pPr>
            <a:r>
              <a:rPr lang="en-US" sz="3000" b="1" i="0" u="none" strike="noStrike" dirty="0">
                <a:solidFill>
                  <a:srgbClr val="000000"/>
                </a:solidFill>
                <a:effectLst/>
              </a:rPr>
              <a:t>Movies with average rating over 4.5 among women</a:t>
            </a:r>
            <a:r>
              <a:rPr lang="en-US" sz="3000" b="0" i="0" u="none" strike="noStrike" dirty="0">
                <a:solidFill>
                  <a:srgbClr val="000000"/>
                </a:solidFill>
                <a:effectLst/>
              </a:rPr>
              <a:t>: 51</a:t>
            </a:r>
            <a:endParaRPr lang="en-US" sz="3000" b="0" dirty="0">
              <a:effectLst/>
            </a:endParaRPr>
          </a:p>
          <a:p>
            <a:pPr marL="0" indent="0" rtl="0">
              <a:spcBef>
                <a:spcPts val="0"/>
              </a:spcBef>
              <a:spcAft>
                <a:spcPts val="0"/>
              </a:spcAft>
              <a:buNone/>
            </a:pPr>
            <a:r>
              <a:rPr lang="en-US" sz="3000" b="1" i="0" u="none" strike="noStrike" dirty="0">
                <a:solidFill>
                  <a:srgbClr val="000000"/>
                </a:solidFill>
                <a:effectLst/>
              </a:rPr>
              <a:t>Movies with median rating over 4.5 among men over age 30</a:t>
            </a:r>
            <a:r>
              <a:rPr lang="en-US" sz="3000" b="0" i="0" u="none" strike="noStrike" dirty="0">
                <a:solidFill>
                  <a:srgbClr val="000000"/>
                </a:solidFill>
                <a:effectLst/>
              </a:rPr>
              <a:t>: 86</a:t>
            </a:r>
            <a:endParaRPr lang="en-US" sz="3000" b="0" dirty="0">
              <a:effectLst/>
            </a:endParaRPr>
          </a:p>
          <a:p>
            <a:pPr marL="0" indent="0" rtl="0">
              <a:spcBef>
                <a:spcPts val="0"/>
              </a:spcBef>
              <a:spcAft>
                <a:spcPts val="0"/>
              </a:spcAft>
              <a:buNone/>
            </a:pPr>
            <a:r>
              <a:rPr lang="en-US" sz="3000" b="1" i="0" u="none" strike="noStrike" dirty="0">
                <a:solidFill>
                  <a:srgbClr val="000000"/>
                </a:solidFill>
                <a:effectLst/>
              </a:rPr>
              <a:t>Movies with median rating over 4.5 among women over age 30</a:t>
            </a:r>
            <a:r>
              <a:rPr lang="en-US" sz="3000" b="0" i="0" u="none" strike="noStrike" dirty="0">
                <a:solidFill>
                  <a:srgbClr val="000000"/>
                </a:solidFill>
                <a:effectLst/>
              </a:rPr>
              <a:t>: 149</a:t>
            </a:r>
            <a:endParaRPr lang="en-US" sz="3000" i="0" u="none" strike="noStrike" dirty="0">
              <a:solidFill>
                <a:srgbClr val="000000"/>
              </a:solidFill>
            </a:endParaRPr>
          </a:p>
          <a:p>
            <a:pPr marL="0" indent="0" rtl="0">
              <a:spcBef>
                <a:spcPts val="0"/>
              </a:spcBef>
              <a:spcAft>
                <a:spcPts val="0"/>
              </a:spcAft>
              <a:buNone/>
            </a:pPr>
            <a:br>
              <a:rPr lang="en-US" sz="3000" b="0" dirty="0">
                <a:effectLst/>
              </a:rPr>
            </a:br>
            <a:r>
              <a:rPr lang="en-US" sz="3000" b="1" i="0" u="none" strike="noStrike" dirty="0">
                <a:solidFill>
                  <a:srgbClr val="000000"/>
                </a:solidFill>
                <a:effectLst/>
              </a:rPr>
              <a:t>Ten most popular movies:</a:t>
            </a:r>
            <a:endParaRPr lang="en-US" sz="3000" b="0" dirty="0">
              <a:effectLst/>
            </a:endParaRPr>
          </a:p>
          <a:p>
            <a:pPr marL="0" indent="0">
              <a:spcBef>
                <a:spcPts val="0"/>
              </a:spcBef>
              <a:buNone/>
            </a:pPr>
            <a:r>
              <a:rPr lang="en-US" sz="3000" dirty="0">
                <a:solidFill>
                  <a:srgbClr val="000000"/>
                </a:solidFill>
              </a:rPr>
              <a:t>American Beauty (1999): </a:t>
            </a:r>
            <a:r>
              <a:rPr lang="en-US" sz="3000" i="0" u="none" strike="noStrike" dirty="0">
                <a:solidFill>
                  <a:srgbClr val="000000"/>
                </a:solidFill>
                <a:effectLst/>
              </a:rPr>
              <a:t>3428</a:t>
            </a:r>
            <a:endParaRPr lang="en-US" sz="3000" dirty="0">
              <a:effectLst/>
            </a:endParaRPr>
          </a:p>
          <a:p>
            <a:pPr marL="0" indent="0" rtl="0">
              <a:spcBef>
                <a:spcPts val="0"/>
              </a:spcBef>
              <a:spcAft>
                <a:spcPts val="0"/>
              </a:spcAft>
              <a:buNone/>
            </a:pPr>
            <a:r>
              <a:rPr lang="en-US" sz="3000" i="0" u="none" strike="noStrike" dirty="0">
                <a:solidFill>
                  <a:srgbClr val="000000"/>
                </a:solidFill>
                <a:effectLst/>
              </a:rPr>
              <a:t>Star Wars: Episode IV - A New Hope (1977): 2990</a:t>
            </a:r>
            <a:endParaRPr lang="en-US" sz="3000" dirty="0">
              <a:effectLst/>
            </a:endParaRPr>
          </a:p>
          <a:p>
            <a:pPr marL="0" indent="0" rtl="0">
              <a:spcBef>
                <a:spcPts val="0"/>
              </a:spcBef>
              <a:spcAft>
                <a:spcPts val="0"/>
              </a:spcAft>
              <a:buNone/>
            </a:pPr>
            <a:r>
              <a:rPr lang="en-US" sz="3000" i="0" u="none" strike="noStrike" dirty="0">
                <a:solidFill>
                  <a:srgbClr val="000000"/>
                </a:solidFill>
                <a:effectLst/>
              </a:rPr>
              <a:t>Star Wars: Episode V - The Empire Strikes Back (1980): 2990</a:t>
            </a:r>
            <a:endParaRPr lang="en-US" sz="3000" dirty="0">
              <a:effectLst/>
            </a:endParaRPr>
          </a:p>
          <a:p>
            <a:pPr marL="0" indent="0" rtl="0">
              <a:spcBef>
                <a:spcPts val="0"/>
              </a:spcBef>
              <a:spcAft>
                <a:spcPts val="0"/>
              </a:spcAft>
              <a:buNone/>
            </a:pPr>
            <a:r>
              <a:rPr lang="en-US" sz="3000" i="0" u="none" strike="noStrike" dirty="0">
                <a:solidFill>
                  <a:srgbClr val="000000"/>
                </a:solidFill>
                <a:effectLst/>
              </a:rPr>
              <a:t>Star Wars: Episode VI - Return of the Jedi (1983):  2883</a:t>
            </a:r>
            <a:endParaRPr lang="en-US" sz="3000" dirty="0">
              <a:effectLst/>
            </a:endParaRPr>
          </a:p>
          <a:p>
            <a:pPr marL="0" indent="0" rtl="0">
              <a:spcBef>
                <a:spcPts val="0"/>
              </a:spcBef>
              <a:spcAft>
                <a:spcPts val="0"/>
              </a:spcAft>
              <a:buNone/>
            </a:pPr>
            <a:r>
              <a:rPr lang="en-US" sz="3000" i="0" u="none" strike="noStrike" dirty="0">
                <a:solidFill>
                  <a:srgbClr val="000000"/>
                </a:solidFill>
                <a:effectLst/>
              </a:rPr>
              <a:t>Jurassic Park (1993): 2672</a:t>
            </a:r>
            <a:endParaRPr lang="en-US" sz="3000" dirty="0">
              <a:effectLst/>
            </a:endParaRPr>
          </a:p>
          <a:p>
            <a:pPr marL="0" indent="0" rtl="0">
              <a:spcBef>
                <a:spcPts val="0"/>
              </a:spcBef>
              <a:spcAft>
                <a:spcPts val="0"/>
              </a:spcAft>
              <a:buNone/>
            </a:pPr>
            <a:r>
              <a:rPr lang="en-US" sz="3000" i="0" u="none" strike="noStrike" dirty="0">
                <a:solidFill>
                  <a:srgbClr val="000000"/>
                </a:solidFill>
                <a:effectLst/>
              </a:rPr>
              <a:t>Saving Private Ryan (1998): 2652</a:t>
            </a:r>
            <a:endParaRPr lang="en-US" sz="3000" dirty="0">
              <a:effectLst/>
            </a:endParaRPr>
          </a:p>
          <a:p>
            <a:pPr marL="0" indent="0" rtl="0">
              <a:spcBef>
                <a:spcPts val="0"/>
              </a:spcBef>
              <a:spcAft>
                <a:spcPts val="0"/>
              </a:spcAft>
              <a:buNone/>
            </a:pPr>
            <a:r>
              <a:rPr lang="en-US" sz="3000" i="0" u="none" strike="noStrike" dirty="0">
                <a:solidFill>
                  <a:srgbClr val="000000"/>
                </a:solidFill>
                <a:effectLst/>
              </a:rPr>
              <a:t>Terminator 2: Judgment Day (1991): 649</a:t>
            </a:r>
            <a:endParaRPr lang="en-US" sz="3000" dirty="0">
              <a:effectLst/>
            </a:endParaRPr>
          </a:p>
          <a:p>
            <a:pPr marL="0" indent="0" rtl="0">
              <a:spcBef>
                <a:spcPts val="0"/>
              </a:spcBef>
              <a:spcAft>
                <a:spcPts val="0"/>
              </a:spcAft>
              <a:buNone/>
            </a:pPr>
            <a:r>
              <a:rPr lang="en-US" sz="3000" i="0" u="none" strike="noStrike" dirty="0">
                <a:solidFill>
                  <a:srgbClr val="000000"/>
                </a:solidFill>
                <a:effectLst/>
              </a:rPr>
              <a:t>Matrix  The (1999): 590</a:t>
            </a:r>
            <a:endParaRPr lang="en-US" sz="3000" dirty="0">
              <a:effectLst/>
            </a:endParaRPr>
          </a:p>
          <a:p>
            <a:pPr marL="0" indent="0" rtl="0">
              <a:spcBef>
                <a:spcPts val="0"/>
              </a:spcBef>
              <a:spcAft>
                <a:spcPts val="0"/>
              </a:spcAft>
              <a:buNone/>
            </a:pPr>
            <a:r>
              <a:rPr lang="en-US" sz="3000" i="0" u="none" strike="noStrike" dirty="0">
                <a:solidFill>
                  <a:srgbClr val="000000"/>
                </a:solidFill>
                <a:effectLst/>
              </a:rPr>
              <a:t>Back to the Future (1985): 2582</a:t>
            </a:r>
            <a:endParaRPr lang="en-US" sz="3000" dirty="0">
              <a:effectLst/>
            </a:endParaRPr>
          </a:p>
          <a:p>
            <a:pPr marL="0" indent="0" rtl="0">
              <a:spcBef>
                <a:spcPts val="0"/>
              </a:spcBef>
              <a:spcAft>
                <a:spcPts val="0"/>
              </a:spcAft>
              <a:buNone/>
            </a:pPr>
            <a:r>
              <a:rPr lang="en-US" sz="3000" i="0" u="none" strike="noStrike" dirty="0">
                <a:solidFill>
                  <a:srgbClr val="000000"/>
                </a:solidFill>
                <a:effectLst/>
              </a:rPr>
              <a:t>Silence of the Lambs  The (1991): 2578</a:t>
            </a:r>
            <a:endParaRPr lang="en-US" sz="3000" dirty="0">
              <a:effectLst/>
            </a:endParaRPr>
          </a:p>
        </p:txBody>
      </p:sp>
    </p:spTree>
    <p:extLst>
      <p:ext uri="{BB962C8B-B14F-4D97-AF65-F5344CB8AC3E}">
        <p14:creationId xmlns:p14="http://schemas.microsoft.com/office/powerpoint/2010/main" val="2485292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3DE72-3F7D-D4E4-56D0-8DA3602D6FB2}"/>
              </a:ext>
            </a:extLst>
          </p:cNvPr>
          <p:cNvSpPr>
            <a:spLocks noGrp="1"/>
          </p:cNvSpPr>
          <p:nvPr>
            <p:ph type="title"/>
          </p:nvPr>
        </p:nvSpPr>
        <p:spPr/>
        <p:txBody>
          <a:bodyPr/>
          <a:lstStyle/>
          <a:p>
            <a:r>
              <a:rPr lang="en-IN" dirty="0"/>
              <a:t>Conjectures</a:t>
            </a:r>
          </a:p>
        </p:txBody>
      </p:sp>
      <p:sp>
        <p:nvSpPr>
          <p:cNvPr id="3" name="Content Placeholder 2">
            <a:extLst>
              <a:ext uri="{FF2B5EF4-FFF2-40B4-BE49-F238E27FC236}">
                <a16:creationId xmlns:a16="http://schemas.microsoft.com/office/drawing/2014/main" id="{EF4183BA-37C2-13F0-BBDB-B61DD0810B34}"/>
              </a:ext>
            </a:extLst>
          </p:cNvPr>
          <p:cNvSpPr>
            <a:spLocks noGrp="1"/>
          </p:cNvSpPr>
          <p:nvPr>
            <p:ph idx="1"/>
          </p:nvPr>
        </p:nvSpPr>
        <p:spPr/>
        <p:txBody>
          <a:bodyPr>
            <a:normAutofit fontScale="92500"/>
          </a:bodyPr>
          <a:lstStyle/>
          <a:p>
            <a:pPr rtl="0" fontAlgn="base">
              <a:spcBef>
                <a:spcPts val="600"/>
              </a:spcBef>
              <a:spcAft>
                <a:spcPts val="500"/>
              </a:spcAft>
              <a:buFont typeface="Arial" panose="020B0604020202020204" pitchFamily="34" charset="0"/>
              <a:buChar char="•"/>
            </a:pPr>
            <a:r>
              <a:rPr lang="en-US" sz="1400" b="0" i="0" u="none" strike="noStrike" dirty="0">
                <a:solidFill>
                  <a:srgbClr val="212121"/>
                </a:solidFill>
                <a:effectLst/>
              </a:rPr>
              <a:t>Conjecture 1: Older people (age above 30) are harder to please (lower average ratings) </a:t>
            </a:r>
          </a:p>
          <a:p>
            <a:pPr rtl="0" fontAlgn="base">
              <a:spcBef>
                <a:spcPts val="600"/>
              </a:spcBef>
              <a:spcAft>
                <a:spcPts val="500"/>
              </a:spcAft>
              <a:buFont typeface="Arial" panose="020B0604020202020204" pitchFamily="34" charset="0"/>
              <a:buChar char="•"/>
            </a:pPr>
            <a:r>
              <a:rPr lang="en-US" sz="1400" b="0" i="0" u="none" strike="noStrike" dirty="0">
                <a:solidFill>
                  <a:srgbClr val="212121"/>
                </a:solidFill>
                <a:effectLst/>
              </a:rPr>
              <a:t>Conjecture 2: age range (1-10) given more extreme ratings? Can we think children are more or less likely to rate a movie 1 or 5? </a:t>
            </a:r>
          </a:p>
          <a:p>
            <a:pPr rtl="0" fontAlgn="base">
              <a:spcBef>
                <a:spcPts val="600"/>
              </a:spcBef>
              <a:spcAft>
                <a:spcPts val="500"/>
              </a:spcAft>
              <a:buFont typeface="Arial" panose="020B0604020202020204" pitchFamily="34" charset="0"/>
              <a:buChar char="•"/>
            </a:pPr>
            <a:r>
              <a:rPr lang="en-US" sz="1400" dirty="0">
                <a:solidFill>
                  <a:srgbClr val="212121"/>
                </a:solidFill>
              </a:rPr>
              <a:t>Conjecture 3: Men, as a group, tend to provide their own distinct set of ratings for movies within the </a:t>
            </a:r>
            <a:r>
              <a:rPr lang="en-US" sz="1400" dirty="0" err="1">
                <a:solidFill>
                  <a:srgbClr val="212121"/>
                </a:solidFill>
              </a:rPr>
              <a:t>MovieLens</a:t>
            </a:r>
            <a:r>
              <a:rPr lang="en-US" sz="1400" dirty="0">
                <a:solidFill>
                  <a:srgbClr val="212121"/>
                </a:solidFill>
              </a:rPr>
              <a:t> dataset. Their average ratings for various films might reflect certain preferences, genre inclinations, or specific storytelling elements that cater to or align with their tastes and interests.</a:t>
            </a:r>
          </a:p>
          <a:p>
            <a:pPr fontAlgn="base">
              <a:spcBef>
                <a:spcPts val="600"/>
              </a:spcBef>
              <a:spcAft>
                <a:spcPts val="500"/>
              </a:spcAft>
            </a:pPr>
            <a:r>
              <a:rPr lang="en-US" sz="1400" dirty="0">
                <a:solidFill>
                  <a:srgbClr val="212121"/>
                </a:solidFill>
              </a:rPr>
              <a:t>Conjectures 4: Female reviewers within the </a:t>
            </a:r>
            <a:r>
              <a:rPr lang="en-US" sz="1400" dirty="0" err="1">
                <a:solidFill>
                  <a:srgbClr val="212121"/>
                </a:solidFill>
              </a:rPr>
              <a:t>MovieLens</a:t>
            </a:r>
            <a:r>
              <a:rPr lang="en-US" sz="1400" dirty="0">
                <a:solidFill>
                  <a:srgbClr val="212121"/>
                </a:solidFill>
              </a:rPr>
              <a:t> dataset offer a unique perspective on movies, resulting in varying average ratings across different films. Their ratings may reflect distinct genre preferences, storytelling elements, or cinematic aspects that particularly resonate with this demographic group, potentially influencing the overall perception and reception of these movies.</a:t>
            </a:r>
          </a:p>
          <a:p>
            <a:pPr rtl="0" fontAlgn="base">
              <a:spcBef>
                <a:spcPts val="600"/>
              </a:spcBef>
              <a:spcAft>
                <a:spcPts val="500"/>
              </a:spcAft>
              <a:buFont typeface="Arial" panose="020B0604020202020204" pitchFamily="34" charset="0"/>
              <a:buChar char="•"/>
            </a:pPr>
            <a:r>
              <a:rPr lang="en-US" sz="1400" dirty="0">
                <a:solidFill>
                  <a:srgbClr val="212121"/>
                </a:solidFill>
              </a:rPr>
              <a:t>Conjecture 5: under what circumstances the rating given by one gender can be used to predict the rating given by the other gender. For example, are men and women more similar when they are younger or older?</a:t>
            </a:r>
          </a:p>
          <a:p>
            <a:pPr rtl="0" fontAlgn="base">
              <a:spcBef>
                <a:spcPts val="600"/>
              </a:spcBef>
              <a:spcAft>
                <a:spcPts val="500"/>
              </a:spcAft>
              <a:buFont typeface="Arial" panose="020B0604020202020204" pitchFamily="34" charset="0"/>
              <a:buChar char="•"/>
            </a:pPr>
            <a:r>
              <a:rPr lang="en-US" sz="1400" dirty="0">
                <a:solidFill>
                  <a:srgbClr val="212121"/>
                </a:solidFill>
              </a:rPr>
              <a:t>Conjecture 6:If there's a high positive correlation between the ratings given by both genders for a specific type or genre of movies, it suggests a strong relationship. In such cases, the rating given by one gender might reasonably predict the rating given by the other gender. For instance, if men and women consistently give similar ratings to action movies, it might be possible to predict one gender's rating based on the other's.</a:t>
            </a:r>
            <a:endParaRPr lang="en-IN" sz="1400" dirty="0">
              <a:solidFill>
                <a:srgbClr val="212121"/>
              </a:solidFill>
            </a:endParaRPr>
          </a:p>
        </p:txBody>
      </p:sp>
    </p:spTree>
    <p:extLst>
      <p:ext uri="{BB962C8B-B14F-4D97-AF65-F5344CB8AC3E}">
        <p14:creationId xmlns:p14="http://schemas.microsoft.com/office/powerpoint/2010/main" val="2286577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8AC98-C6FD-69A1-DCDE-A8A2FBF5F9A4}"/>
              </a:ext>
            </a:extLst>
          </p:cNvPr>
          <p:cNvSpPr>
            <a:spLocks noGrp="1"/>
          </p:cNvSpPr>
          <p:nvPr>
            <p:ph type="title"/>
          </p:nvPr>
        </p:nvSpPr>
        <p:spPr>
          <a:xfrm>
            <a:off x="910390" y="2875715"/>
            <a:ext cx="10515600" cy="1325563"/>
          </a:xfrm>
        </p:spPr>
        <p:txBody>
          <a:bodyPr/>
          <a:lstStyle/>
          <a:p>
            <a:pPr algn="ctr"/>
            <a:r>
              <a:rPr lang="en-IN" dirty="0"/>
              <a:t>Thank you </a:t>
            </a:r>
          </a:p>
        </p:txBody>
      </p:sp>
    </p:spTree>
    <p:extLst>
      <p:ext uri="{BB962C8B-B14F-4D97-AF65-F5344CB8AC3E}">
        <p14:creationId xmlns:p14="http://schemas.microsoft.com/office/powerpoint/2010/main" val="1850522931"/>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3</TotalTime>
  <Words>602</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Century Schoolbook</vt:lpstr>
      <vt:lpstr>Wingdings 2</vt:lpstr>
      <vt:lpstr>View</vt:lpstr>
      <vt:lpstr>Case Study 3</vt:lpstr>
      <vt:lpstr>Motivation</vt:lpstr>
      <vt:lpstr>Exploratory Data Analysis</vt:lpstr>
      <vt:lpstr>Exploratory Data Analysis</vt:lpstr>
      <vt:lpstr>Exploratory Data Analysis</vt:lpstr>
      <vt:lpstr>Conjectures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4</dc:title>
  <dc:creator>Atharva Kulkarni</dc:creator>
  <cp:lastModifiedBy>Atharva Kulkarni</cp:lastModifiedBy>
  <cp:revision>2</cp:revision>
  <dcterms:created xsi:type="dcterms:W3CDTF">2023-11-02T20:22:12Z</dcterms:created>
  <dcterms:modified xsi:type="dcterms:W3CDTF">2023-11-02T20:25:14Z</dcterms:modified>
</cp:coreProperties>
</file>