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_Folder\Trainity_ASSignment\Excel%20Files\Call_Volume_Trend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_Folder\Trainity_ASSignment\Excel%20Files\Call_Volume_Trend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[Call_Volume_Trend_Analysis.xlsx]Task 1!PivotTable6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/>
              <a:t>Average</a:t>
            </a:r>
            <a:r>
              <a:rPr lang="en-US" sz="1000" b="1" baseline="0"/>
              <a:t> Incoming Call</a:t>
            </a:r>
            <a:endParaRPr lang="en-US" sz="1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1'!$B$6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 1'!$A$7:$A$19</c:f>
              <c:strCache>
                <c:ptCount val="12"/>
                <c:pt idx="0">
                  <c:v>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'Task 1'!$B$7:$B$19</c:f>
              <c:numCache>
                <c:formatCode>0.00</c:formatCode>
                <c:ptCount val="12"/>
                <c:pt idx="0">
                  <c:v>201.31190476190477</c:v>
                </c:pt>
                <c:pt idx="1">
                  <c:v>207.92697435897435</c:v>
                </c:pt>
                <c:pt idx="2">
                  <c:v>203.76660199970155</c:v>
                </c:pt>
                <c:pt idx="3">
                  <c:v>193.7717045732453</c:v>
                </c:pt>
                <c:pt idx="4">
                  <c:v>196.11030163599182</c:v>
                </c:pt>
                <c:pt idx="5">
                  <c:v>195.11951960642455</c:v>
                </c:pt>
                <c:pt idx="6">
                  <c:v>198.65947546531302</c:v>
                </c:pt>
                <c:pt idx="7">
                  <c:v>200.41380764904386</c:v>
                </c:pt>
                <c:pt idx="8">
                  <c:v>201.69733237202595</c:v>
                </c:pt>
                <c:pt idx="9">
                  <c:v>203.35756786909633</c:v>
                </c:pt>
                <c:pt idx="10">
                  <c:v>204.97359106997004</c:v>
                </c:pt>
                <c:pt idx="11">
                  <c:v>204.25245202558636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67-4EBF-9C95-F3448A0660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32850704"/>
        <c:axId val="1132854032"/>
      </c:barChart>
      <c:catAx>
        <c:axId val="113285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854032"/>
        <c:crosses val="autoZero"/>
        <c:auto val="1"/>
        <c:lblAlgn val="ctr"/>
        <c:lblOffset val="100"/>
        <c:noMultiLvlLbl val="0"/>
      </c:catAx>
      <c:valAx>
        <c:axId val="1132854032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85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[Call_Volume_Trend_Analysis.xlsx]Task 2!PivotTable7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 b="1" i="0" u="none" strike="noStrike" baseline="0">
                <a:effectLst/>
              </a:rPr>
              <a:t>Total Volume / Number of Calls coming</a:t>
            </a:r>
            <a:r>
              <a:rPr lang="en-IN" sz="1000" b="0" i="0" u="none" strike="noStrike" baseline="0"/>
              <a:t> </a:t>
            </a:r>
            <a:endParaRPr lang="en-IN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b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b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b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177566127587344E-2"/>
          <c:y val="0.10961108249319303"/>
          <c:w val="0.8834751284831911"/>
          <c:h val="0.781985797336080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'Task 2'!$B$5</c:f>
              <c:strCache>
                <c:ptCount val="1"/>
                <c:pt idx="0">
                  <c:v>Count of calls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 2'!$A$6:$A$18</c:f>
              <c:strCache>
                <c:ptCount val="12"/>
                <c:pt idx="0">
                  <c:v>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'Task 2'!$B$6:$B$18</c:f>
              <c:numCache>
                <c:formatCode>General</c:formatCode>
                <c:ptCount val="12"/>
                <c:pt idx="0">
                  <c:v>9588</c:v>
                </c:pt>
                <c:pt idx="1">
                  <c:v>13313</c:v>
                </c:pt>
                <c:pt idx="2">
                  <c:v>14626</c:v>
                </c:pt>
                <c:pt idx="3">
                  <c:v>12652</c:v>
                </c:pt>
                <c:pt idx="4">
                  <c:v>11561</c:v>
                </c:pt>
                <c:pt idx="5">
                  <c:v>10561</c:v>
                </c:pt>
                <c:pt idx="6">
                  <c:v>9159</c:v>
                </c:pt>
                <c:pt idx="7">
                  <c:v>8788</c:v>
                </c:pt>
                <c:pt idx="8">
                  <c:v>8534</c:v>
                </c:pt>
                <c:pt idx="9">
                  <c:v>7238</c:v>
                </c:pt>
                <c:pt idx="10">
                  <c:v>6463</c:v>
                </c:pt>
                <c:pt idx="11">
                  <c:v>5505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C7-44A1-90DE-EBD753A0FB78}"/>
            </c:ext>
          </c:extLst>
        </c:ser>
        <c:ser>
          <c:idx val="1"/>
          <c:order val="1"/>
          <c:tx>
            <c:strRef>
              <c:f>'Task 2'!$C$5</c:f>
              <c:strCache>
                <c:ptCount val="1"/>
                <c:pt idx="0">
                  <c:v>Time(%)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b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 2'!$A$6:$A$18</c:f>
              <c:strCache>
                <c:ptCount val="12"/>
                <c:pt idx="0">
                  <c:v>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'Task 2'!$C$6:$C$18</c:f>
              <c:numCache>
                <c:formatCode>0.00%</c:formatCode>
                <c:ptCount val="12"/>
                <c:pt idx="0">
                  <c:v>8.1262501271315721E-2</c:v>
                </c:pt>
                <c:pt idx="1">
                  <c:v>0.11283350849238906</c:v>
                </c:pt>
                <c:pt idx="2">
                  <c:v>0.12396175882293115</c:v>
                </c:pt>
                <c:pt idx="3">
                  <c:v>0.10723124385530731</c:v>
                </c:pt>
                <c:pt idx="4">
                  <c:v>9.7984540800759398E-2</c:v>
                </c:pt>
                <c:pt idx="5">
                  <c:v>8.9509102620605491E-2</c:v>
                </c:pt>
                <c:pt idx="6">
                  <c:v>7.7626538292029701E-2</c:v>
                </c:pt>
                <c:pt idx="7">
                  <c:v>7.4482150727192595E-2</c:v>
                </c:pt>
                <c:pt idx="8">
                  <c:v>7.2329389429433497E-2</c:v>
                </c:pt>
                <c:pt idx="9">
                  <c:v>6.1345221547954028E-2</c:v>
                </c:pt>
                <c:pt idx="10">
                  <c:v>5.4776756958334748E-2</c:v>
                </c:pt>
                <c:pt idx="11">
                  <c:v>4.6657287181747296E-2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C7-44A1-90DE-EBD753A0FB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45857088"/>
        <c:axId val="1145850848"/>
      </c:barChart>
      <c:catAx>
        <c:axId val="114585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850848"/>
        <c:crosses val="autoZero"/>
        <c:auto val="1"/>
        <c:lblAlgn val="ctr"/>
        <c:lblOffset val="100"/>
        <c:noMultiLvlLbl val="0"/>
      </c:catAx>
      <c:valAx>
        <c:axId val="1145850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85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9784827196001695"/>
          <c:y val="4.2056074766355138E-2"/>
          <c:w val="0.18993200999575652"/>
          <c:h val="6.19239826330119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8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501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242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487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61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393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8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7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8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7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5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824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23287"/>
            <a:ext cx="6462583" cy="349479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C4858"/>
                </a:solidFill>
                <a:effectLst/>
                <a:latin typeface="Manrope"/>
              </a:rPr>
              <a:t>ABC Call Volume Trend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Rutuja Sawant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947B-7451-43D4-9B6D-39EC586B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13977"/>
            <a:ext cx="4002631" cy="641055"/>
          </a:xfrm>
        </p:spPr>
        <p:txBody>
          <a:bodyPr/>
          <a:lstStyle/>
          <a:p>
            <a:r>
              <a:rPr lang="en-IN" sz="1800" dirty="0"/>
              <a:t>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94B3-731D-468E-ADF0-A28B507D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assumed an agent works for 5 hours daily</a:t>
            </a:r>
          </a:p>
          <a:p>
            <a:r>
              <a:rPr lang="en-IN" dirty="0"/>
              <a:t> In one day all agents works for (sum of  </a:t>
            </a:r>
            <a:r>
              <a:rPr lang="en-IN" dirty="0" err="1"/>
              <a:t>call_sec</a:t>
            </a:r>
            <a:r>
              <a:rPr lang="en-IN" dirty="0"/>
              <a:t> /3600) 187.96~188 Hours</a:t>
            </a:r>
          </a:p>
          <a:p>
            <a:r>
              <a:rPr lang="en-IN" dirty="0"/>
              <a:t>To know Total agents working we are dividing Total working hours/Hours one agents works, i.e. 187.96/5 = 37.59~ 38</a:t>
            </a:r>
          </a:p>
          <a:p>
            <a:r>
              <a:rPr lang="en-IN" dirty="0"/>
              <a:t>To achieve 90% answering rate we need additional resources, and to calculate we are using unitary method</a:t>
            </a:r>
          </a:p>
          <a:p>
            <a:r>
              <a:rPr lang="en-IN" dirty="0"/>
              <a:t>For additional resources [(90*37.59)/60] = 56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552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8CAE-6C2F-4C72-B05A-B37F7EBB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40575-6CE3-47FF-89B0-7E40F2F1A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40" y="2270413"/>
            <a:ext cx="6717871" cy="44480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Manpower Plan for Night Shift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Total Calls in month is 117988</a:t>
            </a:r>
          </a:p>
          <a:p>
            <a:r>
              <a:rPr lang="en-IN" dirty="0"/>
              <a:t>Average Calls received in one month is 5130</a:t>
            </a:r>
          </a:p>
          <a:p>
            <a:r>
              <a:rPr lang="en-IN" dirty="0"/>
              <a:t>Total Calls received in night shift is 1539</a:t>
            </a:r>
          </a:p>
          <a:p>
            <a:r>
              <a:rPr lang="en-IN" dirty="0"/>
              <a:t>Average Call Seconds in one month 200 secs</a:t>
            </a:r>
          </a:p>
          <a:p>
            <a:r>
              <a:rPr lang="en-IN" dirty="0"/>
              <a:t>For Better customer experience agency need additional 15 agents for extra 77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986AE-105D-4E30-B9CA-EB1A5F90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58" y="3359662"/>
            <a:ext cx="3580598" cy="28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5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11A0-3766-4042-975C-4C443256B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77" y="3892844"/>
            <a:ext cx="3743663" cy="742294"/>
          </a:xfrm>
        </p:spPr>
        <p:txBody>
          <a:bodyPr/>
          <a:lstStyle/>
          <a:p>
            <a:r>
              <a:rPr lang="en-IN" dirty="0"/>
              <a:t>Night Shift Manpower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1BEE7-EBE4-4552-942D-22BD5ABF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017" y="2052745"/>
            <a:ext cx="5176717" cy="442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5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AD21-4D38-44D9-9862-034A51A0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66BB-6A7B-450B-9736-2B60C9F99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71998" cy="4322892"/>
          </a:xfrm>
        </p:spPr>
        <p:txBody>
          <a:bodyPr/>
          <a:lstStyle/>
          <a:p>
            <a:r>
              <a:rPr lang="en-IN" dirty="0"/>
              <a:t>First we calculated Average calls using average excel function</a:t>
            </a:r>
          </a:p>
          <a:p>
            <a:r>
              <a:rPr lang="en-IN" dirty="0"/>
              <a:t>To get number of calls in night we take 30% of average calls i.e. average calls * 30%</a:t>
            </a:r>
          </a:p>
          <a:p>
            <a:r>
              <a:rPr lang="en-IN" dirty="0"/>
              <a:t>To get additional hours of working we are doing following calculation,</a:t>
            </a:r>
          </a:p>
          <a:p>
            <a:pPr marL="0" indent="0">
              <a:buNone/>
            </a:pPr>
            <a:r>
              <a:rPr lang="en-IN" b="1" dirty="0"/>
              <a:t>Calls in night shift * average call seconds * req. answering rate /3600 = 77 additional hours</a:t>
            </a:r>
          </a:p>
          <a:p>
            <a:r>
              <a:rPr lang="en-IN" dirty="0"/>
              <a:t>To get agents working in additional hours we are dividing ,</a:t>
            </a:r>
          </a:p>
          <a:p>
            <a:pPr marL="0" indent="0">
              <a:buNone/>
            </a:pPr>
            <a:r>
              <a:rPr lang="en-IN" b="1" dirty="0"/>
              <a:t>additional total hours/ Hours one agent works, i.e. 77/5 = 15</a:t>
            </a:r>
          </a:p>
          <a:p>
            <a:r>
              <a:rPr lang="en-IN" dirty="0"/>
              <a:t>To distribute additional hours in night shift we are dividing,</a:t>
            </a:r>
          </a:p>
          <a:p>
            <a:pPr marL="0" indent="0">
              <a:buNone/>
            </a:pPr>
            <a:r>
              <a:rPr lang="en-IN" b="1" dirty="0"/>
              <a:t>Total calls in night shift/no of calls in each time </a:t>
            </a:r>
            <a:r>
              <a:rPr lang="en-IN" b="1"/>
              <a:t>bucket [30/3 </a:t>
            </a:r>
            <a:r>
              <a:rPr lang="en-IN" b="1" dirty="0"/>
              <a:t>=10].</a:t>
            </a:r>
          </a:p>
          <a:p>
            <a:r>
              <a:rPr lang="en-IN" dirty="0"/>
              <a:t>To get agents required in each time bucket we are dividing ,</a:t>
            </a:r>
          </a:p>
          <a:p>
            <a:pPr marL="0" indent="0">
              <a:buNone/>
            </a:pPr>
            <a:r>
              <a:rPr lang="en-IN" b="1" dirty="0"/>
              <a:t>Total agents required/time distribution [15/10 = 2].</a:t>
            </a:r>
          </a:p>
        </p:txBody>
      </p:sp>
    </p:spTree>
    <p:extLst>
      <p:ext uri="{BB962C8B-B14F-4D97-AF65-F5344CB8AC3E}">
        <p14:creationId xmlns:p14="http://schemas.microsoft.com/office/powerpoint/2010/main" val="365241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148F-B0E3-4901-AFFC-EB23A02A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A00D-69EF-4D52-89DC-61156581F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5" y="2951788"/>
            <a:ext cx="10766895" cy="3459024"/>
          </a:xfrm>
        </p:spPr>
        <p:txBody>
          <a:bodyPr/>
          <a:lstStyle/>
          <a:p>
            <a:r>
              <a:rPr lang="en-IN" dirty="0"/>
              <a:t>Most Traffic of calls is between 11 am to 12 pm.</a:t>
            </a:r>
          </a:p>
          <a:p>
            <a:r>
              <a:rPr lang="en-IN" dirty="0"/>
              <a:t>Most of agents are busy between 10 am to 12 pm.</a:t>
            </a:r>
          </a:p>
          <a:p>
            <a:r>
              <a:rPr lang="en-IN" dirty="0"/>
              <a:t>38 agents works 22 days for 5 hours in a month.</a:t>
            </a:r>
          </a:p>
          <a:p>
            <a:r>
              <a:rPr lang="en-IN" dirty="0"/>
              <a:t>With this working rate abandon rate of calls is 30%.</a:t>
            </a:r>
          </a:p>
          <a:p>
            <a:r>
              <a:rPr lang="en-IN" dirty="0"/>
              <a:t>To reduce abandon rate to 10% agency need total 56 agents.</a:t>
            </a:r>
          </a:p>
          <a:p>
            <a:r>
              <a:rPr lang="en-IN" dirty="0"/>
              <a:t>To improve call quality in night agency need 15 agents to work for additional 77 hours.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27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13148"/>
          </a:xfrm>
        </p:spPr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3A4A63-E1B0-44FF-B704-70A0635F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19" y="1915297"/>
            <a:ext cx="10389561" cy="439900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Customer Experience Team of Company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They are experts who examine data and customer input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Learning about customer journey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Inbound Customer Service: Methodology of attracting and engaging customers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/>
              <a:t>T</a:t>
            </a:r>
            <a:r>
              <a:rPr lang="en-IN" sz="2400" dirty="0">
                <a:solidFill>
                  <a:schemeClr val="tx1"/>
                </a:solidFill>
              </a:rPr>
              <a:t>urn customers into growth engine of your business </a:t>
            </a: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5EE1-EB34-4835-AFC6-19C15CAB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F845-B018-4009-8969-59C9194A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Dataset of inbound phone calls from ABC insurance firm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Calculating average call time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Total volume vs quality of incoming calls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Putting forward necessary staffing schedule for each time period</a:t>
            </a:r>
          </a:p>
        </p:txBody>
      </p:sp>
    </p:spTree>
    <p:extLst>
      <p:ext uri="{BB962C8B-B14F-4D97-AF65-F5344CB8AC3E}">
        <p14:creationId xmlns:p14="http://schemas.microsoft.com/office/powerpoint/2010/main" val="421519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87DA-DD9B-42B2-B41A-19AF83DE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Tech-stack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52F2-C5BA-45DF-98FE-CF5D0C88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effectLst/>
                <a:latin typeface="SourceSansPro"/>
              </a:rPr>
              <a:t>Microsoft Excel is a spreadsheet application used to manipulate stored data.</a:t>
            </a:r>
          </a:p>
          <a:p>
            <a:r>
              <a:rPr lang="en-US" sz="2000" b="0" i="0" dirty="0">
                <a:effectLst/>
                <a:latin typeface="SourceSansPro"/>
              </a:rPr>
              <a:t>Microsoft Excel enables users to identify trends and organize and sort data into meaningful categories</a:t>
            </a:r>
          </a:p>
          <a:p>
            <a:r>
              <a:rPr lang="en-US" sz="2000" b="0" i="0" dirty="0">
                <a:effectLst/>
                <a:latin typeface="SourceSansPro"/>
              </a:rPr>
              <a:t>Pivot tables summarize data from a worksheet into a chart.</a:t>
            </a:r>
          </a:p>
          <a:p>
            <a:pPr marL="0" indent="0">
              <a:buNone/>
            </a:pPr>
            <a:endParaRPr lang="en-US" b="0" i="0" dirty="0">
              <a:effectLst/>
              <a:latin typeface="SourceSansPro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44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DC45-E5C0-4323-AD6E-AF9D2804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875-1C7E-4CF4-A074-C8D93E68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21" y="2212662"/>
            <a:ext cx="6169229" cy="363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Average Call Time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High Call time rates between 10 am to 11 am  </a:t>
            </a:r>
          </a:p>
          <a:p>
            <a:r>
              <a:rPr lang="en-IN" dirty="0"/>
              <a:t>Call time rates drops after 12pm to 1pm</a:t>
            </a:r>
          </a:p>
          <a:p>
            <a:r>
              <a:rPr lang="en-IN" dirty="0"/>
              <a:t>Again Spikes between 7pm to 8pm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C846F9-2D40-4CB3-AFB9-0B687F8F47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171800"/>
              </p:ext>
            </p:extLst>
          </p:nvPr>
        </p:nvGraphicFramePr>
        <p:xfrm>
          <a:off x="6453940" y="2713706"/>
          <a:ext cx="5829300" cy="277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710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03DB-AA2F-47BB-AFE7-E705F51A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0DAB-CC37-4AD5-8A86-BDB9FE79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12661"/>
            <a:ext cx="5544152" cy="363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Total Volume vs Number of Calls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High number calls received in 11am to 12pm</a:t>
            </a:r>
          </a:p>
          <a:p>
            <a:r>
              <a:rPr lang="en-IN" dirty="0"/>
              <a:t>Decrease in number of calls after 3pm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D4E697-F5C3-47F8-B8D8-F8816BDE58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172971"/>
              </p:ext>
            </p:extLst>
          </p:nvPr>
        </p:nvGraphicFramePr>
        <p:xfrm>
          <a:off x="5544153" y="2541738"/>
          <a:ext cx="6574053" cy="3541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599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B7DA-6D0D-4021-80A3-601F69E3C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70" y="2299289"/>
            <a:ext cx="5902930" cy="363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Additional resources required to decrease abandon rate</a:t>
            </a:r>
          </a:p>
          <a:p>
            <a:pPr marL="0" indent="0">
              <a:buNone/>
            </a:pPr>
            <a:endParaRPr lang="en-IN" sz="2000" b="1" dirty="0"/>
          </a:p>
          <a:p>
            <a:r>
              <a:rPr lang="en-IN" sz="1600" dirty="0"/>
              <a:t>Current abandon rate is 30 %</a:t>
            </a:r>
          </a:p>
          <a:p>
            <a:r>
              <a:rPr lang="en-IN" sz="1600" dirty="0"/>
              <a:t>An agent works for 5 hours out of 9 hours</a:t>
            </a:r>
          </a:p>
          <a:p>
            <a:endParaRPr lang="en-IN" sz="16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F05AF-C545-4FB5-9F94-1372AEF0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475" y="2790327"/>
            <a:ext cx="4779649" cy="1612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1502F2-093C-45C6-A1E9-E8297F67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859" y="4649467"/>
            <a:ext cx="2834932" cy="204009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5F275C8-A50C-4727-875C-E09FE05D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IN" dirty="0"/>
              <a:t>Insight 3</a:t>
            </a:r>
          </a:p>
        </p:txBody>
      </p:sp>
    </p:spTree>
    <p:extLst>
      <p:ext uri="{BB962C8B-B14F-4D97-AF65-F5344CB8AC3E}">
        <p14:creationId xmlns:p14="http://schemas.microsoft.com/office/powerpoint/2010/main" val="401843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56E0-9993-42B6-B31D-3FE94E281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4" y="2774301"/>
            <a:ext cx="5553212" cy="3636511"/>
          </a:xfrm>
        </p:spPr>
        <p:txBody>
          <a:bodyPr/>
          <a:lstStyle/>
          <a:p>
            <a:r>
              <a:rPr lang="en-IN" dirty="0"/>
              <a:t>On first day we got 4644 calls for 188 hours</a:t>
            </a:r>
          </a:p>
          <a:p>
            <a:r>
              <a:rPr lang="en-IN" dirty="0"/>
              <a:t>With 38 agents answering rate is 70%</a:t>
            </a:r>
          </a:p>
          <a:p>
            <a:r>
              <a:rPr lang="en-IN" dirty="0"/>
              <a:t>To increase answering rate to 90% we need 56 agents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820D8-9906-4DC5-9B48-B0B710AD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81" y="3061614"/>
            <a:ext cx="6415325" cy="26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0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1B91-1928-4780-A086-2B289038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1" y="3261815"/>
            <a:ext cx="4147924" cy="1810699"/>
          </a:xfrm>
        </p:spPr>
        <p:txBody>
          <a:bodyPr/>
          <a:lstStyle/>
          <a:p>
            <a:r>
              <a:rPr lang="en-IN" dirty="0"/>
              <a:t>Plan to increase manpower in each time bucket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D0DF7-62A7-4DA6-A658-A64E82326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730" y="2670435"/>
            <a:ext cx="7632270" cy="367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08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1361</TotalTime>
  <Words>599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Century Gothic</vt:lpstr>
      <vt:lpstr>Courier New</vt:lpstr>
      <vt:lpstr>Manrope</vt:lpstr>
      <vt:lpstr>SourceSansPro</vt:lpstr>
      <vt:lpstr>Wingdings</vt:lpstr>
      <vt:lpstr>Wingdings 2</vt:lpstr>
      <vt:lpstr>Quotable</vt:lpstr>
      <vt:lpstr>ABC Call Volume Trend Analysis</vt:lpstr>
      <vt:lpstr>Project Description</vt:lpstr>
      <vt:lpstr>Approach</vt:lpstr>
      <vt:lpstr>Tech-stack Used</vt:lpstr>
      <vt:lpstr>Insights 1</vt:lpstr>
      <vt:lpstr>Insight 2</vt:lpstr>
      <vt:lpstr>Insight 3</vt:lpstr>
      <vt:lpstr>PowerPoint Presentation</vt:lpstr>
      <vt:lpstr>PowerPoint Presentation</vt:lpstr>
      <vt:lpstr>Calculation</vt:lpstr>
      <vt:lpstr>Insight 4</vt:lpstr>
      <vt:lpstr>PowerPoint Presentation</vt:lpstr>
      <vt:lpstr>Calculation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Call Volume Trend Analysis</dc:title>
  <dc:creator>Rutuja Sawant</dc:creator>
  <cp:lastModifiedBy>Rutuja Sawant</cp:lastModifiedBy>
  <cp:revision>35</cp:revision>
  <dcterms:created xsi:type="dcterms:W3CDTF">2023-06-17T10:31:19Z</dcterms:created>
  <dcterms:modified xsi:type="dcterms:W3CDTF">2023-06-18T09:12:36Z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