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PMG_Module1_DataQualityAssess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PMG_Module1_DataQualityAssess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PMG_Module1_DataQualityAssess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PMG_Module1_DataQualityAssess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PMG_Module1_DataQualityAssess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PMG_Module1_DataQualityAssess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[KPMG_Module1_DataQualityAssessment.xlsx]Bike Purchase!PivotTable6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800"/>
              <a:t>Bike</a:t>
            </a:r>
            <a:r>
              <a:rPr lang="en-IN" sz="800" baseline="0"/>
              <a:t> Purchased by </a:t>
            </a:r>
            <a:r>
              <a:rPr lang="en-IN" sz="800" b="1" i="0" u="none" strike="noStrike" baseline="0">
                <a:effectLst/>
              </a:rPr>
              <a:t>New Customers</a:t>
            </a:r>
            <a:r>
              <a:rPr lang="en-IN" sz="800" baseline="0"/>
              <a:t> &amp; Gender</a:t>
            </a:r>
            <a:endParaRPr lang="en-IN" sz="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 Purchase'!$B$3:$B$4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Purchase'!$A$5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Purchase'!$B$5</c:f>
              <c:numCache>
                <c:formatCode>0.00%</c:formatCode>
                <c:ptCount val="1"/>
                <c:pt idx="0">
                  <c:v>0.51300000000000001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F2-4230-9A3F-29FC4CBF507B}"/>
            </c:ext>
          </c:extLst>
        </c:ser>
        <c:ser>
          <c:idx val="1"/>
          <c:order val="1"/>
          <c:tx>
            <c:strRef>
              <c:f>'Bike Purchase'!$C$3:$C$4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Purchase'!$A$5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Purchase'!$C$5</c:f>
              <c:numCache>
                <c:formatCode>0.00%</c:formatCode>
                <c:ptCount val="1"/>
                <c:pt idx="0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F2-4230-9A3F-29FC4CBF507B}"/>
            </c:ext>
          </c:extLst>
        </c:ser>
        <c:ser>
          <c:idx val="2"/>
          <c:order val="2"/>
          <c:tx>
            <c:strRef>
              <c:f>'Bike Purchase'!$D$3:$D$4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Purchase'!$A$5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Purchase'!$D$5</c:f>
              <c:numCache>
                <c:formatCode>0.00%</c:formatCode>
                <c:ptCount val="1"/>
                <c:pt idx="0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F2-4230-9A3F-29FC4CBF50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3368767"/>
        <c:axId val="243357535"/>
      </c:barChart>
      <c:catAx>
        <c:axId val="2433687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357535"/>
        <c:crosses val="autoZero"/>
        <c:auto val="1"/>
        <c:lblAlgn val="ctr"/>
        <c:lblOffset val="100"/>
        <c:noMultiLvlLbl val="0"/>
      </c:catAx>
      <c:valAx>
        <c:axId val="24335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368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[KPMG_Module1_DataQualityAssessment.xlsx]Bike Purchase!PivotTable7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800" b="1" i="0" baseline="0">
                <a:effectLst/>
              </a:rPr>
              <a:t>Bike Purchased by Old Customers &amp; Gender</a:t>
            </a:r>
            <a:endParaRPr lang="en-IN" sz="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 Purchase'!$B$8:$B$9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Purchase'!$A$10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Purchase'!$B$10</c:f>
              <c:numCache>
                <c:formatCode>0.00%</c:formatCode>
                <c:ptCount val="1"/>
                <c:pt idx="0">
                  <c:v>0.50144018105133215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4-43F7-A1F8-5F6B8562A902}"/>
            </c:ext>
          </c:extLst>
        </c:ser>
        <c:ser>
          <c:idx val="1"/>
          <c:order val="1"/>
          <c:tx>
            <c:strRef>
              <c:f>'Bike Purchase'!$C$8:$C$9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Purchase'!$A$10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Purchase'!$C$10</c:f>
              <c:numCache>
                <c:formatCode>0.00%</c:formatCode>
                <c:ptCount val="1"/>
                <c:pt idx="0">
                  <c:v>0.47603127250282895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4-43F7-A1F8-5F6B8562A902}"/>
            </c:ext>
          </c:extLst>
        </c:ser>
        <c:ser>
          <c:idx val="2"/>
          <c:order val="2"/>
          <c:tx>
            <c:strRef>
              <c:f>'Bike Purchase'!$D$8:$D$9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Purchase'!$A$10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Purchase'!$D$10</c:f>
              <c:numCache>
                <c:formatCode>0.00%</c:formatCode>
                <c:ptCount val="1"/>
                <c:pt idx="0">
                  <c:v>2.2528546445838904E-2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04-43F7-A1F8-5F6B8562A9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01209327"/>
        <c:axId val="2101206831"/>
      </c:barChart>
      <c:catAx>
        <c:axId val="21012093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1206831"/>
        <c:crosses val="autoZero"/>
        <c:auto val="1"/>
        <c:lblAlgn val="ctr"/>
        <c:lblOffset val="100"/>
        <c:noMultiLvlLbl val="0"/>
      </c:catAx>
      <c:valAx>
        <c:axId val="210120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209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[KPMG_Module1_DataQualityAssessment.xlsx]Statewise Carownwership!PivotTable5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800" b="1"/>
              <a:t>No. of Cars Owned in each State by New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'Statewise Carownwership'!$B$3:$B$4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'Statewise Carownwership'!$A$5:$A$8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'Statewise Carownwership'!$B$5:$B$8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4-43E2-8B2F-CD63B0962B67}"/>
            </c:ext>
          </c:extLst>
        </c:ser>
        <c:ser>
          <c:idx val="1"/>
          <c:order val="1"/>
          <c:tx>
            <c:strRef>
              <c:f>'Statewise Carownwership'!$C$3:$C$4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'Statewise Carownwership'!$A$5:$A$8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'Statewise Carownwership'!$C$5:$C$8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64-43E2-8B2F-CD63B0962B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0"/>
        <c:overlap val="3"/>
        <c:axId val="1976208735"/>
        <c:axId val="1976209567"/>
      </c:barChart>
      <c:catAx>
        <c:axId val="197620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209567"/>
        <c:crosses val="autoZero"/>
        <c:auto val="1"/>
        <c:lblAlgn val="ctr"/>
        <c:lblOffset val="100"/>
        <c:noMultiLvlLbl val="0"/>
      </c:catAx>
      <c:valAx>
        <c:axId val="1976209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20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[KPMG_Module1_DataQualityAssessment.xlsx]WealthSeg by Age group!PivotTable23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800" b="1"/>
              <a:t>New</a:t>
            </a:r>
            <a:r>
              <a:rPr lang="en-IN" sz="800" b="1" baseline="0"/>
              <a:t> Customer Wealth segment by Age</a:t>
            </a:r>
            <a:endParaRPr lang="en-IN" sz="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'WealthSeg by Age group'!$B$22:$B$23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'WealthSeg by Age group'!$A$24:$A$30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'WealthSeg by Age group'!$B$24:$B$30</c:f>
              <c:numCache>
                <c:formatCode>General</c:formatCode>
                <c:ptCount val="7"/>
                <c:pt idx="0">
                  <c:v>42</c:v>
                </c:pt>
                <c:pt idx="1">
                  <c:v>14</c:v>
                </c:pt>
                <c:pt idx="2">
                  <c:v>51</c:v>
                </c:pt>
                <c:pt idx="3">
                  <c:v>39</c:v>
                </c:pt>
                <c:pt idx="4">
                  <c:v>34</c:v>
                </c:pt>
                <c:pt idx="5">
                  <c:v>26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F-4503-B77C-8376B6CC1A29}"/>
            </c:ext>
          </c:extLst>
        </c:ser>
        <c:ser>
          <c:idx val="1"/>
          <c:order val="1"/>
          <c:tx>
            <c:strRef>
              <c:f>'WealthSeg by Age group'!$C$22:$C$23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'WealthSeg by Age group'!$A$24:$A$30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'WealthSeg by Age group'!$C$24:$C$30</c:f>
              <c:numCache>
                <c:formatCode>General</c:formatCode>
                <c:ptCount val="7"/>
                <c:pt idx="0">
                  <c:v>32</c:v>
                </c:pt>
                <c:pt idx="1">
                  <c:v>28</c:v>
                </c:pt>
                <c:pt idx="2">
                  <c:v>47</c:v>
                </c:pt>
                <c:pt idx="3">
                  <c:v>32</c:v>
                </c:pt>
                <c:pt idx="4">
                  <c:v>43</c:v>
                </c:pt>
                <c:pt idx="5">
                  <c:v>29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F-4503-B77C-8376B6CC1A29}"/>
            </c:ext>
          </c:extLst>
        </c:ser>
        <c:ser>
          <c:idx val="2"/>
          <c:order val="2"/>
          <c:tx>
            <c:strRef>
              <c:f>'WealthSeg by Age group'!$D$22:$D$23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'WealthSeg by Age group'!$A$24:$A$30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'WealthSeg by Age group'!$D$24:$D$30</c:f>
              <c:numCache>
                <c:formatCode>General</c:formatCode>
                <c:ptCount val="7"/>
                <c:pt idx="0">
                  <c:v>64</c:v>
                </c:pt>
                <c:pt idx="1">
                  <c:v>46</c:v>
                </c:pt>
                <c:pt idx="2">
                  <c:v>94</c:v>
                </c:pt>
                <c:pt idx="3">
                  <c:v>91</c:v>
                </c:pt>
                <c:pt idx="4">
                  <c:v>69</c:v>
                </c:pt>
                <c:pt idx="5">
                  <c:v>50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5F-4503-B77C-8376B6CC1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56335"/>
        <c:axId val="4453839"/>
      </c:barChart>
      <c:catAx>
        <c:axId val="445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3839"/>
        <c:crosses val="autoZero"/>
        <c:auto val="1"/>
        <c:lblAlgn val="ctr"/>
        <c:lblOffset val="100"/>
        <c:noMultiLvlLbl val="0"/>
      </c:catAx>
      <c:valAx>
        <c:axId val="445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63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[KPMG_Module1_DataQualityAssessment.xlsx]WealthSeg by Age group!PivotTable4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800" b="1"/>
              <a:t>OldCust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828325191534104"/>
          <c:y val="0.1212733304170312"/>
          <c:w val="0.71171674808465901"/>
          <c:h val="0.610023330417031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'WealthSeg by Age group'!$B$3:$B$4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'WealthSeg by Age group'!$A$5:$A$13</c:f>
              <c:strCache>
                <c:ptCount val="9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130</c:v>
                </c:pt>
              </c:strCache>
            </c:strRef>
          </c:cat>
          <c:val>
            <c:numRef>
              <c:f>'WealthSeg by Age group'!$B$5:$B$13</c:f>
              <c:numCache>
                <c:formatCode>General</c:formatCode>
                <c:ptCount val="9"/>
                <c:pt idx="0">
                  <c:v>776</c:v>
                </c:pt>
                <c:pt idx="1">
                  <c:v>783</c:v>
                </c:pt>
                <c:pt idx="2">
                  <c:v>1452</c:v>
                </c:pt>
                <c:pt idx="3">
                  <c:v>870</c:v>
                </c:pt>
                <c:pt idx="4">
                  <c:v>731</c:v>
                </c:pt>
                <c:pt idx="5">
                  <c:v>5</c:v>
                </c:pt>
                <c:pt idx="7">
                  <c:v>10</c:v>
                </c:pt>
                <c:pt idx="8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4-42CB-A6D2-27B93B6608A3}"/>
            </c:ext>
          </c:extLst>
        </c:ser>
        <c:ser>
          <c:idx val="1"/>
          <c:order val="1"/>
          <c:tx>
            <c:strRef>
              <c:f>'WealthSeg by Age group'!$C$3:$C$4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'WealthSeg by Age group'!$A$5:$A$13</c:f>
              <c:strCache>
                <c:ptCount val="9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130</c:v>
                </c:pt>
              </c:strCache>
            </c:strRef>
          </c:cat>
          <c:val>
            <c:numRef>
              <c:f>'WealthSeg by Age group'!$C$5:$C$13</c:f>
              <c:numCache>
                <c:formatCode>General</c:formatCode>
                <c:ptCount val="9"/>
                <c:pt idx="0">
                  <c:v>630</c:v>
                </c:pt>
                <c:pt idx="1">
                  <c:v>879</c:v>
                </c:pt>
                <c:pt idx="2">
                  <c:v>1662</c:v>
                </c:pt>
                <c:pt idx="3">
                  <c:v>931</c:v>
                </c:pt>
                <c:pt idx="4">
                  <c:v>740</c:v>
                </c:pt>
                <c:pt idx="5">
                  <c:v>7</c:v>
                </c:pt>
                <c:pt idx="8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B4-42CB-A6D2-27B93B6608A3}"/>
            </c:ext>
          </c:extLst>
        </c:ser>
        <c:ser>
          <c:idx val="2"/>
          <c:order val="2"/>
          <c:tx>
            <c:strRef>
              <c:f>'WealthSeg by Age group'!$D$3:$D$4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'WealthSeg by Age group'!$A$5:$A$13</c:f>
              <c:strCache>
                <c:ptCount val="9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130</c:v>
                </c:pt>
              </c:strCache>
            </c:strRef>
          </c:cat>
          <c:val>
            <c:numRef>
              <c:f>'WealthSeg by Age group'!$D$5:$D$13</c:f>
              <c:numCache>
                <c:formatCode>General</c:formatCode>
                <c:ptCount val="9"/>
                <c:pt idx="0">
                  <c:v>1378</c:v>
                </c:pt>
                <c:pt idx="1">
                  <c:v>1623</c:v>
                </c:pt>
                <c:pt idx="2">
                  <c:v>3197</c:v>
                </c:pt>
                <c:pt idx="3">
                  <c:v>1706</c:v>
                </c:pt>
                <c:pt idx="4">
                  <c:v>1616</c:v>
                </c:pt>
                <c:pt idx="6">
                  <c:v>8</c:v>
                </c:pt>
                <c:pt idx="8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B4-42CB-A6D2-27B93B660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3337983"/>
        <c:axId val="243327583"/>
      </c:barChart>
      <c:catAx>
        <c:axId val="24333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327583"/>
        <c:crosses val="autoZero"/>
        <c:auto val="1"/>
        <c:lblAlgn val="ctr"/>
        <c:lblOffset val="100"/>
        <c:noMultiLvlLbl val="0"/>
      </c:catAx>
      <c:valAx>
        <c:axId val="2433275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Customer</a:t>
                </a:r>
                <a:r>
                  <a:rPr lang="en-IN" baseline="0"/>
                  <a:t> Count in each wealth Segment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5.1748825217245609E-2"/>
              <c:y val="6.14343575292443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337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[KPMG_Module1_DataQualityAssessment.xlsx]Profit!PivotTable10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/>
              <a:t>Profit by Job</a:t>
            </a:r>
            <a:r>
              <a:rPr lang="en-US" sz="800" baseline="0"/>
              <a:t> Category</a:t>
            </a:r>
            <a:endParaRPr lang="en-US" sz="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diamond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Profit!$B$3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8BF-41BB-8F1E-522F5E953FF1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8BF-41BB-8F1E-522F5E953FF1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8BF-41BB-8F1E-522F5E953FF1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8BF-41BB-8F1E-522F5E953FF1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8BF-41BB-8F1E-522F5E953FF1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8BF-41BB-8F1E-522F5E953FF1}"/>
              </c:ext>
            </c:extLst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8BF-41BB-8F1E-522F5E953FF1}"/>
              </c:ext>
            </c:extLst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8BF-41BB-8F1E-522F5E953FF1}"/>
              </c:ext>
            </c:extLst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8BF-41BB-8F1E-522F5E953FF1}"/>
              </c:ext>
            </c:extLst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8BF-41BB-8F1E-522F5E953F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Profit!$A$4:$A$13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Profit!$B$4:$B$13</c:f>
              <c:numCache>
                <c:formatCode>0.00%</c:formatCode>
                <c:ptCount val="9"/>
                <c:pt idx="0">
                  <c:v>3.3427196046978344E-2</c:v>
                </c:pt>
                <c:pt idx="1">
                  <c:v>4.228447062511715E-2</c:v>
                </c:pt>
                <c:pt idx="2">
                  <c:v>0.2352153931293012</c:v>
                </c:pt>
                <c:pt idx="3">
                  <c:v>0.18166868361360175</c:v>
                </c:pt>
                <c:pt idx="4">
                  <c:v>6.6580469605497572E-2</c:v>
                </c:pt>
                <c:pt idx="5">
                  <c:v>0.23634194165224146</c:v>
                </c:pt>
                <c:pt idx="6">
                  <c:v>7.6600210403904634E-2</c:v>
                </c:pt>
                <c:pt idx="7">
                  <c:v>0.10712214451456364</c:v>
                </c:pt>
                <c:pt idx="8">
                  <c:v>2.0759490408794212E-2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8BF-41BB-8F1E-522F5E953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2"/>
        <c:axId val="244793183"/>
        <c:axId val="244794015"/>
      </c:barChart>
      <c:valAx>
        <c:axId val="244794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93183"/>
        <c:crosses val="autoZero"/>
        <c:crossBetween val="between"/>
      </c:valAx>
      <c:catAx>
        <c:axId val="244793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940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RUTUJA SAWANT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Summary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575735"/>
            <a:ext cx="825705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Here is a snapshot of some of the clients who fall under the category of high-value clients.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325464" y="2164724"/>
            <a:ext cx="844521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CFDD0A5-018A-464B-A3FA-E86CB5E5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2" y="2164723"/>
            <a:ext cx="8445163" cy="26113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/>
              <a:t>Recommending Approach to Identify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131737" y="1777266"/>
            <a:ext cx="4134600" cy="186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latin typeface="Arial Black" panose="020B0A04020102020204" pitchFamily="34" charset="0"/>
              </a:rPr>
              <a:t>Outline of the Problem</a:t>
            </a:r>
          </a:p>
          <a:p>
            <a:pPr algn="ctr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+mn-lt"/>
              </a:rPr>
              <a:t>Sprocket Central Pty Ltd is a long-time client of KPMG and a manufacturer of high-end bicycles and easily accessible bicycle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+mn-lt"/>
              </a:rPr>
              <a:t>The marketing department wants to increase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+mn-lt"/>
              </a:rPr>
              <a:t>argeting the top 1000 consumers who will grow the business by analyzing customer patterns and behavior.</a:t>
            </a:r>
            <a:endParaRPr sz="1050" dirty="0">
              <a:latin typeface="+mn-lt"/>
            </a:endParaRPr>
          </a:p>
        </p:txBody>
      </p:sp>
      <p:sp>
        <p:nvSpPr>
          <p:cNvPr id="10" name="Shape 73">
            <a:extLst>
              <a:ext uri="{FF2B5EF4-FFF2-40B4-BE49-F238E27FC236}">
                <a16:creationId xmlns:a16="http://schemas.microsoft.com/office/drawing/2014/main" id="{B0149C28-75D0-4528-9134-7A9E98561310}"/>
              </a:ext>
            </a:extLst>
          </p:cNvPr>
          <p:cNvSpPr/>
          <p:nvPr/>
        </p:nvSpPr>
        <p:spPr>
          <a:xfrm>
            <a:off x="4572000" y="1777266"/>
            <a:ext cx="4376239" cy="186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latin typeface="Arial Black" panose="020B0A04020102020204" pitchFamily="34" charset="0"/>
              </a:rPr>
              <a:t>Approach</a:t>
            </a:r>
          </a:p>
          <a:p>
            <a:pPr algn="ctr"/>
            <a:endParaRPr lang="en-IN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Gender-based bike purchases during the past three years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average number of cars per state owned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wealth segmentation by 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top sectors producing the most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Customer Segments and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Customer Classification </a:t>
            </a:r>
            <a:endParaRPr lang="en-IN" sz="11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7761104" cy="378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+mn-lt"/>
              </a:rPr>
              <a:t>The key quality issues that we discovered across three data sets are listed in the Summary table that follows</a:t>
            </a:r>
            <a:endParaRPr sz="12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F407B-0A2B-4981-ABDA-8E63D64B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19" y="2115953"/>
            <a:ext cx="7017111" cy="22543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1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+mn-lt"/>
              </a:rPr>
              <a:t>Gender-based bike purchases during the past three years 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358262"/>
            <a:ext cx="4669192" cy="10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According to data, females have purchased bikes more frequently than males during the past three years.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On average, female bike purchases have increased by 3% over the past three years.</a:t>
            </a:r>
            <a:endParaRPr sz="1200" dirty="0">
              <a:latin typeface="+mn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1410D02-BD17-40BE-8F32-008FFD2CF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618344"/>
              </p:ext>
            </p:extLst>
          </p:nvPr>
        </p:nvGraphicFramePr>
        <p:xfrm>
          <a:off x="5551461" y="3399120"/>
          <a:ext cx="3414309" cy="149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35B609A-5290-4259-A72C-8DCDEB182E2E}"/>
              </a:ext>
            </a:extLst>
          </p:cNvPr>
          <p:cNvSpPr/>
          <p:nvPr/>
        </p:nvSpPr>
        <p:spPr>
          <a:xfrm>
            <a:off x="5486400" y="3399120"/>
            <a:ext cx="3604889" cy="1654322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7E54E41-513C-465E-BBB5-DB93EC7679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555735"/>
              </p:ext>
            </p:extLst>
          </p:nvPr>
        </p:nvGraphicFramePr>
        <p:xfrm>
          <a:off x="5551461" y="1655307"/>
          <a:ext cx="3459483" cy="1405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AFDB4B6-A078-4C72-938C-7CC7F9762AF0}"/>
              </a:ext>
            </a:extLst>
          </p:cNvPr>
          <p:cNvSpPr/>
          <p:nvPr/>
        </p:nvSpPr>
        <p:spPr>
          <a:xfrm>
            <a:off x="5425940" y="1551445"/>
            <a:ext cx="3665349" cy="1529719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5733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1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+mn-lt"/>
              </a:rPr>
              <a:t>The average number of cars per state owned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444284"/>
            <a:ext cx="4250738" cy="946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NSW, VIC, and QLD may present business opportunities.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In both NSW and VIC, the proportion of car owners and non-owners is equal.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majority of car owners reside in NSW.</a:t>
            </a:r>
            <a:endParaRPr sz="1100" dirty="0">
              <a:latin typeface="+mn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C1B4F4-6B55-4CE9-A08A-D61F9789CC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238542"/>
              </p:ext>
            </p:extLst>
          </p:nvPr>
        </p:nvGraphicFramePr>
        <p:xfrm>
          <a:off x="4688239" y="1905302"/>
          <a:ext cx="4340225" cy="226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6701B15-0FBD-4F4B-B0E2-9BBA3EA38E5D}"/>
              </a:ext>
            </a:extLst>
          </p:cNvPr>
          <p:cNvSpPr/>
          <p:nvPr/>
        </p:nvSpPr>
        <p:spPr>
          <a:xfrm>
            <a:off x="4688239" y="1757372"/>
            <a:ext cx="4250736" cy="2682892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2935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0124"/>
            <a:ext cx="8565600" cy="41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+mn-lt"/>
              </a:rPr>
              <a:t>The wealth segmentation by age group</a:t>
            </a:r>
          </a:p>
        </p:txBody>
      </p:sp>
      <p:sp>
        <p:nvSpPr>
          <p:cNvPr id="133" name="Shape 82"/>
          <p:cNvSpPr/>
          <p:nvPr/>
        </p:nvSpPr>
        <p:spPr>
          <a:xfrm>
            <a:off x="199499" y="1267988"/>
            <a:ext cx="8722903" cy="752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In every age cluster, mass consumers make the most money overall.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Customers who are close to 50 are probably more profitable.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This demonstrates the tendency of falling purchasing power after reaching the age of 50, which results in lower profitability.</a:t>
            </a:r>
            <a:endParaRPr sz="1100" dirty="0">
              <a:latin typeface="+mn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B11C3F-014C-4AAC-BDC4-34E0FED5A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735013"/>
              </p:ext>
            </p:extLst>
          </p:nvPr>
        </p:nvGraphicFramePr>
        <p:xfrm>
          <a:off x="4566475" y="2623508"/>
          <a:ext cx="4355927" cy="2372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89373E7-264F-4F3C-81A9-B29495E1B3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408225"/>
              </p:ext>
            </p:extLst>
          </p:nvPr>
        </p:nvGraphicFramePr>
        <p:xfrm>
          <a:off x="93905" y="2656232"/>
          <a:ext cx="4276617" cy="227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E6F75B7-1D2E-47D8-952E-4A33728E57EC}"/>
              </a:ext>
            </a:extLst>
          </p:cNvPr>
          <p:cNvSpPr/>
          <p:nvPr/>
        </p:nvSpPr>
        <p:spPr>
          <a:xfrm>
            <a:off x="93905" y="2440983"/>
            <a:ext cx="8834022" cy="2639998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5278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1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+mn-lt"/>
              </a:rPr>
              <a:t>The top sectors producing the most revenue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296577"/>
            <a:ext cx="4506460" cy="1352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top 3 industries for a company's profit are manufacturing, financial services, and the health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It is assumed that customers prefer biking for commuting because it is anticipated that these sectors are based in or near cities.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majority of industry sectors generated profits of less than 15%.</a:t>
            </a:r>
          </a:p>
          <a:p>
            <a:endParaRPr sz="1200" dirty="0">
              <a:latin typeface="+mn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FCFCFA3-E2BF-4088-B165-8F985179F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5342"/>
              </p:ext>
            </p:extLst>
          </p:nvPr>
        </p:nvGraphicFramePr>
        <p:xfrm>
          <a:off x="5052448" y="1852047"/>
          <a:ext cx="3811104" cy="302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AD9BFE2-6F8C-4386-8FB9-88C28AA56E81}"/>
              </a:ext>
            </a:extLst>
          </p:cNvPr>
          <p:cNvSpPr/>
          <p:nvPr/>
        </p:nvSpPr>
        <p:spPr>
          <a:xfrm>
            <a:off x="4998204" y="1757373"/>
            <a:ext cx="3865348" cy="3122154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9516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Classification – Targeting High Value Customer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87065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These high-value clients should be the focus of the new list: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high-value clients will be women between the ages of 40 and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the manufacturing, banking, and health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presently reside in VIC and NSW.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486</Words>
  <Application>Microsoft Office PowerPoint</Application>
  <PresentationFormat>On-screen Show (16:9)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Rutuja Sawant</cp:lastModifiedBy>
  <cp:revision>18</cp:revision>
  <dcterms:modified xsi:type="dcterms:W3CDTF">2023-07-14T17:53:01Z</dcterms:modified>
</cp:coreProperties>
</file>