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3" r:id="rId8"/>
    <p:sldId id="262" r:id="rId9"/>
    <p:sldId id="264" r:id="rId10"/>
    <p:sldId id="265" r:id="rId11"/>
    <p:sldId id="283" r:id="rId12"/>
    <p:sldId id="266" r:id="rId13"/>
    <p:sldId id="267" r:id="rId14"/>
    <p:sldId id="268" r:id="rId15"/>
    <p:sldId id="269" r:id="rId16"/>
    <p:sldId id="270" r:id="rId17"/>
    <p:sldId id="273" r:id="rId18"/>
    <p:sldId id="274" r:id="rId19"/>
    <p:sldId id="275" r:id="rId20"/>
    <p:sldId id="276" r:id="rId21"/>
    <p:sldId id="277" r:id="rId22"/>
    <p:sldId id="278" r:id="rId23"/>
    <p:sldId id="280" r:id="rId24"/>
    <p:sldId id="279" r:id="rId25"/>
    <p:sldId id="271" r:id="rId26"/>
    <p:sldId id="272" r:id="rId27"/>
    <p:sldId id="282" r:id="rId28"/>
  </p:sldIdLst>
  <p:sldSz cx="9144000" cy="5143500" type="screen16x9"/>
  <p:notesSz cx="6858000" cy="9144000"/>
  <p:embeddedFontLs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94310"/>
            <a:ext cx="8512500" cy="476631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3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br>
              <a:rPr lang="en-GB" sz="2000" b="1" dirty="0">
                <a:solidFill>
                  <a:srgbClr val="CC0000"/>
                </a:solidFill>
                <a:latin typeface="Montserrat"/>
                <a:ea typeface="Montserrat"/>
                <a:cs typeface="Montserrat"/>
                <a:sym typeface="Montserrat"/>
              </a:rPr>
            </a:br>
            <a:r>
              <a:rPr lang="en-GB" sz="2000" b="1" dirty="0">
                <a:solidFill>
                  <a:srgbClr val="CC0000"/>
                </a:solidFill>
                <a:latin typeface="Montserrat"/>
                <a:ea typeface="Montserrat"/>
                <a:cs typeface="Montserrat"/>
                <a:sym typeface="Montserrat"/>
              </a:rPr>
              <a:t>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598B372A-84DE-1076-335A-83CD2FC1F19D}"/>
              </a:ext>
            </a:extLst>
          </p:cNvPr>
          <p:cNvPicPr>
            <a:picLocks noChangeAspect="1"/>
          </p:cNvPicPr>
          <p:nvPr/>
        </p:nvPicPr>
        <p:blipFill>
          <a:blip r:embed="rId3"/>
          <a:stretch>
            <a:fillRect/>
          </a:stretch>
        </p:blipFill>
        <p:spPr>
          <a:xfrm>
            <a:off x="1623317" y="908618"/>
            <a:ext cx="5897366" cy="3326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E337-CE38-5205-58F0-4D6F7592C582}"/>
              </a:ext>
            </a:extLst>
          </p:cNvPr>
          <p:cNvSpPr>
            <a:spLocks noGrp="1"/>
          </p:cNvSpPr>
          <p:nvPr>
            <p:ph type="title"/>
          </p:nvPr>
        </p:nvSpPr>
        <p:spPr>
          <a:xfrm>
            <a:off x="490250" y="450150"/>
            <a:ext cx="8047694" cy="4090800"/>
          </a:xfrm>
        </p:spPr>
        <p:txBody>
          <a:bodyPr/>
          <a:lstStyle/>
          <a:p>
            <a:r>
              <a:rPr lang="en-US" sz="2400" dirty="0">
                <a:solidFill>
                  <a:schemeClr val="accent2"/>
                </a:solidFill>
              </a:rPr>
              <a:t>Updated dataset has no </a:t>
            </a:r>
            <a:r>
              <a:rPr lang="en-US" sz="2400" dirty="0" err="1">
                <a:solidFill>
                  <a:schemeClr val="accent2"/>
                </a:solidFill>
              </a:rPr>
              <a:t>NaN</a:t>
            </a:r>
            <a:r>
              <a:rPr lang="en-US" sz="2400" dirty="0">
                <a:solidFill>
                  <a:schemeClr val="accent2"/>
                </a:solidFill>
              </a:rPr>
              <a:t> values.</a:t>
            </a: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endParaRPr lang="en-IN" sz="2400" dirty="0">
              <a:solidFill>
                <a:schemeClr val="accent2"/>
              </a:solidFill>
            </a:endParaRPr>
          </a:p>
        </p:txBody>
      </p:sp>
      <p:pic>
        <p:nvPicPr>
          <p:cNvPr id="4" name="Picture 3">
            <a:extLst>
              <a:ext uri="{FF2B5EF4-FFF2-40B4-BE49-F238E27FC236}">
                <a16:creationId xmlns:a16="http://schemas.microsoft.com/office/drawing/2014/main" id="{0EDBB796-94B2-457E-CDE6-CEB9D4EC2494}"/>
              </a:ext>
            </a:extLst>
          </p:cNvPr>
          <p:cNvPicPr>
            <a:picLocks noChangeAspect="1"/>
          </p:cNvPicPr>
          <p:nvPr/>
        </p:nvPicPr>
        <p:blipFill>
          <a:blip r:embed="rId2"/>
          <a:stretch>
            <a:fillRect/>
          </a:stretch>
        </p:blipFill>
        <p:spPr>
          <a:xfrm>
            <a:off x="606057" y="1118984"/>
            <a:ext cx="5028934" cy="3574365"/>
          </a:xfrm>
          <a:prstGeom prst="rect">
            <a:avLst/>
          </a:prstGeom>
        </p:spPr>
      </p:pic>
    </p:spTree>
    <p:extLst>
      <p:ext uri="{BB962C8B-B14F-4D97-AF65-F5344CB8AC3E}">
        <p14:creationId xmlns:p14="http://schemas.microsoft.com/office/powerpoint/2010/main" val="2166241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DB25-7E78-EB8A-D49B-E7B803E035BE}"/>
              </a:ext>
            </a:extLst>
          </p:cNvPr>
          <p:cNvSpPr>
            <a:spLocks noGrp="1"/>
          </p:cNvSpPr>
          <p:nvPr>
            <p:ph type="title"/>
          </p:nvPr>
        </p:nvSpPr>
        <p:spPr>
          <a:xfrm>
            <a:off x="311700" y="0"/>
            <a:ext cx="8520600" cy="574625"/>
          </a:xfrm>
        </p:spPr>
        <p:txBody>
          <a:bodyPr/>
          <a:lstStyle/>
          <a:p>
            <a:pPr algn="ctr"/>
            <a:r>
              <a:rPr lang="en-US" b="1" u="sng" dirty="0">
                <a:solidFill>
                  <a:schemeClr val="accent2"/>
                </a:solidFill>
              </a:rPr>
              <a:t>Data visualization</a:t>
            </a:r>
            <a:endParaRPr lang="en-IN" b="1" u="sng" dirty="0">
              <a:solidFill>
                <a:schemeClr val="accent2"/>
              </a:solidFill>
            </a:endParaRPr>
          </a:p>
        </p:txBody>
      </p:sp>
      <p:sp>
        <p:nvSpPr>
          <p:cNvPr id="3" name="Text Placeholder 2">
            <a:extLst>
              <a:ext uri="{FF2B5EF4-FFF2-40B4-BE49-F238E27FC236}">
                <a16:creationId xmlns:a16="http://schemas.microsoft.com/office/drawing/2014/main" id="{373A67AC-89A0-04DD-D342-E5125E9633DD}"/>
              </a:ext>
            </a:extLst>
          </p:cNvPr>
          <p:cNvSpPr>
            <a:spLocks noGrp="1"/>
          </p:cNvSpPr>
          <p:nvPr>
            <p:ph type="body" idx="1"/>
          </p:nvPr>
        </p:nvSpPr>
        <p:spPr>
          <a:xfrm>
            <a:off x="102870" y="574624"/>
            <a:ext cx="8729430" cy="4477435"/>
          </a:xfrm>
        </p:spPr>
        <p:txBody>
          <a:bodyPr/>
          <a:lstStyle/>
          <a:p>
            <a:pPr marL="114300" indent="0">
              <a:buNone/>
            </a:pPr>
            <a:r>
              <a:rPr lang="en-US" dirty="0">
                <a:solidFill>
                  <a:schemeClr val="accent2"/>
                </a:solidFill>
              </a:rPr>
              <a:t>Visualization is the representation of data through use of common graphics, such as charts, plots, infographics, and even animations.</a:t>
            </a:r>
            <a:r>
              <a:rPr lang="en-IN" dirty="0">
                <a:solidFill>
                  <a:schemeClr val="accent2"/>
                </a:solidFill>
              </a:rPr>
              <a:t> These visual displays of information communicate complex data and data driven in a way that is easy to understand.</a:t>
            </a:r>
          </a:p>
          <a:p>
            <a:pPr marL="114300" indent="0">
              <a:buNone/>
            </a:pPr>
            <a:r>
              <a:rPr lang="en-IN" dirty="0">
                <a:solidFill>
                  <a:schemeClr val="accent2"/>
                </a:solidFill>
              </a:rPr>
              <a:t>TYPES OF DATA VISUALIZATIONS:</a:t>
            </a:r>
          </a:p>
          <a:p>
            <a:pPr marL="114300" indent="0">
              <a:buNone/>
            </a:pPr>
            <a:r>
              <a:rPr lang="en-IN" dirty="0">
                <a:solidFill>
                  <a:schemeClr val="accent2"/>
                </a:solidFill>
              </a:rPr>
              <a:t>1)Tables- This consists of rows and </a:t>
            </a:r>
            <a:r>
              <a:rPr lang="en-IN" dirty="0" err="1">
                <a:solidFill>
                  <a:schemeClr val="accent2"/>
                </a:solidFill>
              </a:rPr>
              <a:t>coulmns</a:t>
            </a:r>
            <a:r>
              <a:rPr lang="en-IN" dirty="0">
                <a:solidFill>
                  <a:schemeClr val="accent2"/>
                </a:solidFill>
              </a:rPr>
              <a:t> used to compare variables.</a:t>
            </a:r>
          </a:p>
          <a:p>
            <a:pPr marL="114300" indent="0">
              <a:buNone/>
            </a:pPr>
            <a:r>
              <a:rPr lang="en-IN" dirty="0">
                <a:solidFill>
                  <a:schemeClr val="accent2"/>
                </a:solidFill>
              </a:rPr>
              <a:t>2)Pie charts and Bar charts- these graphs are divide into section that represents parts of whole.</a:t>
            </a:r>
          </a:p>
          <a:p>
            <a:pPr marL="114300" indent="0">
              <a:buNone/>
            </a:pPr>
            <a:r>
              <a:rPr lang="en-IN" dirty="0">
                <a:solidFill>
                  <a:schemeClr val="accent2"/>
                </a:solidFill>
              </a:rPr>
              <a:t>3)Scatter Plots- they are commonly used with regression data analysis.</a:t>
            </a:r>
          </a:p>
          <a:p>
            <a:pPr marL="114300" indent="0">
              <a:buNone/>
            </a:pPr>
            <a:r>
              <a:rPr lang="en-IN" dirty="0">
                <a:solidFill>
                  <a:schemeClr val="accent2"/>
                </a:solidFill>
              </a:rPr>
              <a:t>4)</a:t>
            </a:r>
            <a:r>
              <a:rPr lang="en-IN" dirty="0" err="1">
                <a:solidFill>
                  <a:schemeClr val="accent2"/>
                </a:solidFill>
              </a:rPr>
              <a:t>BoxPlot</a:t>
            </a:r>
            <a:r>
              <a:rPr lang="en-IN" dirty="0">
                <a:solidFill>
                  <a:schemeClr val="accent2"/>
                </a:solidFill>
              </a:rPr>
              <a:t>- it is a method for graphically demonstrating the locality, spreads and groups of numerical data through their quartiles.</a:t>
            </a:r>
          </a:p>
        </p:txBody>
      </p:sp>
    </p:spTree>
    <p:extLst>
      <p:ext uri="{BB962C8B-B14F-4D97-AF65-F5344CB8AC3E}">
        <p14:creationId xmlns:p14="http://schemas.microsoft.com/office/powerpoint/2010/main" val="41234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B95B-E34D-6AE0-9B41-D2EFE90A4851}"/>
              </a:ext>
            </a:extLst>
          </p:cNvPr>
          <p:cNvSpPr>
            <a:spLocks noGrp="1"/>
          </p:cNvSpPr>
          <p:nvPr>
            <p:ph type="title"/>
          </p:nvPr>
        </p:nvSpPr>
        <p:spPr>
          <a:xfrm>
            <a:off x="490250" y="450150"/>
            <a:ext cx="8111490" cy="4090800"/>
          </a:xfrm>
        </p:spPr>
        <p:txBody>
          <a:bodyPr/>
          <a:lstStyle/>
          <a:p>
            <a:r>
              <a:rPr lang="en-US" sz="2800" b="1" i="1" u="sng" dirty="0">
                <a:solidFill>
                  <a:schemeClr val="accent2"/>
                </a:solidFill>
              </a:rPr>
              <a:t>Hosts and Areas</a:t>
            </a:r>
            <a:br>
              <a:rPr lang="en-US" sz="2800" dirty="0">
                <a:solidFill>
                  <a:schemeClr val="accent2"/>
                </a:solidFill>
              </a:rPr>
            </a:br>
            <a:r>
              <a:rPr lang="en-US" sz="2000" dirty="0">
                <a:solidFill>
                  <a:schemeClr val="accent2"/>
                </a:solidFill>
              </a:rPr>
              <a:t>Top 10 hosts across different </a:t>
            </a:r>
            <a:r>
              <a:rPr lang="en-US" sz="2000" dirty="0" err="1">
                <a:solidFill>
                  <a:schemeClr val="accent2"/>
                </a:solidFill>
              </a:rPr>
              <a:t>neighbourhood</a:t>
            </a:r>
            <a:r>
              <a:rPr lang="en-US" sz="2000" dirty="0">
                <a:solidFill>
                  <a:schemeClr val="accent2"/>
                </a:solidFill>
              </a:rPr>
              <a:t> groups</a:t>
            </a: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endParaRPr lang="en-IN" sz="2800" dirty="0">
              <a:solidFill>
                <a:schemeClr val="accent2"/>
              </a:solidFill>
            </a:endParaRPr>
          </a:p>
        </p:txBody>
      </p:sp>
      <p:pic>
        <p:nvPicPr>
          <p:cNvPr id="4" name="Picture 3">
            <a:extLst>
              <a:ext uri="{FF2B5EF4-FFF2-40B4-BE49-F238E27FC236}">
                <a16:creationId xmlns:a16="http://schemas.microsoft.com/office/drawing/2014/main" id="{C4E7BF05-C7B1-2E61-E3EC-3BCD818B1EA1}"/>
              </a:ext>
            </a:extLst>
          </p:cNvPr>
          <p:cNvPicPr>
            <a:picLocks noChangeAspect="1"/>
          </p:cNvPicPr>
          <p:nvPr/>
        </p:nvPicPr>
        <p:blipFill>
          <a:blip r:embed="rId2"/>
          <a:stretch>
            <a:fillRect/>
          </a:stretch>
        </p:blipFill>
        <p:spPr>
          <a:xfrm>
            <a:off x="542261" y="1543049"/>
            <a:ext cx="6292879" cy="3150301"/>
          </a:xfrm>
          <a:prstGeom prst="rect">
            <a:avLst/>
          </a:prstGeom>
        </p:spPr>
      </p:pic>
    </p:spTree>
    <p:extLst>
      <p:ext uri="{BB962C8B-B14F-4D97-AF65-F5344CB8AC3E}">
        <p14:creationId xmlns:p14="http://schemas.microsoft.com/office/powerpoint/2010/main" val="188659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18A-787E-C474-03B6-7DFB83527750}"/>
              </a:ext>
            </a:extLst>
          </p:cNvPr>
          <p:cNvSpPr>
            <a:spLocks noGrp="1"/>
          </p:cNvSpPr>
          <p:nvPr>
            <p:ph type="title"/>
          </p:nvPr>
        </p:nvSpPr>
        <p:spPr>
          <a:xfrm>
            <a:off x="106327" y="450150"/>
            <a:ext cx="8941980" cy="4090800"/>
          </a:xfrm>
        </p:spPr>
        <p:txBody>
          <a:bodyPr/>
          <a:lstStyle/>
          <a:p>
            <a:r>
              <a:rPr lang="en-US" sz="3600" b="1" i="1" u="sng" dirty="0">
                <a:solidFill>
                  <a:schemeClr val="accent2"/>
                </a:solidFill>
              </a:rPr>
              <a:t>Hosts with most listings</a:t>
            </a:r>
            <a:br>
              <a:rPr lang="en-US" sz="3600" b="1" i="1" dirty="0">
                <a:solidFill>
                  <a:schemeClr val="accent2"/>
                </a:solidFill>
              </a:rPr>
            </a:br>
            <a:r>
              <a:rPr lang="en-US" sz="2400" dirty="0">
                <a:solidFill>
                  <a:schemeClr val="accent2"/>
                </a:solidFill>
              </a:rPr>
              <a:t>● The host named Sonder(NYC)</a:t>
            </a:r>
            <a:br>
              <a:rPr lang="en-US" sz="2400" dirty="0">
                <a:solidFill>
                  <a:schemeClr val="accent2"/>
                </a:solidFill>
              </a:rPr>
            </a:br>
            <a:r>
              <a:rPr lang="en-US" sz="2400" dirty="0">
                <a:solidFill>
                  <a:schemeClr val="accent2"/>
                </a:solidFill>
              </a:rPr>
              <a:t>has highest number of listings</a:t>
            </a:r>
            <a:br>
              <a:rPr lang="en-US" sz="2400" dirty="0">
                <a:solidFill>
                  <a:schemeClr val="accent2"/>
                </a:solidFill>
              </a:rPr>
            </a:br>
            <a:r>
              <a:rPr lang="en-US" sz="2400" dirty="0">
                <a:solidFill>
                  <a:schemeClr val="accent2"/>
                </a:solidFill>
              </a:rPr>
              <a:t>of 327 in Manhattan</a:t>
            </a:r>
            <a:br>
              <a:rPr lang="en-US" sz="2400" dirty="0">
                <a:solidFill>
                  <a:schemeClr val="accent2"/>
                </a:solidFill>
              </a:rPr>
            </a:br>
            <a:r>
              <a:rPr lang="en-US" sz="2400" dirty="0" err="1">
                <a:solidFill>
                  <a:schemeClr val="accent2"/>
                </a:solidFill>
              </a:rPr>
              <a:t>neighbourhood</a:t>
            </a:r>
            <a:r>
              <a:rPr lang="en-US" sz="2400" dirty="0">
                <a:solidFill>
                  <a:schemeClr val="accent2"/>
                </a:solidFill>
              </a:rPr>
              <a:t> group.</a:t>
            </a:r>
            <a:br>
              <a:rPr lang="en-US" sz="2400" dirty="0">
                <a:solidFill>
                  <a:schemeClr val="accent2"/>
                </a:solidFill>
              </a:rPr>
            </a:br>
            <a:r>
              <a:rPr lang="en-US" sz="2400" dirty="0">
                <a:solidFill>
                  <a:schemeClr val="accent2"/>
                </a:solidFill>
              </a:rPr>
              <a:t>● The host named </a:t>
            </a:r>
            <a:r>
              <a:rPr lang="en-US" sz="2400" dirty="0" err="1">
                <a:solidFill>
                  <a:schemeClr val="accent2"/>
                </a:solidFill>
              </a:rPr>
              <a:t>Blueground</a:t>
            </a:r>
            <a:r>
              <a:rPr lang="en-US" sz="2400" dirty="0">
                <a:solidFill>
                  <a:schemeClr val="accent2"/>
                </a:solidFill>
              </a:rPr>
              <a:t> has</a:t>
            </a:r>
            <a:br>
              <a:rPr lang="en-US" sz="2400" dirty="0">
                <a:solidFill>
                  <a:schemeClr val="accent2"/>
                </a:solidFill>
              </a:rPr>
            </a:br>
            <a:r>
              <a:rPr lang="en-US" sz="2400" dirty="0">
                <a:solidFill>
                  <a:schemeClr val="accent2"/>
                </a:solidFill>
              </a:rPr>
              <a:t>2nd highest listings of 232 in</a:t>
            </a:r>
            <a:br>
              <a:rPr lang="en-US" sz="2400" dirty="0">
                <a:solidFill>
                  <a:schemeClr val="accent2"/>
                </a:solidFill>
              </a:rPr>
            </a:br>
            <a:r>
              <a:rPr lang="en-US" sz="2400" dirty="0">
                <a:solidFill>
                  <a:schemeClr val="accent2"/>
                </a:solidFill>
              </a:rPr>
              <a:t>Manhattan </a:t>
            </a:r>
            <a:r>
              <a:rPr lang="en-US" sz="2400" dirty="0" err="1">
                <a:solidFill>
                  <a:schemeClr val="accent2"/>
                </a:solidFill>
              </a:rPr>
              <a:t>Neighbourhood</a:t>
            </a:r>
            <a:r>
              <a:rPr lang="en-US" sz="2400" dirty="0">
                <a:solidFill>
                  <a:schemeClr val="accent2"/>
                </a:solidFill>
              </a:rPr>
              <a:t> group.</a:t>
            </a:r>
            <a:br>
              <a:rPr lang="en-US" sz="2400" dirty="0">
                <a:solidFill>
                  <a:schemeClr val="accent2"/>
                </a:solidFill>
              </a:rPr>
            </a:br>
            <a:r>
              <a:rPr lang="en-US" sz="2400" dirty="0">
                <a:solidFill>
                  <a:schemeClr val="accent2"/>
                </a:solidFill>
              </a:rPr>
              <a:t>● The host </a:t>
            </a:r>
            <a:r>
              <a:rPr lang="en-US" sz="2400" dirty="0" err="1">
                <a:solidFill>
                  <a:schemeClr val="accent2"/>
                </a:solidFill>
              </a:rPr>
              <a:t>Blueground</a:t>
            </a:r>
            <a:r>
              <a:rPr lang="en-US" sz="2400" dirty="0">
                <a:solidFill>
                  <a:schemeClr val="accent2"/>
                </a:solidFill>
              </a:rPr>
              <a:t> also has 232</a:t>
            </a:r>
            <a:br>
              <a:rPr lang="en-US" sz="2400" dirty="0">
                <a:solidFill>
                  <a:schemeClr val="accent2"/>
                </a:solidFill>
              </a:rPr>
            </a:br>
            <a:r>
              <a:rPr lang="en-US" sz="2400" dirty="0">
                <a:solidFill>
                  <a:schemeClr val="accent2"/>
                </a:solidFill>
              </a:rPr>
              <a:t>listings in Brooklyn.</a:t>
            </a:r>
            <a:br>
              <a:rPr lang="en-US" sz="3200" dirty="0">
                <a:solidFill>
                  <a:schemeClr val="accent2"/>
                </a:solidFill>
              </a:rPr>
            </a:br>
            <a:endParaRPr lang="en-IN" sz="3200" dirty="0">
              <a:solidFill>
                <a:schemeClr val="accent2"/>
              </a:solidFill>
            </a:endParaRPr>
          </a:p>
        </p:txBody>
      </p:sp>
      <p:pic>
        <p:nvPicPr>
          <p:cNvPr id="1026" name="Picture 2">
            <a:extLst>
              <a:ext uri="{FF2B5EF4-FFF2-40B4-BE49-F238E27FC236}">
                <a16:creationId xmlns:a16="http://schemas.microsoft.com/office/drawing/2014/main" id="{F91172A4-7EF3-C643-65AE-7479E5873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489" y="822960"/>
            <a:ext cx="3974183" cy="371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23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7C0A-E8F9-5DC3-30BB-E169B9C06BBD}"/>
              </a:ext>
            </a:extLst>
          </p:cNvPr>
          <p:cNvSpPr>
            <a:spLocks noGrp="1"/>
          </p:cNvSpPr>
          <p:nvPr>
            <p:ph type="title"/>
          </p:nvPr>
        </p:nvSpPr>
        <p:spPr/>
        <p:txBody>
          <a:bodyPr/>
          <a:lstStyle/>
          <a:p>
            <a:r>
              <a:rPr lang="en-US" sz="3200" b="1" u="sng" dirty="0" err="1">
                <a:solidFill>
                  <a:schemeClr val="accent2"/>
                </a:solidFill>
              </a:rPr>
              <a:t>Neighbourhood</a:t>
            </a:r>
            <a:r>
              <a:rPr lang="en-US" sz="3200" b="1" u="sng" dirty="0">
                <a:solidFill>
                  <a:schemeClr val="accent2"/>
                </a:solidFill>
              </a:rPr>
              <a:t> Group</a:t>
            </a:r>
            <a:br>
              <a:rPr lang="en-US" sz="2000" dirty="0">
                <a:solidFill>
                  <a:schemeClr val="accent2"/>
                </a:solidFill>
              </a:rPr>
            </a:br>
            <a:r>
              <a:rPr lang="en-US" sz="2000" dirty="0">
                <a:solidFill>
                  <a:schemeClr val="accent2"/>
                </a:solidFill>
              </a:rPr>
              <a:t>• The pie chart shows Manhattan has 44.3% of </a:t>
            </a:r>
            <a:br>
              <a:rPr lang="en-US" sz="2000" dirty="0">
                <a:solidFill>
                  <a:schemeClr val="accent2"/>
                </a:solidFill>
              </a:rPr>
            </a:br>
            <a:r>
              <a:rPr lang="en-US" sz="2000" dirty="0">
                <a:solidFill>
                  <a:schemeClr val="accent2"/>
                </a:solidFill>
              </a:rPr>
              <a:t>the total listings which is the highest share.</a:t>
            </a:r>
            <a:br>
              <a:rPr lang="en-US" sz="2000" dirty="0">
                <a:solidFill>
                  <a:schemeClr val="accent2"/>
                </a:solidFill>
              </a:rPr>
            </a:br>
            <a:r>
              <a:rPr lang="en-US" sz="2000" dirty="0">
                <a:solidFill>
                  <a:schemeClr val="accent2"/>
                </a:solidFill>
              </a:rPr>
              <a:t>• Its followed by </a:t>
            </a:r>
            <a:r>
              <a:rPr lang="en-US" sz="2000" dirty="0" err="1">
                <a:solidFill>
                  <a:schemeClr val="accent2"/>
                </a:solidFill>
              </a:rPr>
              <a:t>Brookyln</a:t>
            </a:r>
            <a:r>
              <a:rPr lang="en-US" sz="2000" dirty="0">
                <a:solidFill>
                  <a:schemeClr val="accent2"/>
                </a:solidFill>
              </a:rPr>
              <a:t> with a share of </a:t>
            </a:r>
            <a:br>
              <a:rPr lang="en-US" sz="2000" dirty="0">
                <a:solidFill>
                  <a:schemeClr val="accent2"/>
                </a:solidFill>
              </a:rPr>
            </a:br>
            <a:r>
              <a:rPr lang="en-US" sz="2000" dirty="0">
                <a:solidFill>
                  <a:schemeClr val="accent2"/>
                </a:solidFill>
              </a:rPr>
              <a:t>41.1% of total listings.</a:t>
            </a:r>
            <a:br>
              <a:rPr lang="en-US" sz="2000" dirty="0">
                <a:solidFill>
                  <a:schemeClr val="accent2"/>
                </a:solidFill>
              </a:rPr>
            </a:br>
            <a:r>
              <a:rPr lang="en-US" sz="2000" dirty="0">
                <a:solidFill>
                  <a:schemeClr val="accent2"/>
                </a:solidFill>
              </a:rPr>
              <a:t>• This means just Manhattan and Brooklyn </a:t>
            </a:r>
            <a:br>
              <a:rPr lang="en-US" sz="2000" dirty="0">
                <a:solidFill>
                  <a:schemeClr val="accent2"/>
                </a:solidFill>
              </a:rPr>
            </a:br>
            <a:r>
              <a:rPr lang="en-US" sz="2000" dirty="0">
                <a:solidFill>
                  <a:schemeClr val="accent2"/>
                </a:solidFill>
              </a:rPr>
              <a:t>have about 85% of the total NYC listings </a:t>
            </a:r>
            <a:br>
              <a:rPr lang="en-US" sz="2000" dirty="0">
                <a:solidFill>
                  <a:schemeClr val="accent2"/>
                </a:solidFill>
              </a:rPr>
            </a:br>
            <a:r>
              <a:rPr lang="en-US" sz="2000" dirty="0">
                <a:solidFill>
                  <a:schemeClr val="accent2"/>
                </a:solidFill>
              </a:rPr>
              <a:t>which is a lot.</a:t>
            </a:r>
            <a:br>
              <a:rPr lang="en-US" sz="2000" dirty="0">
                <a:solidFill>
                  <a:schemeClr val="accent2"/>
                </a:solidFill>
              </a:rPr>
            </a:br>
            <a:r>
              <a:rPr lang="en-US" sz="2000" dirty="0">
                <a:solidFill>
                  <a:schemeClr val="accent2"/>
                </a:solidFill>
              </a:rPr>
              <a:t>• Staten Island has the lowest number of </a:t>
            </a:r>
            <a:br>
              <a:rPr lang="en-US" sz="2000" dirty="0">
                <a:solidFill>
                  <a:schemeClr val="accent2"/>
                </a:solidFill>
              </a:rPr>
            </a:br>
            <a:r>
              <a:rPr lang="en-US" sz="2000" dirty="0">
                <a:solidFill>
                  <a:schemeClr val="accent2"/>
                </a:solidFill>
              </a:rPr>
              <a:t>listings in NYC with a share of only 0.8%</a:t>
            </a:r>
            <a:br>
              <a:rPr lang="en-US" sz="2000" dirty="0">
                <a:solidFill>
                  <a:schemeClr val="accent2"/>
                </a:solidFill>
              </a:rPr>
            </a:br>
            <a:endParaRPr lang="en-IN" sz="2000" dirty="0">
              <a:solidFill>
                <a:schemeClr val="accent2"/>
              </a:solidFill>
            </a:endParaRPr>
          </a:p>
        </p:txBody>
      </p:sp>
      <p:pic>
        <p:nvPicPr>
          <p:cNvPr id="2050" name="Picture 2">
            <a:extLst>
              <a:ext uri="{FF2B5EF4-FFF2-40B4-BE49-F238E27FC236}">
                <a16:creationId xmlns:a16="http://schemas.microsoft.com/office/drawing/2014/main" id="{FCA66570-E30E-CC93-95E7-5C13DE0E1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380" y="1383030"/>
            <a:ext cx="3714750" cy="368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35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FBD5-D0A1-73E4-C5E3-E0E99ABE2AAF}"/>
              </a:ext>
            </a:extLst>
          </p:cNvPr>
          <p:cNvSpPr>
            <a:spLocks noGrp="1"/>
          </p:cNvSpPr>
          <p:nvPr>
            <p:ph type="title"/>
          </p:nvPr>
        </p:nvSpPr>
        <p:spPr>
          <a:xfrm>
            <a:off x="170121" y="-1"/>
            <a:ext cx="8793125" cy="4742121"/>
          </a:xfrm>
        </p:spPr>
        <p:txBody>
          <a:bodyPr/>
          <a:lstStyle/>
          <a:p>
            <a:r>
              <a:rPr lang="en-US" sz="3200" u="sng" dirty="0">
                <a:solidFill>
                  <a:schemeClr val="accent2"/>
                </a:solidFill>
              </a:rPr>
              <a:t>Dataset Statistics</a:t>
            </a:r>
            <a:br>
              <a:rPr lang="en-US" sz="2000" dirty="0">
                <a:solidFill>
                  <a:schemeClr val="accent2"/>
                </a:solidFill>
              </a:rPr>
            </a:br>
            <a:r>
              <a:rPr lang="en-US" sz="2000" dirty="0">
                <a:solidFill>
                  <a:schemeClr val="accent2"/>
                </a:solidFill>
              </a:rPr>
              <a:t>From the statistics we can see that maximum rental price is $10000 which is</a:t>
            </a:r>
            <a:br>
              <a:rPr lang="en-US" sz="2000" dirty="0">
                <a:solidFill>
                  <a:schemeClr val="accent2"/>
                </a:solidFill>
              </a:rPr>
            </a:br>
            <a:r>
              <a:rPr lang="en-US" sz="2000" dirty="0">
                <a:solidFill>
                  <a:schemeClr val="accent2"/>
                </a:solidFill>
              </a:rPr>
              <a:t>absurdly high and most probably skewed. Hence, we have to limit the price</a:t>
            </a:r>
            <a:br>
              <a:rPr lang="en-US" sz="2000" dirty="0">
                <a:solidFill>
                  <a:schemeClr val="accent2"/>
                </a:solidFill>
              </a:rPr>
            </a:br>
            <a:r>
              <a:rPr lang="en-US" sz="2000" dirty="0">
                <a:solidFill>
                  <a:schemeClr val="accent2"/>
                </a:solidFill>
              </a:rPr>
              <a:t>range to [price&lt;500] in the plots to get an accurate display of the price ranges in different </a:t>
            </a:r>
            <a:r>
              <a:rPr lang="en-US" sz="2000" dirty="0" err="1">
                <a:solidFill>
                  <a:schemeClr val="accent2"/>
                </a:solidFill>
              </a:rPr>
              <a:t>neighbourhoods</a:t>
            </a:r>
            <a:r>
              <a:rPr lang="en-US" sz="2000" dirty="0">
                <a:solidFill>
                  <a:schemeClr val="accent2"/>
                </a:solidFill>
              </a:rPr>
              <a:t>.</a:t>
            </a: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endParaRPr lang="en-IN" sz="2000" dirty="0">
              <a:solidFill>
                <a:schemeClr val="accent2"/>
              </a:solidFill>
            </a:endParaRPr>
          </a:p>
        </p:txBody>
      </p:sp>
      <p:pic>
        <p:nvPicPr>
          <p:cNvPr id="4" name="Picture 3">
            <a:extLst>
              <a:ext uri="{FF2B5EF4-FFF2-40B4-BE49-F238E27FC236}">
                <a16:creationId xmlns:a16="http://schemas.microsoft.com/office/drawing/2014/main" id="{45202664-E66B-4D97-1FFB-59BFFE9275BB}"/>
              </a:ext>
            </a:extLst>
          </p:cNvPr>
          <p:cNvPicPr>
            <a:picLocks noChangeAspect="1"/>
          </p:cNvPicPr>
          <p:nvPr/>
        </p:nvPicPr>
        <p:blipFill>
          <a:blip r:embed="rId2"/>
          <a:stretch>
            <a:fillRect/>
          </a:stretch>
        </p:blipFill>
        <p:spPr>
          <a:xfrm>
            <a:off x="0" y="2011679"/>
            <a:ext cx="9144000" cy="2251711"/>
          </a:xfrm>
          <a:prstGeom prst="rect">
            <a:avLst/>
          </a:prstGeom>
        </p:spPr>
      </p:pic>
    </p:spTree>
    <p:extLst>
      <p:ext uri="{BB962C8B-B14F-4D97-AF65-F5344CB8AC3E}">
        <p14:creationId xmlns:p14="http://schemas.microsoft.com/office/powerpoint/2010/main" val="3523687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827553-13B7-97F2-D58C-E3F6063E430A}"/>
              </a:ext>
            </a:extLst>
          </p:cNvPr>
          <p:cNvSpPr>
            <a:spLocks noGrp="1"/>
          </p:cNvSpPr>
          <p:nvPr>
            <p:ph type="title"/>
          </p:nvPr>
        </p:nvSpPr>
        <p:spPr>
          <a:xfrm>
            <a:off x="0" y="0"/>
            <a:ext cx="3554730" cy="5143500"/>
          </a:xfrm>
        </p:spPr>
        <p:txBody>
          <a:bodyPr/>
          <a:lstStyle/>
          <a:p>
            <a:r>
              <a:rPr lang="en-US" sz="2800" b="1" i="1" dirty="0" err="1">
                <a:solidFill>
                  <a:schemeClr val="accent2"/>
                </a:solidFill>
              </a:rPr>
              <a:t>Neighbourhood</a:t>
            </a:r>
            <a:r>
              <a:rPr lang="en-US" sz="2800" b="1" i="1" dirty="0">
                <a:solidFill>
                  <a:schemeClr val="accent2"/>
                </a:solidFill>
              </a:rPr>
              <a:t> Group Price Distribution</a:t>
            </a:r>
            <a:br>
              <a:rPr lang="en-US" sz="2000" dirty="0"/>
            </a:br>
            <a:r>
              <a:rPr lang="en-US" sz="2000" dirty="0">
                <a:solidFill>
                  <a:schemeClr val="accent2"/>
                </a:solidFill>
              </a:rPr>
              <a:t> • Red color dots are the rooms with a higher price and blue color dots are the rooms with a lower price.</a:t>
            </a:r>
            <a:br>
              <a:rPr lang="en-US" sz="2000" dirty="0">
                <a:solidFill>
                  <a:schemeClr val="accent2"/>
                </a:solidFill>
              </a:rPr>
            </a:br>
            <a:r>
              <a:rPr lang="en-US" sz="2000" dirty="0">
                <a:solidFill>
                  <a:schemeClr val="accent2"/>
                </a:solidFill>
              </a:rPr>
              <a:t> • Manhattan has the largest variation in price range. </a:t>
            </a:r>
            <a:br>
              <a:rPr lang="en-US" sz="2000" dirty="0">
                <a:solidFill>
                  <a:schemeClr val="accent2"/>
                </a:solidFill>
              </a:rPr>
            </a:br>
            <a:r>
              <a:rPr lang="en-US" sz="2000" dirty="0">
                <a:solidFill>
                  <a:schemeClr val="accent2"/>
                </a:solidFill>
              </a:rPr>
              <a:t>• Manhattan has the most number of green, yellow and red dots which means it has more expensive rooms than other </a:t>
            </a:r>
            <a:r>
              <a:rPr lang="en-US" sz="2000" dirty="0" err="1">
                <a:solidFill>
                  <a:schemeClr val="accent2"/>
                </a:solidFill>
              </a:rPr>
              <a:t>neighbourhood</a:t>
            </a:r>
            <a:r>
              <a:rPr lang="en-US" sz="2000" dirty="0">
                <a:solidFill>
                  <a:schemeClr val="accent2"/>
                </a:solidFill>
              </a:rPr>
              <a:t> groups.</a:t>
            </a:r>
            <a:endParaRPr lang="en-IN" sz="2000" dirty="0">
              <a:solidFill>
                <a:schemeClr val="accent2"/>
              </a:solidFill>
            </a:endParaRPr>
          </a:p>
        </p:txBody>
      </p:sp>
      <p:pic>
        <p:nvPicPr>
          <p:cNvPr id="3078" name="Picture 6">
            <a:extLst>
              <a:ext uri="{FF2B5EF4-FFF2-40B4-BE49-F238E27FC236}">
                <a16:creationId xmlns:a16="http://schemas.microsoft.com/office/drawing/2014/main" id="{9B669EF2-8440-D810-8D5B-98128333A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320" y="1120140"/>
            <a:ext cx="5288280" cy="387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479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9AA9-9EEC-FB6B-F614-C4A49AE43632}"/>
              </a:ext>
            </a:extLst>
          </p:cNvPr>
          <p:cNvSpPr>
            <a:spLocks noGrp="1"/>
          </p:cNvSpPr>
          <p:nvPr>
            <p:ph type="title"/>
          </p:nvPr>
        </p:nvSpPr>
        <p:spPr>
          <a:xfrm>
            <a:off x="148857" y="255181"/>
            <a:ext cx="8750594" cy="4465675"/>
          </a:xfrm>
        </p:spPr>
        <p:txBody>
          <a:bodyPr/>
          <a:lstStyle/>
          <a:p>
            <a:r>
              <a:rPr lang="en-US" sz="2000" dirty="0">
                <a:solidFill>
                  <a:schemeClr val="accent2"/>
                </a:solidFill>
              </a:rPr>
              <a:t>Price distribution further illustrated:</a:t>
            </a:r>
            <a:br>
              <a:rPr lang="en-US" sz="2000" dirty="0">
                <a:solidFill>
                  <a:schemeClr val="accent2"/>
                </a:solidFill>
              </a:rPr>
            </a:br>
            <a:br>
              <a:rPr lang="en-US" sz="2000" dirty="0">
                <a:solidFill>
                  <a:schemeClr val="accent2"/>
                </a:solidFill>
              </a:rPr>
            </a:br>
            <a:r>
              <a:rPr lang="en-US" sz="2000" dirty="0">
                <a:solidFill>
                  <a:schemeClr val="accent2"/>
                </a:solidFill>
              </a:rPr>
              <a:t>Manhattan has the </a:t>
            </a:r>
            <a:br>
              <a:rPr lang="en-US" sz="2000" dirty="0">
                <a:solidFill>
                  <a:schemeClr val="accent2"/>
                </a:solidFill>
              </a:rPr>
            </a:br>
            <a:r>
              <a:rPr lang="en-US" sz="2000" dirty="0">
                <a:solidFill>
                  <a:schemeClr val="accent2"/>
                </a:solidFill>
              </a:rPr>
              <a:t>highest range price for </a:t>
            </a:r>
            <a:br>
              <a:rPr lang="en-US" sz="2000" dirty="0">
                <a:solidFill>
                  <a:schemeClr val="accent2"/>
                </a:solidFill>
              </a:rPr>
            </a:br>
            <a:r>
              <a:rPr lang="en-US" sz="2000" dirty="0">
                <a:solidFill>
                  <a:schemeClr val="accent2"/>
                </a:solidFill>
              </a:rPr>
              <a:t>the listings with about </a:t>
            </a:r>
            <a:br>
              <a:rPr lang="en-US" sz="2000" dirty="0">
                <a:solidFill>
                  <a:schemeClr val="accent2"/>
                </a:solidFill>
              </a:rPr>
            </a:br>
            <a:r>
              <a:rPr lang="en-US" sz="2000" dirty="0">
                <a:solidFill>
                  <a:schemeClr val="accent2"/>
                </a:solidFill>
              </a:rPr>
              <a:t>140 USD as an average </a:t>
            </a:r>
            <a:br>
              <a:rPr lang="en-US" sz="2000" dirty="0">
                <a:solidFill>
                  <a:schemeClr val="accent2"/>
                </a:solidFill>
              </a:rPr>
            </a:br>
            <a:r>
              <a:rPr lang="en-US" sz="2000" dirty="0">
                <a:solidFill>
                  <a:schemeClr val="accent2"/>
                </a:solidFill>
              </a:rPr>
              <a:t>price, followed by </a:t>
            </a:r>
            <a:br>
              <a:rPr lang="en-US" sz="2000" dirty="0">
                <a:solidFill>
                  <a:schemeClr val="accent2"/>
                </a:solidFill>
              </a:rPr>
            </a:br>
            <a:r>
              <a:rPr lang="en-US" sz="2000" dirty="0">
                <a:solidFill>
                  <a:schemeClr val="accent2"/>
                </a:solidFill>
              </a:rPr>
              <a:t>Brooklyn with 90 USD.</a:t>
            </a:r>
            <a:br>
              <a:rPr lang="en-US" sz="2000" dirty="0">
                <a:solidFill>
                  <a:schemeClr val="accent2"/>
                </a:solidFill>
              </a:rPr>
            </a:br>
            <a:r>
              <a:rPr lang="en-US" sz="2000" dirty="0">
                <a:solidFill>
                  <a:schemeClr val="accent2"/>
                </a:solidFill>
              </a:rPr>
              <a:t>• Queens and Staten Island </a:t>
            </a:r>
            <a:br>
              <a:rPr lang="en-US" sz="2000" dirty="0">
                <a:solidFill>
                  <a:schemeClr val="accent2"/>
                </a:solidFill>
              </a:rPr>
            </a:br>
            <a:r>
              <a:rPr lang="en-US" sz="2000" dirty="0">
                <a:solidFill>
                  <a:schemeClr val="accent2"/>
                </a:solidFill>
              </a:rPr>
              <a:t>have a very similar range </a:t>
            </a:r>
            <a:br>
              <a:rPr lang="en-US" sz="2000" dirty="0">
                <a:solidFill>
                  <a:schemeClr val="accent2"/>
                </a:solidFill>
              </a:rPr>
            </a:br>
            <a:r>
              <a:rPr lang="en-US" sz="2000" dirty="0">
                <a:solidFill>
                  <a:schemeClr val="accent2"/>
                </a:solidFill>
              </a:rPr>
              <a:t>price.</a:t>
            </a:r>
            <a:br>
              <a:rPr lang="en-US" sz="2000" dirty="0">
                <a:solidFill>
                  <a:schemeClr val="accent2"/>
                </a:solidFill>
              </a:rPr>
            </a:br>
            <a:r>
              <a:rPr lang="en-US" sz="2000" dirty="0">
                <a:solidFill>
                  <a:schemeClr val="accent2"/>
                </a:solidFill>
              </a:rPr>
              <a:t>• Bronx has the lowest </a:t>
            </a:r>
            <a:br>
              <a:rPr lang="en-US" sz="2000" dirty="0">
                <a:solidFill>
                  <a:schemeClr val="accent2"/>
                </a:solidFill>
              </a:rPr>
            </a:br>
            <a:r>
              <a:rPr lang="en-US" sz="2000" dirty="0">
                <a:solidFill>
                  <a:schemeClr val="accent2"/>
                </a:solidFill>
              </a:rPr>
              <a:t>average price</a:t>
            </a:r>
            <a:endParaRPr lang="en-IN" sz="2000" dirty="0">
              <a:solidFill>
                <a:schemeClr val="accent2"/>
              </a:solidFill>
            </a:endParaRPr>
          </a:p>
        </p:txBody>
      </p:sp>
      <p:pic>
        <p:nvPicPr>
          <p:cNvPr id="4098" name="Picture 2">
            <a:extLst>
              <a:ext uri="{FF2B5EF4-FFF2-40B4-BE49-F238E27FC236}">
                <a16:creationId xmlns:a16="http://schemas.microsoft.com/office/drawing/2014/main" id="{8A91FBA2-02D8-3516-C778-C121193F2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349" y="731520"/>
            <a:ext cx="4956101" cy="396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84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55DA-3F92-DE5D-D317-C84E977A35F8}"/>
              </a:ext>
            </a:extLst>
          </p:cNvPr>
          <p:cNvSpPr>
            <a:spLocks noGrp="1"/>
          </p:cNvSpPr>
          <p:nvPr>
            <p:ph type="title"/>
          </p:nvPr>
        </p:nvSpPr>
        <p:spPr>
          <a:xfrm>
            <a:off x="114300" y="194310"/>
            <a:ext cx="8789670" cy="4789170"/>
          </a:xfrm>
        </p:spPr>
        <p:txBody>
          <a:bodyPr/>
          <a:lstStyle/>
          <a:p>
            <a:r>
              <a:rPr lang="en-US" sz="2400" dirty="0">
                <a:solidFill>
                  <a:schemeClr val="accent2"/>
                </a:solidFill>
              </a:rPr>
              <a:t>Top 10 busiest hosts by reviews</a:t>
            </a: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endParaRPr lang="en-IN" sz="2400" dirty="0">
              <a:solidFill>
                <a:schemeClr val="accent2"/>
              </a:solidFill>
            </a:endParaRPr>
          </a:p>
        </p:txBody>
      </p:sp>
      <p:pic>
        <p:nvPicPr>
          <p:cNvPr id="4" name="Picture 3">
            <a:extLst>
              <a:ext uri="{FF2B5EF4-FFF2-40B4-BE49-F238E27FC236}">
                <a16:creationId xmlns:a16="http://schemas.microsoft.com/office/drawing/2014/main" id="{2773F6C1-012E-7B40-B338-859E6A6E901E}"/>
              </a:ext>
            </a:extLst>
          </p:cNvPr>
          <p:cNvPicPr>
            <a:picLocks noChangeAspect="1"/>
          </p:cNvPicPr>
          <p:nvPr/>
        </p:nvPicPr>
        <p:blipFill>
          <a:blip r:embed="rId2"/>
          <a:stretch>
            <a:fillRect/>
          </a:stretch>
        </p:blipFill>
        <p:spPr>
          <a:xfrm>
            <a:off x="1452127" y="1268730"/>
            <a:ext cx="6239746" cy="3234690"/>
          </a:xfrm>
          <a:prstGeom prst="rect">
            <a:avLst/>
          </a:prstGeom>
        </p:spPr>
      </p:pic>
    </p:spTree>
    <p:extLst>
      <p:ext uri="{BB962C8B-B14F-4D97-AF65-F5344CB8AC3E}">
        <p14:creationId xmlns:p14="http://schemas.microsoft.com/office/powerpoint/2010/main" val="403964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F94D-B502-515A-DB3A-AAD1DA17C3A3}"/>
              </a:ext>
            </a:extLst>
          </p:cNvPr>
          <p:cNvSpPr>
            <a:spLocks noGrp="1"/>
          </p:cNvSpPr>
          <p:nvPr>
            <p:ph type="title"/>
          </p:nvPr>
        </p:nvSpPr>
        <p:spPr>
          <a:xfrm>
            <a:off x="137160" y="114300"/>
            <a:ext cx="8892540" cy="4914900"/>
          </a:xfrm>
        </p:spPr>
        <p:txBody>
          <a:bodyPr/>
          <a:lstStyle/>
          <a:p>
            <a:r>
              <a:rPr lang="en-US" sz="3600" b="1" u="sng" dirty="0">
                <a:solidFill>
                  <a:schemeClr val="accent2"/>
                </a:solidFill>
              </a:rPr>
              <a:t>Busiest Hosts by Reviews</a:t>
            </a:r>
            <a:br>
              <a:rPr lang="en-US" sz="2400" dirty="0">
                <a:solidFill>
                  <a:schemeClr val="accent2"/>
                </a:solidFill>
              </a:rPr>
            </a:br>
            <a:br>
              <a:rPr lang="en-US" sz="2400" dirty="0">
                <a:solidFill>
                  <a:schemeClr val="accent2"/>
                </a:solidFill>
              </a:rPr>
            </a:br>
            <a:r>
              <a:rPr lang="en-US" sz="2400" dirty="0">
                <a:solidFill>
                  <a:schemeClr val="accent2"/>
                </a:solidFill>
              </a:rPr>
              <a:t>● </a:t>
            </a:r>
            <a:r>
              <a:rPr lang="en-US" sz="2800" dirty="0">
                <a:solidFill>
                  <a:schemeClr val="accent2"/>
                </a:solidFill>
              </a:rPr>
              <a:t>Dona has highest numbers of</a:t>
            </a:r>
            <a:br>
              <a:rPr lang="en-US" sz="2800" dirty="0">
                <a:solidFill>
                  <a:schemeClr val="accent2"/>
                </a:solidFill>
              </a:rPr>
            </a:br>
            <a:r>
              <a:rPr lang="en-US" sz="2800" dirty="0">
                <a:solidFill>
                  <a:schemeClr val="accent2"/>
                </a:solidFill>
              </a:rPr>
              <a:t>reviews and we can assume </a:t>
            </a:r>
            <a:br>
              <a:rPr lang="en-US" sz="2800" dirty="0">
                <a:solidFill>
                  <a:schemeClr val="accent2"/>
                </a:solidFill>
              </a:rPr>
            </a:br>
            <a:r>
              <a:rPr lang="en-US" sz="2800" dirty="0">
                <a:solidFill>
                  <a:schemeClr val="accent2"/>
                </a:solidFill>
              </a:rPr>
              <a:t>that Dona is the busiest host</a:t>
            </a:r>
            <a:br>
              <a:rPr lang="en-US" sz="2800" dirty="0">
                <a:solidFill>
                  <a:schemeClr val="accent2"/>
                </a:solidFill>
              </a:rPr>
            </a:br>
            <a:r>
              <a:rPr lang="en-US" sz="2800" dirty="0">
                <a:solidFill>
                  <a:schemeClr val="accent2"/>
                </a:solidFill>
              </a:rPr>
              <a:t>followed by </a:t>
            </a:r>
            <a:r>
              <a:rPr lang="en-US" sz="2800" dirty="0" err="1">
                <a:solidFill>
                  <a:schemeClr val="accent2"/>
                </a:solidFill>
              </a:rPr>
              <a:t>Jj</a:t>
            </a:r>
            <a:r>
              <a:rPr lang="en-US" sz="2800" dirty="0">
                <a:solidFill>
                  <a:schemeClr val="accent2"/>
                </a:solidFill>
              </a:rPr>
              <a:t> and Maya</a:t>
            </a:r>
            <a:br>
              <a:rPr lang="en-US" sz="2800" dirty="0">
                <a:solidFill>
                  <a:schemeClr val="accent2"/>
                </a:solidFill>
              </a:rPr>
            </a:br>
            <a:r>
              <a:rPr lang="en-US" sz="2800" dirty="0">
                <a:solidFill>
                  <a:schemeClr val="accent2"/>
                </a:solidFill>
              </a:rPr>
              <a:t>● The chart also shows that the </a:t>
            </a:r>
            <a:br>
              <a:rPr lang="en-US" sz="2800" dirty="0">
                <a:solidFill>
                  <a:schemeClr val="accent2"/>
                </a:solidFill>
              </a:rPr>
            </a:br>
            <a:r>
              <a:rPr lang="en-US" sz="2800" dirty="0">
                <a:solidFill>
                  <a:schemeClr val="accent2"/>
                </a:solidFill>
              </a:rPr>
              <a:t>busiest </a:t>
            </a:r>
            <a:r>
              <a:rPr lang="en-US" sz="2800" dirty="0" err="1">
                <a:solidFill>
                  <a:schemeClr val="accent2"/>
                </a:solidFill>
              </a:rPr>
              <a:t>neighbourhoods</a:t>
            </a:r>
            <a:r>
              <a:rPr lang="en-US" sz="2800" dirty="0">
                <a:solidFill>
                  <a:schemeClr val="accent2"/>
                </a:solidFill>
              </a:rPr>
              <a:t> groups </a:t>
            </a:r>
            <a:br>
              <a:rPr lang="en-US" sz="2800" dirty="0">
                <a:solidFill>
                  <a:schemeClr val="accent2"/>
                </a:solidFill>
              </a:rPr>
            </a:br>
            <a:r>
              <a:rPr lang="en-US" sz="2800" dirty="0">
                <a:solidFill>
                  <a:schemeClr val="accent2"/>
                </a:solidFill>
              </a:rPr>
              <a:t>are Manhattan, Queens and </a:t>
            </a:r>
            <a:br>
              <a:rPr lang="en-US" sz="2800" dirty="0">
                <a:solidFill>
                  <a:schemeClr val="accent2"/>
                </a:solidFill>
              </a:rPr>
            </a:br>
            <a:r>
              <a:rPr lang="en-US" sz="2800" dirty="0">
                <a:solidFill>
                  <a:schemeClr val="accent2"/>
                </a:solidFill>
              </a:rPr>
              <a:t>Brooklyn</a:t>
            </a:r>
            <a:endParaRPr lang="en-IN" sz="2800" dirty="0">
              <a:solidFill>
                <a:schemeClr val="accent2"/>
              </a:solidFill>
            </a:endParaRPr>
          </a:p>
        </p:txBody>
      </p:sp>
      <p:pic>
        <p:nvPicPr>
          <p:cNvPr id="5122" name="Picture 2">
            <a:extLst>
              <a:ext uri="{FF2B5EF4-FFF2-40B4-BE49-F238E27FC236}">
                <a16:creationId xmlns:a16="http://schemas.microsoft.com/office/drawing/2014/main" id="{F373DCBD-B9FB-BE47-0B8E-396AEC9E0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20" y="1314450"/>
            <a:ext cx="3840480" cy="342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32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0" y="0"/>
            <a:ext cx="9144000" cy="5143500"/>
          </a:xfrm>
          <a:prstGeom prst="rect">
            <a:avLst/>
          </a:prstGeom>
          <a:noFill/>
          <a:ln>
            <a:noFill/>
          </a:ln>
        </p:spPr>
        <p:txBody>
          <a:bodyPr spcFirstLastPara="1" wrap="square" lIns="91425" tIns="91425" rIns="91425" bIns="91425" anchor="b" anchorCtr="0">
            <a:noAutofit/>
          </a:bodyPr>
          <a:lstStyle/>
          <a:p>
            <a:pPr lvl="0" algn="l" rtl="0">
              <a:lnSpc>
                <a:spcPct val="100000"/>
              </a:lnSpc>
              <a:spcBef>
                <a:spcPts val="0"/>
              </a:spcBef>
              <a:spcAft>
                <a:spcPts val="0"/>
              </a:spcAft>
              <a:buSzPts val="5200"/>
            </a:pP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73FE4868-2D25-924A-7D0B-042E0B86D8FE}"/>
              </a:ext>
            </a:extLst>
          </p:cNvPr>
          <p:cNvSpPr txBox="1"/>
          <p:nvPr/>
        </p:nvSpPr>
        <p:spPr>
          <a:xfrm>
            <a:off x="244549" y="148856"/>
            <a:ext cx="7942521" cy="4708981"/>
          </a:xfrm>
          <a:prstGeom prst="rect">
            <a:avLst/>
          </a:prstGeom>
          <a:noFill/>
        </p:spPr>
        <p:txBody>
          <a:bodyPr wrap="square">
            <a:spAutoFit/>
          </a:bodyPr>
          <a:lstStyle/>
          <a:p>
            <a:r>
              <a:rPr lang="en-IN" sz="3600" b="1" i="1" u="sng" dirty="0"/>
              <a:t>Points of Discussion</a:t>
            </a:r>
          </a:p>
          <a:p>
            <a:r>
              <a:rPr lang="en-IN" sz="2400" dirty="0"/>
              <a:t>● Dataset Overview</a:t>
            </a:r>
          </a:p>
          <a:p>
            <a:r>
              <a:rPr lang="en-IN" sz="2400" dirty="0"/>
              <a:t>● Problem Statements</a:t>
            </a:r>
          </a:p>
          <a:p>
            <a:r>
              <a:rPr lang="en-IN" sz="2400" dirty="0"/>
              <a:t>● Features in Dataset</a:t>
            </a:r>
          </a:p>
          <a:p>
            <a:r>
              <a:rPr lang="en-IN" sz="2400" dirty="0"/>
              <a:t>● Importing Libraries and Data Cleaning</a:t>
            </a:r>
          </a:p>
          <a:p>
            <a:r>
              <a:rPr lang="en-IN" sz="2400" dirty="0"/>
              <a:t>● Data Exploration</a:t>
            </a:r>
          </a:p>
          <a:p>
            <a:r>
              <a:rPr lang="en-IN" sz="2400" dirty="0"/>
              <a:t>● Hosts and Areas</a:t>
            </a:r>
          </a:p>
          <a:p>
            <a:r>
              <a:rPr lang="en-IN" sz="2400" dirty="0"/>
              <a:t>● Neighbourhood Group Price Distribution</a:t>
            </a:r>
          </a:p>
          <a:p>
            <a:r>
              <a:rPr lang="en-IN" sz="2400" dirty="0"/>
              <a:t>● Busiest Hosts by Reviews</a:t>
            </a:r>
          </a:p>
          <a:p>
            <a:r>
              <a:rPr lang="en-IN" sz="2400" dirty="0"/>
              <a:t>● Room Type Preferred</a:t>
            </a:r>
          </a:p>
          <a:p>
            <a:r>
              <a:rPr lang="en-IN" sz="2400" dirty="0"/>
              <a:t>● Neighbourhood Popularity</a:t>
            </a:r>
          </a:p>
          <a:p>
            <a:r>
              <a:rPr lang="en-IN" sz="2400" dirty="0"/>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EB8F-F6E5-93A4-5675-E2C92A069C0A}"/>
              </a:ext>
            </a:extLst>
          </p:cNvPr>
          <p:cNvSpPr>
            <a:spLocks noGrp="1"/>
          </p:cNvSpPr>
          <p:nvPr>
            <p:ph type="title"/>
          </p:nvPr>
        </p:nvSpPr>
        <p:spPr/>
        <p:txBody>
          <a:bodyPr/>
          <a:lstStyle/>
          <a:p>
            <a:r>
              <a:rPr lang="en-US" sz="3600" b="1" i="1" u="sng" dirty="0">
                <a:solidFill>
                  <a:schemeClr val="accent2"/>
                </a:solidFill>
              </a:rPr>
              <a:t>Room Type Preferred</a:t>
            </a:r>
            <a:br>
              <a:rPr lang="en-US" sz="2000" dirty="0"/>
            </a:br>
            <a:r>
              <a:rPr lang="en-US" sz="2800" dirty="0">
                <a:solidFill>
                  <a:schemeClr val="accent2"/>
                </a:solidFill>
              </a:rPr>
              <a:t>● The most </a:t>
            </a:r>
            <a:br>
              <a:rPr lang="en-US" sz="2800" dirty="0">
                <a:solidFill>
                  <a:schemeClr val="accent2"/>
                </a:solidFill>
              </a:rPr>
            </a:br>
            <a:r>
              <a:rPr lang="en-US" sz="2800" dirty="0">
                <a:solidFill>
                  <a:schemeClr val="accent2"/>
                </a:solidFill>
              </a:rPr>
              <a:t>preferred room</a:t>
            </a:r>
            <a:br>
              <a:rPr lang="en-US" sz="2800" dirty="0">
                <a:solidFill>
                  <a:schemeClr val="accent2"/>
                </a:solidFill>
              </a:rPr>
            </a:br>
            <a:r>
              <a:rPr lang="en-US" sz="2800" dirty="0">
                <a:solidFill>
                  <a:schemeClr val="accent2"/>
                </a:solidFill>
              </a:rPr>
              <a:t>type is Entire </a:t>
            </a:r>
            <a:br>
              <a:rPr lang="en-US" sz="2800" dirty="0">
                <a:solidFill>
                  <a:schemeClr val="accent2"/>
                </a:solidFill>
              </a:rPr>
            </a:br>
            <a:r>
              <a:rPr lang="en-US" sz="2800" dirty="0">
                <a:solidFill>
                  <a:schemeClr val="accent2"/>
                </a:solidFill>
              </a:rPr>
              <a:t>home/apt as well </a:t>
            </a:r>
            <a:br>
              <a:rPr lang="en-US" sz="2800" dirty="0">
                <a:solidFill>
                  <a:schemeClr val="accent2"/>
                </a:solidFill>
              </a:rPr>
            </a:br>
            <a:r>
              <a:rPr lang="en-US" sz="2800" dirty="0">
                <a:solidFill>
                  <a:schemeClr val="accent2"/>
                </a:solidFill>
              </a:rPr>
              <a:t>as private room.</a:t>
            </a:r>
            <a:br>
              <a:rPr lang="en-US" sz="2800" dirty="0">
                <a:solidFill>
                  <a:schemeClr val="accent2"/>
                </a:solidFill>
              </a:rPr>
            </a:br>
            <a:r>
              <a:rPr lang="en-US" sz="2800" dirty="0">
                <a:solidFill>
                  <a:schemeClr val="accent2"/>
                </a:solidFill>
              </a:rPr>
              <a:t>● Shared room is</a:t>
            </a:r>
            <a:br>
              <a:rPr lang="en-US" sz="2800" dirty="0">
                <a:solidFill>
                  <a:schemeClr val="accent2"/>
                </a:solidFill>
              </a:rPr>
            </a:br>
            <a:r>
              <a:rPr lang="en-US" sz="2800" dirty="0">
                <a:solidFill>
                  <a:schemeClr val="accent2"/>
                </a:solidFill>
              </a:rPr>
              <a:t>least preferred by</a:t>
            </a:r>
            <a:br>
              <a:rPr lang="en-US" sz="2800" dirty="0">
                <a:solidFill>
                  <a:schemeClr val="accent2"/>
                </a:solidFill>
              </a:rPr>
            </a:br>
            <a:r>
              <a:rPr lang="en-US" sz="2800" dirty="0">
                <a:solidFill>
                  <a:schemeClr val="accent2"/>
                </a:solidFill>
              </a:rPr>
              <a:t>people.</a:t>
            </a:r>
            <a:endParaRPr lang="en-IN" sz="2800" dirty="0">
              <a:solidFill>
                <a:schemeClr val="accent2"/>
              </a:solidFill>
            </a:endParaRPr>
          </a:p>
        </p:txBody>
      </p:sp>
      <p:pic>
        <p:nvPicPr>
          <p:cNvPr id="6146" name="Picture 2">
            <a:extLst>
              <a:ext uri="{FF2B5EF4-FFF2-40B4-BE49-F238E27FC236}">
                <a16:creationId xmlns:a16="http://schemas.microsoft.com/office/drawing/2014/main" id="{38BE85BE-32F2-8C9B-B0A6-CB0C3B8CC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590" y="1211580"/>
            <a:ext cx="5349240" cy="348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07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07ED-DF02-7A6A-45F4-A8F90C443520}"/>
              </a:ext>
            </a:extLst>
          </p:cNvPr>
          <p:cNvSpPr>
            <a:spLocks noGrp="1"/>
          </p:cNvSpPr>
          <p:nvPr>
            <p:ph type="title"/>
          </p:nvPr>
        </p:nvSpPr>
        <p:spPr/>
        <p:txBody>
          <a:bodyPr/>
          <a:lstStyle/>
          <a:p>
            <a:r>
              <a:rPr lang="en-US" sz="3200" b="1" u="sng" dirty="0">
                <a:solidFill>
                  <a:schemeClr val="accent2"/>
                </a:solidFill>
              </a:rPr>
              <a:t>Room Type on </a:t>
            </a:r>
            <a:r>
              <a:rPr lang="en-US" sz="3200" b="1" u="sng" dirty="0" err="1">
                <a:solidFill>
                  <a:schemeClr val="accent2"/>
                </a:solidFill>
              </a:rPr>
              <a:t>Neighbourhood</a:t>
            </a:r>
            <a:r>
              <a:rPr lang="en-US" sz="3200" b="1" u="sng" dirty="0">
                <a:solidFill>
                  <a:schemeClr val="accent2"/>
                </a:solidFill>
              </a:rPr>
              <a:t> Group</a:t>
            </a:r>
            <a:br>
              <a:rPr lang="en-US" sz="2000" dirty="0">
                <a:solidFill>
                  <a:schemeClr val="accent2"/>
                </a:solidFill>
              </a:rPr>
            </a:br>
            <a:r>
              <a:rPr lang="en-US" sz="2000" dirty="0">
                <a:solidFill>
                  <a:schemeClr val="accent2"/>
                </a:solidFill>
              </a:rPr>
              <a:t>• Brooklyn has almost the </a:t>
            </a:r>
            <a:br>
              <a:rPr lang="en-US" sz="2000" dirty="0">
                <a:solidFill>
                  <a:schemeClr val="accent2"/>
                </a:solidFill>
              </a:rPr>
            </a:br>
            <a:r>
              <a:rPr lang="en-US" sz="2000" dirty="0">
                <a:solidFill>
                  <a:schemeClr val="accent2"/>
                </a:solidFill>
              </a:rPr>
              <a:t>same number of private </a:t>
            </a:r>
            <a:br>
              <a:rPr lang="en-US" sz="2000" dirty="0">
                <a:solidFill>
                  <a:schemeClr val="accent2"/>
                </a:solidFill>
              </a:rPr>
            </a:br>
            <a:r>
              <a:rPr lang="en-US" sz="2000" dirty="0">
                <a:solidFill>
                  <a:schemeClr val="accent2"/>
                </a:solidFill>
              </a:rPr>
              <a:t>rooms and entire </a:t>
            </a:r>
            <a:br>
              <a:rPr lang="en-US" sz="2000" dirty="0">
                <a:solidFill>
                  <a:schemeClr val="accent2"/>
                </a:solidFill>
              </a:rPr>
            </a:br>
            <a:r>
              <a:rPr lang="en-US" sz="2000" dirty="0">
                <a:solidFill>
                  <a:schemeClr val="accent2"/>
                </a:solidFill>
              </a:rPr>
              <a:t>home/apartments</a:t>
            </a:r>
            <a:br>
              <a:rPr lang="en-US" sz="2000" dirty="0">
                <a:solidFill>
                  <a:schemeClr val="accent2"/>
                </a:solidFill>
              </a:rPr>
            </a:br>
            <a:r>
              <a:rPr lang="en-US" sz="2000" dirty="0">
                <a:solidFill>
                  <a:schemeClr val="accent2"/>
                </a:solidFill>
              </a:rPr>
              <a:t>• Manhattan has </a:t>
            </a:r>
            <a:br>
              <a:rPr lang="en-US" sz="2000" dirty="0">
                <a:solidFill>
                  <a:schemeClr val="accent2"/>
                </a:solidFill>
              </a:rPr>
            </a:br>
            <a:r>
              <a:rPr lang="en-US" sz="2000" dirty="0">
                <a:solidFill>
                  <a:schemeClr val="accent2"/>
                </a:solidFill>
              </a:rPr>
              <a:t>significantly more entire </a:t>
            </a:r>
            <a:br>
              <a:rPr lang="en-US" sz="2000" dirty="0">
                <a:solidFill>
                  <a:schemeClr val="accent2"/>
                </a:solidFill>
              </a:rPr>
            </a:br>
            <a:r>
              <a:rPr lang="en-US" sz="2000" dirty="0">
                <a:solidFill>
                  <a:schemeClr val="accent2"/>
                </a:solidFill>
              </a:rPr>
              <a:t>home/apartments than </a:t>
            </a:r>
            <a:br>
              <a:rPr lang="en-US" sz="2000" dirty="0">
                <a:solidFill>
                  <a:schemeClr val="accent2"/>
                </a:solidFill>
              </a:rPr>
            </a:br>
            <a:r>
              <a:rPr lang="en-US" sz="2000" dirty="0">
                <a:solidFill>
                  <a:schemeClr val="accent2"/>
                </a:solidFill>
              </a:rPr>
              <a:t>private rooms</a:t>
            </a:r>
            <a:br>
              <a:rPr lang="en-US" sz="2000" dirty="0">
                <a:solidFill>
                  <a:schemeClr val="accent2"/>
                </a:solidFill>
              </a:rPr>
            </a:br>
            <a:r>
              <a:rPr lang="en-US" sz="2000" dirty="0">
                <a:solidFill>
                  <a:schemeClr val="accent2"/>
                </a:solidFill>
              </a:rPr>
              <a:t>• Queens has somewhat </a:t>
            </a:r>
            <a:br>
              <a:rPr lang="en-US" sz="2000" dirty="0">
                <a:solidFill>
                  <a:schemeClr val="accent2"/>
                </a:solidFill>
              </a:rPr>
            </a:br>
            <a:r>
              <a:rPr lang="en-US" sz="2000" dirty="0">
                <a:solidFill>
                  <a:schemeClr val="accent2"/>
                </a:solidFill>
              </a:rPr>
              <a:t>more private rooms than </a:t>
            </a:r>
            <a:br>
              <a:rPr lang="en-US" sz="2000" dirty="0">
                <a:solidFill>
                  <a:schemeClr val="accent2"/>
                </a:solidFill>
              </a:rPr>
            </a:br>
            <a:r>
              <a:rPr lang="en-US" sz="2000" dirty="0">
                <a:solidFill>
                  <a:schemeClr val="accent2"/>
                </a:solidFill>
              </a:rPr>
              <a:t>entire home/apartments</a:t>
            </a:r>
            <a:br>
              <a:rPr lang="en-US" sz="2000" dirty="0">
                <a:solidFill>
                  <a:schemeClr val="accent2"/>
                </a:solidFill>
              </a:rPr>
            </a:br>
            <a:endParaRPr lang="en-IN" sz="2000" dirty="0">
              <a:solidFill>
                <a:schemeClr val="accent2"/>
              </a:solidFill>
            </a:endParaRPr>
          </a:p>
        </p:txBody>
      </p:sp>
      <p:pic>
        <p:nvPicPr>
          <p:cNvPr id="7170" name="Picture 2">
            <a:extLst>
              <a:ext uri="{FF2B5EF4-FFF2-40B4-BE49-F238E27FC236}">
                <a16:creationId xmlns:a16="http://schemas.microsoft.com/office/drawing/2014/main" id="{40394288-3615-3DDC-7EEA-04D0C4A0C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140" y="1005840"/>
            <a:ext cx="5452110" cy="369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73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D7E6-8CDD-7310-7975-C0315B9BDCA6}"/>
              </a:ext>
            </a:extLst>
          </p:cNvPr>
          <p:cNvSpPr>
            <a:spLocks noGrp="1"/>
          </p:cNvSpPr>
          <p:nvPr>
            <p:ph type="title"/>
          </p:nvPr>
        </p:nvSpPr>
        <p:spPr/>
        <p:txBody>
          <a:bodyPr/>
          <a:lstStyle/>
          <a:p>
            <a:r>
              <a:rPr lang="en-US" sz="3600" b="1" u="sng" dirty="0" err="1">
                <a:solidFill>
                  <a:schemeClr val="accent2"/>
                </a:solidFill>
              </a:rPr>
              <a:t>Neighbourhood</a:t>
            </a:r>
            <a:r>
              <a:rPr lang="en-US" sz="3600" b="1" u="sng" dirty="0">
                <a:solidFill>
                  <a:schemeClr val="accent2"/>
                </a:solidFill>
              </a:rPr>
              <a:t> Popularity</a:t>
            </a:r>
            <a:br>
              <a:rPr lang="en-US" sz="3600" b="1" u="sng" dirty="0">
                <a:solidFill>
                  <a:schemeClr val="accent2"/>
                </a:solidFill>
              </a:rPr>
            </a:br>
            <a:br>
              <a:rPr lang="en-US" sz="2000" dirty="0">
                <a:solidFill>
                  <a:schemeClr val="accent2"/>
                </a:solidFill>
              </a:rPr>
            </a:br>
            <a:r>
              <a:rPr lang="en-US" sz="2000" dirty="0" err="1">
                <a:solidFill>
                  <a:schemeClr val="accent2"/>
                </a:solidFill>
              </a:rPr>
              <a:t>Neighbourhood</a:t>
            </a:r>
            <a:r>
              <a:rPr lang="en-US" sz="2000" dirty="0">
                <a:solidFill>
                  <a:schemeClr val="accent2"/>
                </a:solidFill>
              </a:rPr>
              <a:t> group room availability</a:t>
            </a: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endParaRPr lang="en-IN" sz="2000" dirty="0">
              <a:solidFill>
                <a:schemeClr val="accent2"/>
              </a:solidFill>
            </a:endParaRPr>
          </a:p>
        </p:txBody>
      </p:sp>
      <p:pic>
        <p:nvPicPr>
          <p:cNvPr id="8194" name="Picture 2">
            <a:extLst>
              <a:ext uri="{FF2B5EF4-FFF2-40B4-BE49-F238E27FC236}">
                <a16:creationId xmlns:a16="http://schemas.microsoft.com/office/drawing/2014/main" id="{EFB7C3EA-8BB4-6E3D-DB7C-095ED7EBC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645920"/>
            <a:ext cx="7429500"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317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84CB-415B-97EE-617D-EF5F71ABC5C2}"/>
              </a:ext>
            </a:extLst>
          </p:cNvPr>
          <p:cNvSpPr>
            <a:spLocks noGrp="1"/>
          </p:cNvSpPr>
          <p:nvPr>
            <p:ph type="title"/>
          </p:nvPr>
        </p:nvSpPr>
        <p:spPr>
          <a:xfrm>
            <a:off x="80010" y="0"/>
            <a:ext cx="4491990" cy="5063490"/>
          </a:xfrm>
        </p:spPr>
        <p:txBody>
          <a:bodyPr/>
          <a:lstStyle/>
          <a:p>
            <a:r>
              <a:rPr lang="en-US" sz="3600" b="1" dirty="0" err="1">
                <a:solidFill>
                  <a:schemeClr val="accent2"/>
                </a:solidFill>
              </a:rPr>
              <a:t>Neighbourhoods</a:t>
            </a:r>
            <a:r>
              <a:rPr lang="en-US" sz="3600" b="1" dirty="0">
                <a:solidFill>
                  <a:schemeClr val="accent2"/>
                </a:solidFill>
              </a:rPr>
              <a:t> with the Most Listings</a:t>
            </a:r>
            <a:br>
              <a:rPr lang="en-US" sz="2400" dirty="0">
                <a:solidFill>
                  <a:schemeClr val="accent2"/>
                </a:solidFill>
              </a:rPr>
            </a:br>
            <a:r>
              <a:rPr lang="en-US" sz="2400" dirty="0">
                <a:solidFill>
                  <a:schemeClr val="accent2"/>
                </a:solidFill>
              </a:rPr>
              <a:t>● Williamsburg In Manhattan</a:t>
            </a:r>
            <a:br>
              <a:rPr lang="en-US" sz="2400" dirty="0">
                <a:solidFill>
                  <a:schemeClr val="accent2"/>
                </a:solidFill>
              </a:rPr>
            </a:br>
            <a:r>
              <a:rPr lang="en-US" sz="2400" dirty="0">
                <a:solidFill>
                  <a:schemeClr val="accent2"/>
                </a:solidFill>
              </a:rPr>
              <a:t>has the highest numbers of </a:t>
            </a:r>
            <a:br>
              <a:rPr lang="en-US" sz="2400" dirty="0">
                <a:solidFill>
                  <a:schemeClr val="accent2"/>
                </a:solidFill>
              </a:rPr>
            </a:br>
            <a:r>
              <a:rPr lang="en-US" sz="2400" dirty="0">
                <a:solidFill>
                  <a:schemeClr val="accent2"/>
                </a:solidFill>
              </a:rPr>
              <a:t>listings which is 3920.</a:t>
            </a:r>
            <a:br>
              <a:rPr lang="en-US" sz="2400" dirty="0">
                <a:solidFill>
                  <a:schemeClr val="accent2"/>
                </a:solidFill>
              </a:rPr>
            </a:br>
            <a:r>
              <a:rPr lang="en-US" sz="2400" dirty="0">
                <a:solidFill>
                  <a:schemeClr val="accent2"/>
                </a:solidFill>
              </a:rPr>
              <a:t>● It is followed by Bedford Stuyvesant in Brooklyn </a:t>
            </a:r>
            <a:br>
              <a:rPr lang="en-US" sz="2400" dirty="0">
                <a:solidFill>
                  <a:schemeClr val="accent2"/>
                </a:solidFill>
              </a:rPr>
            </a:br>
            <a:r>
              <a:rPr lang="en-US" sz="2400" dirty="0">
                <a:solidFill>
                  <a:schemeClr val="accent2"/>
                </a:solidFill>
              </a:rPr>
              <a:t>with 3714 listings.</a:t>
            </a:r>
            <a:br>
              <a:rPr lang="en-US" sz="2400" dirty="0">
                <a:solidFill>
                  <a:schemeClr val="accent2"/>
                </a:solidFill>
              </a:rPr>
            </a:br>
            <a:r>
              <a:rPr lang="en-US" sz="2400" dirty="0">
                <a:solidFill>
                  <a:schemeClr val="accent2"/>
                </a:solidFill>
              </a:rPr>
              <a:t>● Harlem in Manhattan </a:t>
            </a:r>
            <a:br>
              <a:rPr lang="en-US" sz="2400" dirty="0">
                <a:solidFill>
                  <a:schemeClr val="accent2"/>
                </a:solidFill>
              </a:rPr>
            </a:br>
            <a:r>
              <a:rPr lang="en-US" sz="2400" dirty="0">
                <a:solidFill>
                  <a:schemeClr val="accent2"/>
                </a:solidFill>
              </a:rPr>
              <a:t>comes third with 2658 </a:t>
            </a:r>
            <a:br>
              <a:rPr lang="en-US" sz="2400" dirty="0">
                <a:solidFill>
                  <a:schemeClr val="accent2"/>
                </a:solidFill>
              </a:rPr>
            </a:br>
            <a:r>
              <a:rPr lang="en-US" sz="2400" dirty="0">
                <a:solidFill>
                  <a:schemeClr val="accent2"/>
                </a:solidFill>
              </a:rPr>
              <a:t>listing</a:t>
            </a:r>
            <a:endParaRPr lang="en-IN" sz="2400" dirty="0">
              <a:solidFill>
                <a:schemeClr val="accent2"/>
              </a:solidFill>
            </a:endParaRPr>
          </a:p>
        </p:txBody>
      </p:sp>
      <p:pic>
        <p:nvPicPr>
          <p:cNvPr id="9218" name="Picture 2">
            <a:extLst>
              <a:ext uri="{FF2B5EF4-FFF2-40B4-BE49-F238E27FC236}">
                <a16:creationId xmlns:a16="http://schemas.microsoft.com/office/drawing/2014/main" id="{9A4B14AD-3DBE-8C79-31A8-0CB457B05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860" y="404813"/>
            <a:ext cx="485013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994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F567-62E9-7A56-098C-B9D0C0748820}"/>
              </a:ext>
            </a:extLst>
          </p:cNvPr>
          <p:cNvSpPr>
            <a:spLocks noGrp="1"/>
          </p:cNvSpPr>
          <p:nvPr>
            <p:ph type="title"/>
          </p:nvPr>
        </p:nvSpPr>
        <p:spPr/>
        <p:txBody>
          <a:bodyPr/>
          <a:lstStyle/>
          <a:p>
            <a:r>
              <a:rPr lang="en-US" sz="3200" dirty="0">
                <a:solidFill>
                  <a:schemeClr val="accent2"/>
                </a:solidFill>
              </a:rPr>
              <a:t>Top 10 </a:t>
            </a:r>
            <a:r>
              <a:rPr lang="en-US" sz="3200" dirty="0" err="1">
                <a:solidFill>
                  <a:schemeClr val="accent2"/>
                </a:solidFill>
              </a:rPr>
              <a:t>neighbourhood</a:t>
            </a:r>
            <a:r>
              <a:rPr lang="en-US" sz="3200" dirty="0">
                <a:solidFill>
                  <a:schemeClr val="accent2"/>
                </a:solidFill>
              </a:rPr>
              <a:t> with most listings.</a:t>
            </a:r>
            <a:br>
              <a:rPr lang="en-US" sz="3200" dirty="0">
                <a:solidFill>
                  <a:schemeClr val="accent2"/>
                </a:solidFill>
              </a:rPr>
            </a:br>
            <a:br>
              <a:rPr lang="en-US" sz="3200" dirty="0">
                <a:solidFill>
                  <a:schemeClr val="accent2"/>
                </a:solidFill>
              </a:rPr>
            </a:br>
            <a:br>
              <a:rPr lang="en-US" sz="3200" dirty="0">
                <a:solidFill>
                  <a:schemeClr val="accent2"/>
                </a:solidFill>
              </a:rPr>
            </a:br>
            <a:br>
              <a:rPr lang="en-US" sz="3200" dirty="0">
                <a:solidFill>
                  <a:schemeClr val="accent2"/>
                </a:solidFill>
              </a:rPr>
            </a:br>
            <a:br>
              <a:rPr lang="en-US" sz="3200" dirty="0">
                <a:solidFill>
                  <a:schemeClr val="accent2"/>
                </a:solidFill>
              </a:rPr>
            </a:br>
            <a:br>
              <a:rPr lang="en-US" sz="3200" dirty="0">
                <a:solidFill>
                  <a:schemeClr val="accent2"/>
                </a:solidFill>
              </a:rPr>
            </a:br>
            <a:endParaRPr lang="en-IN" sz="3200" dirty="0">
              <a:solidFill>
                <a:schemeClr val="accent2"/>
              </a:solidFill>
            </a:endParaRPr>
          </a:p>
        </p:txBody>
      </p:sp>
      <p:pic>
        <p:nvPicPr>
          <p:cNvPr id="4" name="Picture 3">
            <a:extLst>
              <a:ext uri="{FF2B5EF4-FFF2-40B4-BE49-F238E27FC236}">
                <a16:creationId xmlns:a16="http://schemas.microsoft.com/office/drawing/2014/main" id="{51694325-2871-EE25-B0D7-4F3145BF5E09}"/>
              </a:ext>
            </a:extLst>
          </p:cNvPr>
          <p:cNvPicPr>
            <a:picLocks noChangeAspect="1"/>
          </p:cNvPicPr>
          <p:nvPr/>
        </p:nvPicPr>
        <p:blipFill>
          <a:blip r:embed="rId2"/>
          <a:stretch>
            <a:fillRect/>
          </a:stretch>
        </p:blipFill>
        <p:spPr>
          <a:xfrm>
            <a:off x="2023110" y="1691639"/>
            <a:ext cx="3763497" cy="3001711"/>
          </a:xfrm>
          <a:prstGeom prst="rect">
            <a:avLst/>
          </a:prstGeom>
        </p:spPr>
      </p:pic>
    </p:spTree>
    <p:extLst>
      <p:ext uri="{BB962C8B-B14F-4D97-AF65-F5344CB8AC3E}">
        <p14:creationId xmlns:p14="http://schemas.microsoft.com/office/powerpoint/2010/main" val="155130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F57E-07E0-E946-9FD8-6D67DE84110F}"/>
              </a:ext>
            </a:extLst>
          </p:cNvPr>
          <p:cNvSpPr>
            <a:spLocks noGrp="1"/>
          </p:cNvSpPr>
          <p:nvPr>
            <p:ph type="title"/>
          </p:nvPr>
        </p:nvSpPr>
        <p:spPr>
          <a:xfrm>
            <a:off x="148856" y="159488"/>
            <a:ext cx="8856970" cy="4646428"/>
          </a:xfrm>
        </p:spPr>
        <p:txBody>
          <a:bodyPr/>
          <a:lstStyle/>
          <a:p>
            <a:r>
              <a:rPr lang="en-US" sz="3600" b="1" u="sng" dirty="0">
                <a:solidFill>
                  <a:schemeClr val="accent2"/>
                </a:solidFill>
              </a:rPr>
              <a:t>Conclusion</a:t>
            </a:r>
            <a:br>
              <a:rPr lang="en-US" sz="2000" dirty="0">
                <a:solidFill>
                  <a:schemeClr val="accent2"/>
                </a:solidFill>
              </a:rPr>
            </a:br>
            <a:r>
              <a:rPr lang="en-US" sz="2000" dirty="0">
                <a:solidFill>
                  <a:schemeClr val="accent2"/>
                </a:solidFill>
              </a:rPr>
              <a:t>● Hosts with most listings are from Manhattan and Brooklyn clearly stating </a:t>
            </a:r>
            <a:br>
              <a:rPr lang="en-US" sz="2000" dirty="0">
                <a:solidFill>
                  <a:schemeClr val="accent2"/>
                </a:solidFill>
              </a:rPr>
            </a:br>
            <a:r>
              <a:rPr lang="en-US" sz="2000" dirty="0">
                <a:solidFill>
                  <a:schemeClr val="accent2"/>
                </a:solidFill>
              </a:rPr>
              <a:t>that hosts prefer these two </a:t>
            </a:r>
            <a:r>
              <a:rPr lang="en-US" sz="2000" dirty="0" err="1">
                <a:solidFill>
                  <a:schemeClr val="accent2"/>
                </a:solidFill>
              </a:rPr>
              <a:t>neighbourhood</a:t>
            </a:r>
            <a:r>
              <a:rPr lang="en-US" sz="2000" dirty="0">
                <a:solidFill>
                  <a:schemeClr val="accent2"/>
                </a:solidFill>
              </a:rPr>
              <a:t> groups.</a:t>
            </a:r>
            <a:br>
              <a:rPr lang="en-US" sz="2000" dirty="0">
                <a:solidFill>
                  <a:schemeClr val="accent2"/>
                </a:solidFill>
              </a:rPr>
            </a:br>
            <a:r>
              <a:rPr lang="en-US" sz="2000" dirty="0">
                <a:solidFill>
                  <a:schemeClr val="accent2"/>
                </a:solidFill>
              </a:rPr>
              <a:t>● Manhattan has the most number of listings out of all </a:t>
            </a:r>
            <a:r>
              <a:rPr lang="en-US" sz="2000" dirty="0" err="1">
                <a:solidFill>
                  <a:schemeClr val="accent2"/>
                </a:solidFill>
              </a:rPr>
              <a:t>neighbourhood</a:t>
            </a:r>
            <a:r>
              <a:rPr lang="en-US" sz="2000" dirty="0">
                <a:solidFill>
                  <a:schemeClr val="accent2"/>
                </a:solidFill>
              </a:rPr>
              <a:t> </a:t>
            </a:r>
            <a:br>
              <a:rPr lang="en-US" sz="2000" dirty="0">
                <a:solidFill>
                  <a:schemeClr val="accent2"/>
                </a:solidFill>
              </a:rPr>
            </a:br>
            <a:r>
              <a:rPr lang="en-US" sz="2000" dirty="0">
                <a:solidFill>
                  <a:schemeClr val="accent2"/>
                </a:solidFill>
              </a:rPr>
              <a:t>groups. Manhattan and Brooklyn have about 85% of the total NYC listings.</a:t>
            </a:r>
            <a:br>
              <a:rPr lang="en-US" sz="2000" dirty="0">
                <a:solidFill>
                  <a:schemeClr val="accent2"/>
                </a:solidFill>
              </a:rPr>
            </a:br>
            <a:r>
              <a:rPr lang="en-US" sz="2000" dirty="0">
                <a:solidFill>
                  <a:schemeClr val="accent2"/>
                </a:solidFill>
              </a:rPr>
              <a:t>● Queens has significantly lower host listings than Manhattan. Staten Island </a:t>
            </a:r>
            <a:br>
              <a:rPr lang="en-US" sz="2000" dirty="0">
                <a:solidFill>
                  <a:schemeClr val="accent2"/>
                </a:solidFill>
              </a:rPr>
            </a:br>
            <a:r>
              <a:rPr lang="en-US" sz="2000" dirty="0">
                <a:solidFill>
                  <a:schemeClr val="accent2"/>
                </a:solidFill>
              </a:rPr>
              <a:t>has the lowest number of listings in NYC.</a:t>
            </a:r>
            <a:br>
              <a:rPr lang="en-US" sz="2000" dirty="0">
                <a:solidFill>
                  <a:schemeClr val="accent2"/>
                </a:solidFill>
              </a:rPr>
            </a:br>
            <a:r>
              <a:rPr lang="en-US" sz="2000" dirty="0">
                <a:solidFill>
                  <a:schemeClr val="accent2"/>
                </a:solidFill>
              </a:rPr>
              <a:t>● Manhattan is the most expensive followed by Brooklyn. Bronx has the </a:t>
            </a:r>
            <a:br>
              <a:rPr lang="en-US" sz="2000" dirty="0">
                <a:solidFill>
                  <a:schemeClr val="accent2"/>
                </a:solidFill>
              </a:rPr>
            </a:br>
            <a:r>
              <a:rPr lang="en-US" sz="2000" dirty="0">
                <a:solidFill>
                  <a:schemeClr val="accent2"/>
                </a:solidFill>
              </a:rPr>
              <a:t>cheapest listings in NYC.</a:t>
            </a:r>
            <a:br>
              <a:rPr lang="en-US" sz="2000" dirty="0">
                <a:solidFill>
                  <a:schemeClr val="accent2"/>
                </a:solidFill>
              </a:rPr>
            </a:br>
            <a:r>
              <a:rPr lang="en-US" sz="2000" dirty="0">
                <a:solidFill>
                  <a:schemeClr val="accent2"/>
                </a:solidFill>
              </a:rPr>
              <a:t>● The busiest hosts are from Manhattan, Queens and Brooklyn which is </a:t>
            </a:r>
            <a:br>
              <a:rPr lang="en-US" sz="2000" dirty="0">
                <a:solidFill>
                  <a:schemeClr val="accent2"/>
                </a:solidFill>
              </a:rPr>
            </a:br>
            <a:r>
              <a:rPr lang="en-US" sz="2000" dirty="0">
                <a:solidFill>
                  <a:schemeClr val="accent2"/>
                </a:solidFill>
              </a:rPr>
              <a:t>normal considering these are the most urban areas of NYC.</a:t>
            </a:r>
            <a:br>
              <a:rPr lang="en-US" sz="2000" dirty="0">
                <a:solidFill>
                  <a:schemeClr val="accent2"/>
                </a:solidFill>
              </a:rPr>
            </a:br>
            <a:r>
              <a:rPr lang="en-US" sz="2000" dirty="0">
                <a:solidFill>
                  <a:schemeClr val="accent2"/>
                </a:solidFill>
              </a:rPr>
              <a:t>● Private room and entire home/apartment are the most in-demand room </a:t>
            </a:r>
            <a:br>
              <a:rPr lang="en-US" sz="2000" dirty="0">
                <a:solidFill>
                  <a:schemeClr val="accent2"/>
                </a:solidFill>
              </a:rPr>
            </a:br>
            <a:r>
              <a:rPr lang="en-US" sz="2000" dirty="0">
                <a:solidFill>
                  <a:schemeClr val="accent2"/>
                </a:solidFill>
              </a:rPr>
              <a:t>types.</a:t>
            </a:r>
            <a:br>
              <a:rPr lang="en-US" sz="2000" dirty="0">
                <a:solidFill>
                  <a:schemeClr val="accent2"/>
                </a:solidFill>
              </a:rPr>
            </a:br>
            <a:endParaRPr lang="en-IN" sz="2000" dirty="0">
              <a:solidFill>
                <a:schemeClr val="accent2"/>
              </a:solidFill>
            </a:endParaRPr>
          </a:p>
        </p:txBody>
      </p:sp>
    </p:spTree>
    <p:extLst>
      <p:ext uri="{BB962C8B-B14F-4D97-AF65-F5344CB8AC3E}">
        <p14:creationId xmlns:p14="http://schemas.microsoft.com/office/powerpoint/2010/main" val="2812345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09E5-70EF-B250-D7CE-257AED18D342}"/>
              </a:ext>
            </a:extLst>
          </p:cNvPr>
          <p:cNvSpPr>
            <a:spLocks noGrp="1"/>
          </p:cNvSpPr>
          <p:nvPr>
            <p:ph type="title"/>
          </p:nvPr>
        </p:nvSpPr>
        <p:spPr>
          <a:xfrm>
            <a:off x="191387" y="223283"/>
            <a:ext cx="8782492" cy="4529469"/>
          </a:xfrm>
        </p:spPr>
        <p:txBody>
          <a:bodyPr/>
          <a:lstStyle/>
          <a:p>
            <a:r>
              <a:rPr lang="en-US" sz="1800" dirty="0">
                <a:solidFill>
                  <a:schemeClr val="accent2"/>
                </a:solidFill>
              </a:rPr>
              <a:t>● Manhattan has skyscrapers, world-famous museums, central parks, </a:t>
            </a:r>
            <a:r>
              <a:rPr lang="en-US" sz="1800" dirty="0" err="1">
                <a:solidFill>
                  <a:schemeClr val="accent2"/>
                </a:solidFill>
              </a:rPr>
              <a:t>fastpaced</a:t>
            </a:r>
            <a:r>
              <a:rPr lang="en-US" sz="1800" dirty="0">
                <a:solidFill>
                  <a:schemeClr val="accent2"/>
                </a:solidFill>
              </a:rPr>
              <a:t> lifestyle and a high standard of living. Brooklyn is home to beautiful </a:t>
            </a:r>
            <a:br>
              <a:rPr lang="en-US" sz="1800" dirty="0">
                <a:solidFill>
                  <a:schemeClr val="accent2"/>
                </a:solidFill>
              </a:rPr>
            </a:br>
            <a:r>
              <a:rPr lang="en-US" sz="1800" dirty="0">
                <a:solidFill>
                  <a:schemeClr val="accent2"/>
                </a:solidFill>
              </a:rPr>
              <a:t>parks, dining experiences and culture. This is why these </a:t>
            </a:r>
            <a:r>
              <a:rPr lang="en-US" sz="1800" dirty="0" err="1">
                <a:solidFill>
                  <a:schemeClr val="accent2"/>
                </a:solidFill>
              </a:rPr>
              <a:t>neighbourhood</a:t>
            </a:r>
            <a:r>
              <a:rPr lang="en-US" sz="1800" dirty="0">
                <a:solidFill>
                  <a:schemeClr val="accent2"/>
                </a:solidFill>
              </a:rPr>
              <a:t> </a:t>
            </a:r>
            <a:br>
              <a:rPr lang="en-US" sz="1800" dirty="0">
                <a:solidFill>
                  <a:schemeClr val="accent2"/>
                </a:solidFill>
              </a:rPr>
            </a:br>
            <a:r>
              <a:rPr lang="en-US" sz="1800" dirty="0">
                <a:solidFill>
                  <a:schemeClr val="accent2"/>
                </a:solidFill>
              </a:rPr>
              <a:t>groups are most preferred by hosts.</a:t>
            </a:r>
            <a:br>
              <a:rPr lang="en-US" sz="1800" dirty="0">
                <a:solidFill>
                  <a:schemeClr val="accent2"/>
                </a:solidFill>
              </a:rPr>
            </a:br>
            <a:r>
              <a:rPr lang="en-US" sz="1800" dirty="0">
                <a:solidFill>
                  <a:schemeClr val="accent2"/>
                </a:solidFill>
              </a:rPr>
              <a:t>● Queens is geographically the largest of the five </a:t>
            </a:r>
            <a:r>
              <a:rPr lang="en-US" sz="1800" dirty="0" err="1">
                <a:solidFill>
                  <a:schemeClr val="accent2"/>
                </a:solidFill>
              </a:rPr>
              <a:t>neighbourhood</a:t>
            </a:r>
            <a:r>
              <a:rPr lang="en-US" sz="1800" dirty="0">
                <a:solidFill>
                  <a:schemeClr val="accent2"/>
                </a:solidFill>
              </a:rPr>
              <a:t> groups. </a:t>
            </a:r>
            <a:br>
              <a:rPr lang="en-US" sz="1800" dirty="0">
                <a:solidFill>
                  <a:schemeClr val="accent2"/>
                </a:solidFill>
              </a:rPr>
            </a:br>
            <a:r>
              <a:rPr lang="en-US" sz="1800" dirty="0">
                <a:solidFill>
                  <a:schemeClr val="accent2"/>
                </a:solidFill>
              </a:rPr>
              <a:t>Queens </a:t>
            </a:r>
            <a:r>
              <a:rPr lang="en-US" sz="1800" dirty="0" err="1">
                <a:solidFill>
                  <a:schemeClr val="accent2"/>
                </a:solidFill>
              </a:rPr>
              <a:t>neighbourhoods</a:t>
            </a:r>
            <a:r>
              <a:rPr lang="en-US" sz="1800" dirty="0">
                <a:solidFill>
                  <a:schemeClr val="accent2"/>
                </a:solidFill>
              </a:rPr>
              <a:t> have almost all the big-city perks. It has incredible </a:t>
            </a:r>
            <a:br>
              <a:rPr lang="en-US" sz="1800" dirty="0">
                <a:solidFill>
                  <a:schemeClr val="accent2"/>
                </a:solidFill>
              </a:rPr>
            </a:br>
            <a:r>
              <a:rPr lang="en-US" sz="1800" dirty="0">
                <a:solidFill>
                  <a:schemeClr val="accent2"/>
                </a:solidFill>
              </a:rPr>
              <a:t>cuisine and dining and has a fabulous culture and connectivity. This can be a </a:t>
            </a:r>
            <a:br>
              <a:rPr lang="en-US" sz="1800" dirty="0">
                <a:solidFill>
                  <a:schemeClr val="accent2"/>
                </a:solidFill>
              </a:rPr>
            </a:br>
            <a:r>
              <a:rPr lang="en-US" sz="1800" dirty="0">
                <a:solidFill>
                  <a:schemeClr val="accent2"/>
                </a:solidFill>
              </a:rPr>
              <a:t>strong enough motivation for a new hosts.</a:t>
            </a:r>
            <a:br>
              <a:rPr lang="en-US" sz="1800" dirty="0">
                <a:solidFill>
                  <a:schemeClr val="accent2"/>
                </a:solidFill>
              </a:rPr>
            </a:br>
            <a:r>
              <a:rPr lang="en-US" sz="1800" dirty="0">
                <a:solidFill>
                  <a:schemeClr val="accent2"/>
                </a:solidFill>
              </a:rPr>
              <a:t>● Staten Island has the lowest number of listings in NYC which is based </a:t>
            </a:r>
            <a:br>
              <a:rPr lang="en-US" sz="1800" dirty="0">
                <a:solidFill>
                  <a:schemeClr val="accent2"/>
                </a:solidFill>
              </a:rPr>
            </a:br>
            <a:r>
              <a:rPr lang="en-US" sz="1800" dirty="0">
                <a:solidFill>
                  <a:schemeClr val="accent2"/>
                </a:solidFill>
              </a:rPr>
              <a:t>because Staten Island is the most suburban </a:t>
            </a:r>
            <a:r>
              <a:rPr lang="en-US" sz="1800" dirty="0" err="1">
                <a:solidFill>
                  <a:schemeClr val="accent2"/>
                </a:solidFill>
              </a:rPr>
              <a:t>neighbourhood</a:t>
            </a:r>
            <a:r>
              <a:rPr lang="en-US" sz="1800" dirty="0">
                <a:solidFill>
                  <a:schemeClr val="accent2"/>
                </a:solidFill>
              </a:rPr>
              <a:t> group in NYC.</a:t>
            </a:r>
            <a:br>
              <a:rPr lang="en-US" sz="1800" dirty="0">
                <a:solidFill>
                  <a:schemeClr val="accent2"/>
                </a:solidFill>
              </a:rPr>
            </a:br>
            <a:r>
              <a:rPr lang="en-US" sz="1800" dirty="0">
                <a:solidFill>
                  <a:schemeClr val="accent2"/>
                </a:solidFill>
              </a:rPr>
              <a:t>Public transit is very lackluster, no subway connections to other </a:t>
            </a:r>
            <a:r>
              <a:rPr lang="en-US" sz="1800" dirty="0" err="1">
                <a:solidFill>
                  <a:schemeClr val="accent2"/>
                </a:solidFill>
              </a:rPr>
              <a:t>neighbourhood</a:t>
            </a:r>
            <a:r>
              <a:rPr lang="en-US" sz="1800" dirty="0">
                <a:solidFill>
                  <a:schemeClr val="accent2"/>
                </a:solidFill>
              </a:rPr>
              <a:t> groups and the standard of living is relatively low.</a:t>
            </a:r>
            <a:br>
              <a:rPr lang="en-US" sz="1800" dirty="0">
                <a:solidFill>
                  <a:schemeClr val="accent2"/>
                </a:solidFill>
              </a:rPr>
            </a:br>
            <a:r>
              <a:rPr lang="en-US" sz="1800" dirty="0">
                <a:solidFill>
                  <a:schemeClr val="accent2"/>
                </a:solidFill>
              </a:rPr>
              <a:t>● The </a:t>
            </a:r>
            <a:r>
              <a:rPr lang="en-US" sz="1800" dirty="0" err="1">
                <a:solidFill>
                  <a:schemeClr val="accent2"/>
                </a:solidFill>
              </a:rPr>
              <a:t>neighbourhoods</a:t>
            </a:r>
            <a:r>
              <a:rPr lang="en-US" sz="1800" dirty="0">
                <a:solidFill>
                  <a:schemeClr val="accent2"/>
                </a:solidFill>
              </a:rPr>
              <a:t> with the most listings are either in Manhattan or </a:t>
            </a:r>
            <a:br>
              <a:rPr lang="en-US" sz="1800" dirty="0">
                <a:solidFill>
                  <a:schemeClr val="accent2"/>
                </a:solidFill>
              </a:rPr>
            </a:br>
            <a:r>
              <a:rPr lang="en-US" sz="1800" dirty="0">
                <a:solidFill>
                  <a:schemeClr val="accent2"/>
                </a:solidFill>
              </a:rPr>
              <a:t>Brooklyn. Harlem and Williamsburg are the two </a:t>
            </a:r>
            <a:r>
              <a:rPr lang="en-US" sz="1800" dirty="0" err="1">
                <a:solidFill>
                  <a:schemeClr val="accent2"/>
                </a:solidFill>
              </a:rPr>
              <a:t>neighbourhoods</a:t>
            </a:r>
            <a:r>
              <a:rPr lang="en-US" sz="1800" dirty="0">
                <a:solidFill>
                  <a:schemeClr val="accent2"/>
                </a:solidFill>
              </a:rPr>
              <a:t> with the </a:t>
            </a:r>
            <a:br>
              <a:rPr lang="en-US" sz="1800" dirty="0">
                <a:solidFill>
                  <a:schemeClr val="accent2"/>
                </a:solidFill>
              </a:rPr>
            </a:br>
            <a:r>
              <a:rPr lang="en-US" sz="1800" dirty="0">
                <a:solidFill>
                  <a:schemeClr val="accent2"/>
                </a:solidFill>
              </a:rPr>
              <a:t>most listings in NYC</a:t>
            </a:r>
            <a:endParaRPr lang="en-IN" sz="1800" dirty="0">
              <a:solidFill>
                <a:schemeClr val="accent2"/>
              </a:solidFill>
            </a:endParaRPr>
          </a:p>
        </p:txBody>
      </p:sp>
    </p:spTree>
    <p:extLst>
      <p:ext uri="{BB962C8B-B14F-4D97-AF65-F5344CB8AC3E}">
        <p14:creationId xmlns:p14="http://schemas.microsoft.com/office/powerpoint/2010/main" val="3787410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03E6-2D91-3304-0D56-D05244893DA5}"/>
              </a:ext>
            </a:extLst>
          </p:cNvPr>
          <p:cNvSpPr>
            <a:spLocks noGrp="1"/>
          </p:cNvSpPr>
          <p:nvPr>
            <p:ph type="title"/>
          </p:nvPr>
        </p:nvSpPr>
        <p:spPr/>
        <p:txBody>
          <a:bodyPr/>
          <a:lstStyle/>
          <a:p>
            <a:r>
              <a:rPr lang="en-US" sz="7200" b="1" i="1" u="sng" dirty="0">
                <a:solidFill>
                  <a:schemeClr val="tx2">
                    <a:lumMod val="50000"/>
                  </a:schemeClr>
                </a:solidFill>
              </a:rPr>
              <a:t>THANKYOU</a:t>
            </a:r>
            <a:endParaRPr lang="en-IN" sz="7200" b="1" i="1" u="sng" dirty="0">
              <a:solidFill>
                <a:schemeClr val="tx2">
                  <a:lumMod val="50000"/>
                </a:schemeClr>
              </a:solidFill>
            </a:endParaRPr>
          </a:p>
        </p:txBody>
      </p:sp>
    </p:spTree>
    <p:extLst>
      <p:ext uri="{BB962C8B-B14F-4D97-AF65-F5344CB8AC3E}">
        <p14:creationId xmlns:p14="http://schemas.microsoft.com/office/powerpoint/2010/main" val="26609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6676-1DD8-049D-3AEA-C1B716E45108}"/>
              </a:ext>
            </a:extLst>
          </p:cNvPr>
          <p:cNvSpPr>
            <a:spLocks noGrp="1"/>
          </p:cNvSpPr>
          <p:nvPr>
            <p:ph type="title"/>
          </p:nvPr>
        </p:nvSpPr>
        <p:spPr>
          <a:xfrm>
            <a:off x="490250" y="427290"/>
            <a:ext cx="6367800" cy="4090800"/>
          </a:xfrm>
        </p:spPr>
        <p:txBody>
          <a:bodyPr/>
          <a:lstStyle/>
          <a:p>
            <a:r>
              <a:rPr lang="en-US" sz="3600" b="1" i="1" u="sng" dirty="0">
                <a:solidFill>
                  <a:schemeClr val="accent2"/>
                </a:solidFill>
              </a:rPr>
              <a:t>Dataset Overview</a:t>
            </a:r>
            <a:br>
              <a:rPr lang="en-US" sz="3200" b="1" i="1" u="sng" dirty="0">
                <a:solidFill>
                  <a:schemeClr val="accent2"/>
                </a:solidFill>
              </a:rPr>
            </a:br>
            <a:r>
              <a:rPr lang="en-US" sz="2400" dirty="0">
                <a:solidFill>
                  <a:schemeClr val="accent2"/>
                </a:solidFill>
              </a:rPr>
              <a:t>● Airbnb, as in “Air Bed and Breakfast”, is a </a:t>
            </a:r>
            <a:br>
              <a:rPr lang="en-US" sz="2400" dirty="0">
                <a:solidFill>
                  <a:schemeClr val="accent2"/>
                </a:solidFill>
              </a:rPr>
            </a:br>
            <a:r>
              <a:rPr lang="en-US" sz="2400" dirty="0">
                <a:solidFill>
                  <a:schemeClr val="accent2"/>
                </a:solidFill>
              </a:rPr>
              <a:t>online business where lets property owners rent out their spaces to people looking for a place to stay. </a:t>
            </a:r>
            <a:br>
              <a:rPr lang="en-US" sz="2400" dirty="0">
                <a:solidFill>
                  <a:schemeClr val="accent2"/>
                </a:solidFill>
              </a:rPr>
            </a:br>
            <a:r>
              <a:rPr lang="en-US" sz="2400" dirty="0">
                <a:solidFill>
                  <a:schemeClr val="accent2"/>
                </a:solidFill>
              </a:rPr>
              <a:t>Travelers can rent a space for multiple people to share, a shared space with private rooms, or the entire property for themselves.</a:t>
            </a:r>
            <a:br>
              <a:rPr lang="en-US" sz="2400" dirty="0">
                <a:solidFill>
                  <a:schemeClr val="accent2"/>
                </a:solidFill>
              </a:rPr>
            </a:br>
            <a:r>
              <a:rPr lang="en-US" sz="2400" dirty="0">
                <a:solidFill>
                  <a:schemeClr val="accent2"/>
                </a:solidFill>
              </a:rPr>
              <a:t>● The dataset Airbnb NYC 2019 that we are </a:t>
            </a:r>
            <a:br>
              <a:rPr lang="en-US" sz="2400" dirty="0">
                <a:solidFill>
                  <a:schemeClr val="accent2"/>
                </a:solidFill>
              </a:rPr>
            </a:br>
            <a:r>
              <a:rPr lang="en-US" sz="2400" dirty="0">
                <a:solidFill>
                  <a:schemeClr val="accent2"/>
                </a:solidFill>
              </a:rPr>
              <a:t>analyzing consists of the booking data on Airbnb from 2008 to 2019</a:t>
            </a:r>
            <a:endParaRPr lang="en-IN" sz="2400" dirty="0">
              <a:solidFill>
                <a:schemeClr val="accent2"/>
              </a:solidFill>
            </a:endParaRPr>
          </a:p>
        </p:txBody>
      </p:sp>
    </p:spTree>
    <p:extLst>
      <p:ext uri="{BB962C8B-B14F-4D97-AF65-F5344CB8AC3E}">
        <p14:creationId xmlns:p14="http://schemas.microsoft.com/office/powerpoint/2010/main" val="383549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3066-BCA6-0312-F6A2-3387239E4172}"/>
              </a:ext>
            </a:extLst>
          </p:cNvPr>
          <p:cNvSpPr>
            <a:spLocks noGrp="1"/>
          </p:cNvSpPr>
          <p:nvPr>
            <p:ph type="title"/>
          </p:nvPr>
        </p:nvSpPr>
        <p:spPr>
          <a:xfrm>
            <a:off x="490250" y="404430"/>
            <a:ext cx="8196550" cy="4090800"/>
          </a:xfrm>
        </p:spPr>
        <p:txBody>
          <a:bodyPr/>
          <a:lstStyle/>
          <a:p>
            <a:r>
              <a:rPr lang="en-US" sz="3600" b="1" i="1" u="sng" dirty="0">
                <a:solidFill>
                  <a:schemeClr val="accent2"/>
                </a:solidFill>
              </a:rPr>
              <a:t>Problem Statements</a:t>
            </a:r>
            <a:br>
              <a:rPr lang="en-US" sz="2000" dirty="0">
                <a:solidFill>
                  <a:schemeClr val="accent2"/>
                </a:solidFill>
              </a:rPr>
            </a:br>
            <a:r>
              <a:rPr lang="en-US" sz="2400" dirty="0">
                <a:solidFill>
                  <a:schemeClr val="accent2"/>
                </a:solidFill>
              </a:rPr>
              <a:t>1. What can we learn about different hosts and areas?</a:t>
            </a:r>
            <a:br>
              <a:rPr lang="en-US" sz="2400" dirty="0">
                <a:solidFill>
                  <a:schemeClr val="accent2"/>
                </a:solidFill>
              </a:rPr>
            </a:br>
            <a:r>
              <a:rPr lang="en-US" sz="2400" dirty="0">
                <a:solidFill>
                  <a:schemeClr val="accent2"/>
                </a:solidFill>
              </a:rPr>
              <a:t>2. What can we learn from predictions( prices, </a:t>
            </a:r>
            <a:r>
              <a:rPr lang="en-US" sz="2400" dirty="0" err="1">
                <a:solidFill>
                  <a:schemeClr val="accent2"/>
                </a:solidFill>
              </a:rPr>
              <a:t>reviews,etc</a:t>
            </a:r>
            <a:r>
              <a:rPr lang="en-US" sz="2400" dirty="0">
                <a:solidFill>
                  <a:schemeClr val="accent2"/>
                </a:solidFill>
              </a:rPr>
              <a:t>.)?</a:t>
            </a:r>
            <a:br>
              <a:rPr lang="en-US" sz="2400" dirty="0">
                <a:solidFill>
                  <a:schemeClr val="accent2"/>
                </a:solidFill>
              </a:rPr>
            </a:br>
            <a:r>
              <a:rPr lang="en-US" sz="2400" dirty="0">
                <a:solidFill>
                  <a:schemeClr val="accent2"/>
                </a:solidFill>
              </a:rPr>
              <a:t>3. Which hosts are busiest and why?</a:t>
            </a:r>
            <a:br>
              <a:rPr lang="en-US" sz="2400" dirty="0">
                <a:solidFill>
                  <a:schemeClr val="accent2"/>
                </a:solidFill>
              </a:rPr>
            </a:br>
            <a:r>
              <a:rPr lang="en-US" sz="2400" dirty="0">
                <a:solidFill>
                  <a:schemeClr val="accent2"/>
                </a:solidFill>
              </a:rPr>
              <a:t>4. Which room type is preferred in most popular </a:t>
            </a:r>
            <a:r>
              <a:rPr lang="en-US" sz="2400" dirty="0" err="1">
                <a:solidFill>
                  <a:schemeClr val="accent2"/>
                </a:solidFill>
              </a:rPr>
              <a:t>neighbourhood</a:t>
            </a:r>
            <a:r>
              <a:rPr lang="en-US" sz="2400" dirty="0">
                <a:solidFill>
                  <a:schemeClr val="accent2"/>
                </a:solidFill>
              </a:rPr>
              <a:t>?</a:t>
            </a:r>
            <a:br>
              <a:rPr lang="en-US" sz="2400" dirty="0">
                <a:solidFill>
                  <a:schemeClr val="accent2"/>
                </a:solidFill>
              </a:rPr>
            </a:br>
            <a:r>
              <a:rPr lang="en-US" sz="2400" dirty="0">
                <a:solidFill>
                  <a:schemeClr val="accent2"/>
                </a:solidFill>
              </a:rPr>
              <a:t>5.Is there any noticeable difference of traffic among different areas, what could be the reason for it?</a:t>
            </a:r>
            <a:br>
              <a:rPr lang="en-US" sz="2400" dirty="0">
                <a:solidFill>
                  <a:schemeClr val="accent2"/>
                </a:solidFill>
              </a:rPr>
            </a:br>
            <a:endParaRPr lang="en-IN" sz="2400" dirty="0">
              <a:solidFill>
                <a:schemeClr val="accent2"/>
              </a:solidFill>
            </a:endParaRPr>
          </a:p>
        </p:txBody>
      </p:sp>
    </p:spTree>
    <p:extLst>
      <p:ext uri="{BB962C8B-B14F-4D97-AF65-F5344CB8AC3E}">
        <p14:creationId xmlns:p14="http://schemas.microsoft.com/office/powerpoint/2010/main" val="421271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A8D7-0B7A-BB79-349A-A45AF1B9EA06}"/>
              </a:ext>
            </a:extLst>
          </p:cNvPr>
          <p:cNvSpPr>
            <a:spLocks noGrp="1"/>
          </p:cNvSpPr>
          <p:nvPr>
            <p:ph type="title"/>
          </p:nvPr>
        </p:nvSpPr>
        <p:spPr/>
        <p:txBody>
          <a:bodyPr/>
          <a:lstStyle/>
          <a:p>
            <a:r>
              <a:rPr lang="en-US" sz="3200" b="1" i="1" u="sng" dirty="0">
                <a:solidFill>
                  <a:schemeClr val="accent2"/>
                </a:solidFill>
              </a:rPr>
              <a:t>Features in dataset:</a:t>
            </a:r>
            <a:br>
              <a:rPr lang="en-US" sz="1800" dirty="0">
                <a:solidFill>
                  <a:schemeClr val="accent2"/>
                </a:solidFill>
              </a:rPr>
            </a:br>
            <a:r>
              <a:rPr lang="en-US" sz="1800" dirty="0">
                <a:solidFill>
                  <a:schemeClr val="accent2"/>
                </a:solidFill>
              </a:rPr>
              <a:t>The features in the dataset can be described as follows:</a:t>
            </a:r>
            <a:br>
              <a:rPr lang="en-US" sz="1800" dirty="0">
                <a:solidFill>
                  <a:schemeClr val="accent2"/>
                </a:solidFill>
              </a:rPr>
            </a:br>
            <a:r>
              <a:rPr lang="en-US" sz="1800" dirty="0">
                <a:solidFill>
                  <a:schemeClr val="accent2"/>
                </a:solidFill>
              </a:rPr>
              <a:t>• id - It is the identity number of the property listed by a particular host.</a:t>
            </a:r>
            <a:br>
              <a:rPr lang="en-US" sz="1800" dirty="0">
                <a:solidFill>
                  <a:schemeClr val="accent2"/>
                </a:solidFill>
              </a:rPr>
            </a:br>
            <a:r>
              <a:rPr lang="en-US" sz="1800" dirty="0">
                <a:solidFill>
                  <a:schemeClr val="accent2"/>
                </a:solidFill>
              </a:rPr>
              <a:t>• name - It is the name of the property listed by the host.</a:t>
            </a:r>
            <a:br>
              <a:rPr lang="en-US" sz="1800" dirty="0">
                <a:solidFill>
                  <a:schemeClr val="accent2"/>
                </a:solidFill>
              </a:rPr>
            </a:br>
            <a:r>
              <a:rPr lang="en-US" sz="1800" dirty="0">
                <a:solidFill>
                  <a:schemeClr val="accent2"/>
                </a:solidFill>
              </a:rPr>
              <a:t>• </a:t>
            </a:r>
            <a:r>
              <a:rPr lang="en-US" sz="1800" dirty="0" err="1">
                <a:solidFill>
                  <a:schemeClr val="accent2"/>
                </a:solidFill>
              </a:rPr>
              <a:t>host_id</a:t>
            </a:r>
            <a:r>
              <a:rPr lang="en-US" sz="1800" dirty="0">
                <a:solidFill>
                  <a:schemeClr val="accent2"/>
                </a:solidFill>
              </a:rPr>
              <a:t> - It is the identity number of the hosts</a:t>
            </a:r>
            <a:br>
              <a:rPr lang="en-US" sz="1800" dirty="0">
                <a:solidFill>
                  <a:schemeClr val="accent2"/>
                </a:solidFill>
              </a:rPr>
            </a:br>
            <a:r>
              <a:rPr lang="en-US" sz="1800" dirty="0">
                <a:solidFill>
                  <a:schemeClr val="accent2"/>
                </a:solidFill>
              </a:rPr>
              <a:t>• </a:t>
            </a:r>
            <a:r>
              <a:rPr lang="en-US" sz="1800" dirty="0" err="1">
                <a:solidFill>
                  <a:schemeClr val="accent2"/>
                </a:solidFill>
              </a:rPr>
              <a:t>host_name</a:t>
            </a:r>
            <a:r>
              <a:rPr lang="en-US" sz="1800" dirty="0">
                <a:solidFill>
                  <a:schemeClr val="accent2"/>
                </a:solidFill>
              </a:rPr>
              <a:t> – It is the name of the host</a:t>
            </a:r>
            <a:br>
              <a:rPr lang="en-US" sz="1800" dirty="0">
                <a:solidFill>
                  <a:schemeClr val="accent2"/>
                </a:solidFill>
              </a:rPr>
            </a:br>
            <a:r>
              <a:rPr lang="en-US" sz="1800" dirty="0">
                <a:solidFill>
                  <a:schemeClr val="accent2"/>
                </a:solidFill>
              </a:rPr>
              <a:t>• </a:t>
            </a:r>
            <a:r>
              <a:rPr lang="en-US" sz="1800" dirty="0" err="1">
                <a:solidFill>
                  <a:schemeClr val="accent2"/>
                </a:solidFill>
              </a:rPr>
              <a:t>neighbourhood_group</a:t>
            </a:r>
            <a:r>
              <a:rPr lang="en-US" sz="1800" dirty="0">
                <a:solidFill>
                  <a:schemeClr val="accent2"/>
                </a:solidFill>
              </a:rPr>
              <a:t> - It is the name of the </a:t>
            </a:r>
            <a:r>
              <a:rPr lang="en-US" sz="1800" dirty="0" err="1">
                <a:solidFill>
                  <a:schemeClr val="accent2"/>
                </a:solidFill>
              </a:rPr>
              <a:t>neighbourhood</a:t>
            </a:r>
            <a:r>
              <a:rPr lang="en-US" sz="1800" dirty="0">
                <a:solidFill>
                  <a:schemeClr val="accent2"/>
                </a:solidFill>
              </a:rPr>
              <a:t> groups in NYC </a:t>
            </a:r>
            <a:br>
              <a:rPr lang="en-US" sz="1800" dirty="0">
                <a:solidFill>
                  <a:schemeClr val="accent2"/>
                </a:solidFill>
              </a:rPr>
            </a:br>
            <a:r>
              <a:rPr lang="en-US" sz="1800" dirty="0">
                <a:solidFill>
                  <a:schemeClr val="accent2"/>
                </a:solidFill>
              </a:rPr>
              <a:t>• </a:t>
            </a:r>
            <a:r>
              <a:rPr lang="en-US" sz="1800" dirty="0" err="1">
                <a:solidFill>
                  <a:schemeClr val="accent2"/>
                </a:solidFill>
              </a:rPr>
              <a:t>neighbourhood</a:t>
            </a:r>
            <a:r>
              <a:rPr lang="en-US" sz="1800" dirty="0">
                <a:solidFill>
                  <a:schemeClr val="accent2"/>
                </a:solidFill>
              </a:rPr>
              <a:t> – It is the name of the </a:t>
            </a:r>
            <a:r>
              <a:rPr lang="en-US" sz="1800" dirty="0" err="1">
                <a:solidFill>
                  <a:schemeClr val="accent2"/>
                </a:solidFill>
              </a:rPr>
              <a:t>neighbourhood</a:t>
            </a:r>
            <a:r>
              <a:rPr lang="en-US" sz="1800" dirty="0">
                <a:solidFill>
                  <a:schemeClr val="accent2"/>
                </a:solidFill>
              </a:rPr>
              <a:t> in NYC.</a:t>
            </a:r>
            <a:br>
              <a:rPr lang="en-US" sz="1800" dirty="0">
                <a:solidFill>
                  <a:schemeClr val="accent2"/>
                </a:solidFill>
              </a:rPr>
            </a:br>
            <a:r>
              <a:rPr lang="en-US" sz="1800" dirty="0">
                <a:solidFill>
                  <a:schemeClr val="accent2"/>
                </a:solidFill>
              </a:rPr>
              <a:t>• latitude – It is the coordinates of latitude of the property listed.</a:t>
            </a:r>
            <a:br>
              <a:rPr lang="en-US" sz="1800" dirty="0">
                <a:solidFill>
                  <a:schemeClr val="accent2"/>
                </a:solidFill>
              </a:rPr>
            </a:br>
            <a:r>
              <a:rPr lang="en-US" sz="1800" dirty="0">
                <a:solidFill>
                  <a:schemeClr val="accent2"/>
                </a:solidFill>
              </a:rPr>
              <a:t>• longitude – It is the coordinates of longitude of the property listed</a:t>
            </a:r>
            <a:endParaRPr lang="en-IN" sz="1800" dirty="0">
              <a:solidFill>
                <a:schemeClr val="accent2"/>
              </a:solidFill>
            </a:endParaRPr>
          </a:p>
        </p:txBody>
      </p:sp>
    </p:spTree>
    <p:extLst>
      <p:ext uri="{BB962C8B-B14F-4D97-AF65-F5344CB8AC3E}">
        <p14:creationId xmlns:p14="http://schemas.microsoft.com/office/powerpoint/2010/main" val="390889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9FF5-3E81-CFA1-1562-1164DDCAE216}"/>
              </a:ext>
            </a:extLst>
          </p:cNvPr>
          <p:cNvSpPr>
            <a:spLocks noGrp="1"/>
          </p:cNvSpPr>
          <p:nvPr>
            <p:ph type="title"/>
          </p:nvPr>
        </p:nvSpPr>
        <p:spPr/>
        <p:txBody>
          <a:bodyPr/>
          <a:lstStyle/>
          <a:p>
            <a:r>
              <a:rPr lang="en-US" sz="1800" dirty="0">
                <a:solidFill>
                  <a:schemeClr val="accent2"/>
                </a:solidFill>
              </a:rPr>
              <a:t>• room type – It is the type of room listed by host.</a:t>
            </a:r>
            <a:br>
              <a:rPr lang="en-US" sz="1800" dirty="0">
                <a:solidFill>
                  <a:schemeClr val="accent2"/>
                </a:solidFill>
              </a:rPr>
            </a:br>
            <a:r>
              <a:rPr lang="en-US" sz="1800" dirty="0">
                <a:solidFill>
                  <a:schemeClr val="accent2"/>
                </a:solidFill>
              </a:rPr>
              <a:t>• price - It is the rent of the property listed in US Dollars.</a:t>
            </a:r>
            <a:br>
              <a:rPr lang="en-US" sz="1800" dirty="0">
                <a:solidFill>
                  <a:schemeClr val="accent2"/>
                </a:solidFill>
              </a:rPr>
            </a:br>
            <a:r>
              <a:rPr lang="en-US" sz="1800" dirty="0">
                <a:solidFill>
                  <a:schemeClr val="accent2"/>
                </a:solidFill>
              </a:rPr>
              <a:t>• minimum nights – It is minimum nights customer rented the property.</a:t>
            </a:r>
            <a:br>
              <a:rPr lang="en-US" sz="1800" dirty="0">
                <a:solidFill>
                  <a:schemeClr val="accent2"/>
                </a:solidFill>
              </a:rPr>
            </a:br>
            <a:r>
              <a:rPr lang="en-US" sz="1800" dirty="0">
                <a:solidFill>
                  <a:schemeClr val="accent2"/>
                </a:solidFill>
              </a:rPr>
              <a:t>• </a:t>
            </a:r>
            <a:r>
              <a:rPr lang="en-US" sz="1800" dirty="0" err="1">
                <a:solidFill>
                  <a:schemeClr val="accent2"/>
                </a:solidFill>
              </a:rPr>
              <a:t>Number_of_reviews</a:t>
            </a:r>
            <a:r>
              <a:rPr lang="en-US" sz="1800" dirty="0">
                <a:solidFill>
                  <a:schemeClr val="accent2"/>
                </a:solidFill>
              </a:rPr>
              <a:t> – It is the number of customers reviews on the property.</a:t>
            </a:r>
            <a:br>
              <a:rPr lang="en-US" sz="1800" dirty="0">
                <a:solidFill>
                  <a:schemeClr val="accent2"/>
                </a:solidFill>
              </a:rPr>
            </a:br>
            <a:r>
              <a:rPr lang="en-US" sz="1800" dirty="0">
                <a:solidFill>
                  <a:schemeClr val="accent2"/>
                </a:solidFill>
              </a:rPr>
              <a:t>• </a:t>
            </a:r>
            <a:r>
              <a:rPr lang="en-US" sz="1800" dirty="0" err="1">
                <a:solidFill>
                  <a:schemeClr val="accent2"/>
                </a:solidFill>
              </a:rPr>
              <a:t>last_review</a:t>
            </a:r>
            <a:r>
              <a:rPr lang="en-US" sz="1800" dirty="0">
                <a:solidFill>
                  <a:schemeClr val="accent2"/>
                </a:solidFill>
              </a:rPr>
              <a:t> – It is the date when the property was last reviewed.</a:t>
            </a:r>
            <a:br>
              <a:rPr lang="en-US" sz="1800" dirty="0">
                <a:solidFill>
                  <a:schemeClr val="accent2"/>
                </a:solidFill>
              </a:rPr>
            </a:br>
            <a:r>
              <a:rPr lang="en-US" sz="1800" dirty="0">
                <a:solidFill>
                  <a:schemeClr val="accent2"/>
                </a:solidFill>
              </a:rPr>
              <a:t>• </a:t>
            </a:r>
            <a:r>
              <a:rPr lang="en-US" sz="1800" dirty="0" err="1">
                <a:solidFill>
                  <a:schemeClr val="accent2"/>
                </a:solidFill>
              </a:rPr>
              <a:t>reviews_per_month</a:t>
            </a:r>
            <a:r>
              <a:rPr lang="en-US" sz="1800" dirty="0">
                <a:solidFill>
                  <a:schemeClr val="accent2"/>
                </a:solidFill>
              </a:rPr>
              <a:t> - It is the count of reviews per month on the property </a:t>
            </a:r>
            <a:br>
              <a:rPr lang="en-US" sz="1800" dirty="0">
                <a:solidFill>
                  <a:schemeClr val="accent2"/>
                </a:solidFill>
              </a:rPr>
            </a:br>
            <a:r>
              <a:rPr lang="en-US" sz="1800" dirty="0">
                <a:solidFill>
                  <a:schemeClr val="accent2"/>
                </a:solidFill>
              </a:rPr>
              <a:t>• </a:t>
            </a:r>
            <a:r>
              <a:rPr lang="en-US" sz="1800" dirty="0" err="1">
                <a:solidFill>
                  <a:schemeClr val="accent2"/>
                </a:solidFill>
              </a:rPr>
              <a:t>calculated_host_listings_count</a:t>
            </a:r>
            <a:r>
              <a:rPr lang="en-US" sz="1800" dirty="0">
                <a:solidFill>
                  <a:schemeClr val="accent2"/>
                </a:solidFill>
              </a:rPr>
              <a:t> - It is the number of listings done by a host</a:t>
            </a:r>
            <a:br>
              <a:rPr lang="en-US" sz="1800" dirty="0">
                <a:solidFill>
                  <a:schemeClr val="accent2"/>
                </a:solidFill>
              </a:rPr>
            </a:br>
            <a:r>
              <a:rPr lang="en-US" sz="1800" dirty="0">
                <a:solidFill>
                  <a:schemeClr val="accent2"/>
                </a:solidFill>
              </a:rPr>
              <a:t>• Availability_365 – It is the number of days the property is available in a year</a:t>
            </a:r>
            <a:br>
              <a:rPr lang="en-US" sz="2400" dirty="0"/>
            </a:br>
            <a:endParaRPr lang="en-IN" sz="2400" dirty="0"/>
          </a:p>
        </p:txBody>
      </p:sp>
    </p:spTree>
    <p:extLst>
      <p:ext uri="{BB962C8B-B14F-4D97-AF65-F5344CB8AC3E}">
        <p14:creationId xmlns:p14="http://schemas.microsoft.com/office/powerpoint/2010/main" val="211969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862E-EE7D-3995-F24C-1EA6D7FBDA40}"/>
              </a:ext>
            </a:extLst>
          </p:cNvPr>
          <p:cNvSpPr>
            <a:spLocks noGrp="1"/>
          </p:cNvSpPr>
          <p:nvPr>
            <p:ph type="title"/>
          </p:nvPr>
        </p:nvSpPr>
        <p:spPr>
          <a:xfrm>
            <a:off x="148857" y="180753"/>
            <a:ext cx="8750594" cy="4561368"/>
          </a:xfrm>
        </p:spPr>
        <p:txBody>
          <a:bodyPr/>
          <a:lstStyle/>
          <a:p>
            <a:r>
              <a:rPr lang="en-US" sz="2400" dirty="0">
                <a:solidFill>
                  <a:schemeClr val="accent2"/>
                </a:solidFill>
              </a:rPr>
              <a:t>The dataset has 48895 rows and 16 features.</a:t>
            </a: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br>
              <a:rPr lang="en-US" sz="2400" dirty="0">
                <a:solidFill>
                  <a:schemeClr val="accent2"/>
                </a:solidFill>
              </a:rPr>
            </a:br>
            <a:endParaRPr lang="en-IN" sz="2400" dirty="0">
              <a:solidFill>
                <a:schemeClr val="accent2"/>
              </a:solidFill>
            </a:endParaRPr>
          </a:p>
        </p:txBody>
      </p:sp>
      <p:pic>
        <p:nvPicPr>
          <p:cNvPr id="4" name="Picture 3">
            <a:extLst>
              <a:ext uri="{FF2B5EF4-FFF2-40B4-BE49-F238E27FC236}">
                <a16:creationId xmlns:a16="http://schemas.microsoft.com/office/drawing/2014/main" id="{E44B4D41-CD25-58C5-060E-6F193BE2696B}"/>
              </a:ext>
            </a:extLst>
          </p:cNvPr>
          <p:cNvPicPr>
            <a:picLocks noChangeAspect="1"/>
          </p:cNvPicPr>
          <p:nvPr/>
        </p:nvPicPr>
        <p:blipFill>
          <a:blip r:embed="rId2"/>
          <a:stretch>
            <a:fillRect/>
          </a:stretch>
        </p:blipFill>
        <p:spPr>
          <a:xfrm>
            <a:off x="1028700" y="605789"/>
            <a:ext cx="6401199" cy="4228463"/>
          </a:xfrm>
          <a:prstGeom prst="rect">
            <a:avLst/>
          </a:prstGeom>
        </p:spPr>
      </p:pic>
    </p:spTree>
    <p:extLst>
      <p:ext uri="{BB962C8B-B14F-4D97-AF65-F5344CB8AC3E}">
        <p14:creationId xmlns:p14="http://schemas.microsoft.com/office/powerpoint/2010/main" val="289033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26C8-991A-90E0-DEEB-05D870BAA9A5}"/>
              </a:ext>
            </a:extLst>
          </p:cNvPr>
          <p:cNvSpPr>
            <a:spLocks noGrp="1"/>
          </p:cNvSpPr>
          <p:nvPr>
            <p:ph type="title"/>
          </p:nvPr>
        </p:nvSpPr>
        <p:spPr>
          <a:xfrm>
            <a:off x="191386" y="202019"/>
            <a:ext cx="8825073" cy="4415131"/>
          </a:xfrm>
        </p:spPr>
        <p:txBody>
          <a:bodyPr/>
          <a:lstStyle/>
          <a:p>
            <a:r>
              <a:rPr lang="en-US" sz="2800" b="1" i="1" u="sng" dirty="0">
                <a:solidFill>
                  <a:schemeClr val="accent2"/>
                </a:solidFill>
              </a:rPr>
              <a:t>Importing Libraries and Data Cleaning</a:t>
            </a:r>
            <a:br>
              <a:rPr lang="en-US" sz="2800" dirty="0">
                <a:solidFill>
                  <a:schemeClr val="accent2"/>
                </a:solidFill>
              </a:rPr>
            </a:br>
            <a:r>
              <a:rPr lang="en-US" sz="2800" dirty="0">
                <a:solidFill>
                  <a:schemeClr val="accent2"/>
                </a:solidFill>
              </a:rPr>
              <a:t>Importing the required libraries</a:t>
            </a:r>
            <a:br>
              <a:rPr lang="en-US" sz="2800" dirty="0">
                <a:solidFill>
                  <a:schemeClr val="accent2"/>
                </a:solidFill>
              </a:rPr>
            </a:br>
            <a:endParaRPr lang="en-IN" dirty="0">
              <a:solidFill>
                <a:schemeClr val="accent2"/>
              </a:solidFill>
            </a:endParaRPr>
          </a:p>
        </p:txBody>
      </p:sp>
      <p:pic>
        <p:nvPicPr>
          <p:cNvPr id="4" name="Picture 3">
            <a:extLst>
              <a:ext uri="{FF2B5EF4-FFF2-40B4-BE49-F238E27FC236}">
                <a16:creationId xmlns:a16="http://schemas.microsoft.com/office/drawing/2014/main" id="{D094DF9E-83EE-3C46-C9B7-217A38D420D2}"/>
              </a:ext>
            </a:extLst>
          </p:cNvPr>
          <p:cNvPicPr>
            <a:picLocks noChangeAspect="1"/>
          </p:cNvPicPr>
          <p:nvPr/>
        </p:nvPicPr>
        <p:blipFill>
          <a:blip r:embed="rId2"/>
          <a:stretch>
            <a:fillRect/>
          </a:stretch>
        </p:blipFill>
        <p:spPr>
          <a:xfrm>
            <a:off x="1463041" y="2571750"/>
            <a:ext cx="4804646" cy="1611629"/>
          </a:xfrm>
          <a:prstGeom prst="rect">
            <a:avLst/>
          </a:prstGeom>
        </p:spPr>
      </p:pic>
    </p:spTree>
    <p:extLst>
      <p:ext uri="{BB962C8B-B14F-4D97-AF65-F5344CB8AC3E}">
        <p14:creationId xmlns:p14="http://schemas.microsoft.com/office/powerpoint/2010/main" val="367764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B458-CF53-D2EE-BB6F-867D25AFA1FB}"/>
              </a:ext>
            </a:extLst>
          </p:cNvPr>
          <p:cNvSpPr>
            <a:spLocks noGrp="1"/>
          </p:cNvSpPr>
          <p:nvPr>
            <p:ph type="title"/>
          </p:nvPr>
        </p:nvSpPr>
        <p:spPr>
          <a:xfrm>
            <a:off x="490250" y="450150"/>
            <a:ext cx="8037062" cy="4090800"/>
          </a:xfrm>
        </p:spPr>
        <p:txBody>
          <a:bodyPr/>
          <a:lstStyle/>
          <a:p>
            <a:r>
              <a:rPr lang="en-US" sz="2000" dirty="0">
                <a:solidFill>
                  <a:schemeClr val="accent2"/>
                </a:solidFill>
              </a:rPr>
              <a:t>Dropping non-relevant features from the dataset.</a:t>
            </a: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r>
              <a:rPr lang="en-US" sz="2000" dirty="0">
                <a:solidFill>
                  <a:schemeClr val="accent2"/>
                </a:solidFill>
              </a:rPr>
              <a:t>Replacing the </a:t>
            </a:r>
            <a:r>
              <a:rPr lang="en-US" sz="2000" dirty="0" err="1">
                <a:solidFill>
                  <a:schemeClr val="accent2"/>
                </a:solidFill>
              </a:rPr>
              <a:t>NaN</a:t>
            </a:r>
            <a:r>
              <a:rPr lang="en-US" sz="2000" dirty="0">
                <a:solidFill>
                  <a:schemeClr val="accent2"/>
                </a:solidFill>
              </a:rPr>
              <a:t> values from features.</a:t>
            </a: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br>
              <a:rPr lang="en-US" sz="2000" dirty="0">
                <a:solidFill>
                  <a:schemeClr val="accent2"/>
                </a:solidFill>
              </a:rPr>
            </a:br>
            <a:endParaRPr lang="en-IN" sz="2000" dirty="0">
              <a:solidFill>
                <a:schemeClr val="accent2"/>
              </a:solidFill>
            </a:endParaRPr>
          </a:p>
        </p:txBody>
      </p:sp>
      <p:pic>
        <p:nvPicPr>
          <p:cNvPr id="4" name="Picture 3">
            <a:extLst>
              <a:ext uri="{FF2B5EF4-FFF2-40B4-BE49-F238E27FC236}">
                <a16:creationId xmlns:a16="http://schemas.microsoft.com/office/drawing/2014/main" id="{07252FE9-5867-6E69-FF38-8AB6AD34D538}"/>
              </a:ext>
            </a:extLst>
          </p:cNvPr>
          <p:cNvPicPr>
            <a:picLocks noChangeAspect="1"/>
          </p:cNvPicPr>
          <p:nvPr/>
        </p:nvPicPr>
        <p:blipFill>
          <a:blip r:embed="rId2"/>
          <a:stretch>
            <a:fillRect/>
          </a:stretch>
        </p:blipFill>
        <p:spPr>
          <a:xfrm>
            <a:off x="971550" y="994410"/>
            <a:ext cx="6139217" cy="1028700"/>
          </a:xfrm>
          <a:prstGeom prst="rect">
            <a:avLst/>
          </a:prstGeom>
        </p:spPr>
      </p:pic>
      <p:pic>
        <p:nvPicPr>
          <p:cNvPr id="6" name="Picture 5">
            <a:extLst>
              <a:ext uri="{FF2B5EF4-FFF2-40B4-BE49-F238E27FC236}">
                <a16:creationId xmlns:a16="http://schemas.microsoft.com/office/drawing/2014/main" id="{654A58A8-CA49-BF98-1D6E-AEAA5850DB25}"/>
              </a:ext>
            </a:extLst>
          </p:cNvPr>
          <p:cNvPicPr>
            <a:picLocks noChangeAspect="1"/>
          </p:cNvPicPr>
          <p:nvPr/>
        </p:nvPicPr>
        <p:blipFill>
          <a:blip r:embed="rId3"/>
          <a:stretch>
            <a:fillRect/>
          </a:stretch>
        </p:blipFill>
        <p:spPr>
          <a:xfrm>
            <a:off x="766735" y="3120391"/>
            <a:ext cx="6139216" cy="1280159"/>
          </a:xfrm>
          <a:prstGeom prst="rect">
            <a:avLst/>
          </a:prstGeom>
        </p:spPr>
      </p:pic>
    </p:spTree>
    <p:extLst>
      <p:ext uri="{BB962C8B-B14F-4D97-AF65-F5344CB8AC3E}">
        <p14:creationId xmlns:p14="http://schemas.microsoft.com/office/powerpoint/2010/main" val="98481833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1623</Words>
  <Application>Microsoft Office PowerPoint</Application>
  <PresentationFormat>On-screen Show (16:9)</PresentationFormat>
  <Paragraphs>47</Paragraphs>
  <Slides>27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Montserrat</vt:lpstr>
      <vt:lpstr>Simple Light</vt:lpstr>
      <vt:lpstr>                                                         </vt:lpstr>
      <vt:lpstr>   </vt:lpstr>
      <vt:lpstr>Dataset Overview ● Airbnb, as in “Air Bed and Breakfast”, is a  online business where lets property owners rent out their spaces to people looking for a place to stay.  Travelers can rent a space for multiple people to share, a shared space with private rooms, or the entire property for themselves. ● The dataset Airbnb NYC 2019 that we are  analyzing consists of the booking data on Airbnb from 2008 to 2019</vt:lpstr>
      <vt:lpstr>Problem Statements 1. What can we learn about different hosts and areas? 2. What can we learn from predictions( prices, reviews,etc.)? 3. Which hosts are busiest and why? 4. Which room type is preferred in most popular neighbourhood? 5.Is there any noticeable difference of traffic among different areas, what could be the reason for it? </vt:lpstr>
      <vt:lpstr>Features in dataset: The features in the dataset can be described as follows: • id - It is the identity number of the property listed by a particular host. • name - It is the name of the property listed by the host. • host_id - It is the identity number of the hosts • host_name – It is the name of the host • neighbourhood_group - It is the name of the neighbourhood groups in NYC  • neighbourhood – It is the name of the neighbourhood in NYC. • latitude – It is the coordinates of latitude of the property listed. • longitude – It is the coordinates of longitude of the property listed</vt:lpstr>
      <vt:lpstr>• room type – It is the type of room listed by host. • price - It is the rent of the property listed in US Dollars. • minimum nights – It is minimum nights customer rented the property. • Number_of_reviews – It is the number of customers reviews on the property. • last_review – It is the date when the property was last reviewed. • reviews_per_month - It is the count of reviews per month on the property  • calculated_host_listings_count - It is the number of listings done by a host • Availability_365 – It is the number of days the property is available in a year </vt:lpstr>
      <vt:lpstr>The dataset has 48895 rows and 16 features.           </vt:lpstr>
      <vt:lpstr>Importing Libraries and Data Cleaning Importing the required libraries </vt:lpstr>
      <vt:lpstr>Dropping non-relevant features from the dataset.      Replacing the NaN values from features.     </vt:lpstr>
      <vt:lpstr>Updated dataset has no NaN values.          </vt:lpstr>
      <vt:lpstr>Data visualization</vt:lpstr>
      <vt:lpstr>Hosts and Areas Top 10 hosts across different neighbourhood groups          </vt:lpstr>
      <vt:lpstr>Hosts with most listings ● The host named Sonder(NYC) has highest number of listings of 327 in Manhattan neighbourhood group. ● The host named Blueground has 2nd highest listings of 232 in Manhattan Neighbourhood group. ● The host Blueground also has 232 listings in Brooklyn. </vt:lpstr>
      <vt:lpstr>Neighbourhood Group • The pie chart shows Manhattan has 44.3% of  the total listings which is the highest share. • Its followed by Brookyln with a share of  41.1% of total listings. • This means just Manhattan and Brooklyn  have about 85% of the total NYC listings  which is a lot. • Staten Island has the lowest number of  listings in NYC with a share of only 0.8% </vt:lpstr>
      <vt:lpstr>Dataset Statistics From the statistics we can see that maximum rental price is $10000 which is absurdly high and most probably skewed. Hence, we have to limit the price range to [price&lt;500] in the plots to get an accurate display of the price ranges in different neighbourhoods.         </vt:lpstr>
      <vt:lpstr>Neighbourhood Group Price Distribution  • Red color dots are the rooms with a higher price and blue color dots are the rooms with a lower price.  • Manhattan has the largest variation in price range.  • Manhattan has the most number of green, yellow and red dots which means it has more expensive rooms than other neighbourhood groups.</vt:lpstr>
      <vt:lpstr>Price distribution further illustrated:  Manhattan has the  highest range price for  the listings with about  140 USD as an average  price, followed by  Brooklyn with 90 USD. • Queens and Staten Island  have a very similar range  price. • Bronx has the lowest  average price</vt:lpstr>
      <vt:lpstr>Top 10 busiest hosts by reviews         </vt:lpstr>
      <vt:lpstr>Busiest Hosts by Reviews  ● Dona has highest numbers of reviews and we can assume  that Dona is the busiest host followed by Jj and Maya ● The chart also shows that the  busiest neighbourhoods groups  are Manhattan, Queens and  Brooklyn</vt:lpstr>
      <vt:lpstr>Room Type Preferred ● The most  preferred room type is Entire  home/apt as well  as private room. ● Shared room is least preferred by people.</vt:lpstr>
      <vt:lpstr>Room Type on Neighbourhood Group • Brooklyn has almost the  same number of private  rooms and entire  home/apartments • Manhattan has  significantly more entire  home/apartments than  private rooms • Queens has somewhat  more private rooms than  entire home/apartments </vt:lpstr>
      <vt:lpstr>Neighbourhood Popularity  Neighbourhood group room availability          </vt:lpstr>
      <vt:lpstr>Neighbourhoods with the Most Listings ● Williamsburg In Manhattan has the highest numbers of  listings which is 3920. ● It is followed by Bedford Stuyvesant in Brooklyn  with 3714 listings. ● Harlem in Manhattan  comes third with 2658  listing</vt:lpstr>
      <vt:lpstr>Top 10 neighbourhood with most listings.      </vt:lpstr>
      <vt:lpstr>Conclusion ● Hosts with most listings are from Manhattan and Brooklyn clearly stating  that hosts prefer these two neighbourhood groups. ● Manhattan has the most number of listings out of all neighbourhood  groups. Manhattan and Brooklyn have about 85% of the total NYC listings. ● Queens has significantly lower host listings than Manhattan. Staten Island  has the lowest number of listings in NYC. ● Manhattan is the most expensive followed by Brooklyn. Bronx has the  cheapest listings in NYC. ● The busiest hosts are from Manhattan, Queens and Brooklyn which is  normal considering these are the most urban areas of NYC. ● Private room and entire home/apartment are the most in-demand room  types. </vt:lpstr>
      <vt:lpstr>● Manhattan has skyscrapers, world-famous museums, central parks, fastpaced lifestyle and a high standard of living. Brooklyn is home to beautiful  parks, dining experiences and culture. This is why these neighbourhood  groups are most preferred by hosts. ● Queens is geographically the largest of the five neighbourhood groups.  Queens neighbourhoods have almost all the big-city perks. It has incredible  cuisine and dining and has a fabulous culture and connectivity. This can be a  strong enough motivation for a new hosts. ● Staten Island has the lowest number of listings in NYC which is based  because Staten Island is the most suburban neighbourhood group in NYC. Public transit is very lackluster, no subway connections to other neighbourhood groups and the standard of living is relatively low. ● The neighbourhoods with the most listings are either in Manhattan or  Brooklyn. Harlem and Williamsburg are the two neighbourhoods with the  most listings in NYC</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HP</cp:lastModifiedBy>
  <cp:revision>6</cp:revision>
  <dcterms:modified xsi:type="dcterms:W3CDTF">2022-06-21T13:04:31Z</dcterms:modified>
</cp:coreProperties>
</file>