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2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Calibri Light" panose="020F0302020204030204" pitchFamily="34" charset="0"/>
      <p:regular r:id="rId34"/>
      <p:italic r:id="rId35"/>
    </p:embeddedFont>
    <p:embeddedFont>
      <p:font typeface="Montserrat" panose="00000500000000000000" pitchFamily="2" charset="0"/>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99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C5E2-4378-E0B5-86A0-DCE521806C0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28F021ED-CFD3-FE87-7473-A43C1052DE1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0B98A4-7E42-E89F-D077-E5B8F17BC99A}"/>
              </a:ext>
            </a:extLst>
          </p:cNvPr>
          <p:cNvSpPr>
            <a:spLocks noGrp="1"/>
          </p:cNvSpPr>
          <p:nvPr>
            <p:ph type="dt" sz="half" idx="10"/>
          </p:nvPr>
        </p:nvSpPr>
        <p:spPr/>
        <p:txBody>
          <a:bodyPr/>
          <a:lstStyle/>
          <a:p>
            <a:fld id="{B61BEF0D-F0BB-DE4B-95CE-6DB70DBA9567}" type="datetimeFigureOut">
              <a:rPr lang="en-US" smtClean="0"/>
              <a:pPr/>
              <a:t>9/25/2022</a:t>
            </a:fld>
            <a:endParaRPr lang="en-US" dirty="0"/>
          </a:p>
        </p:txBody>
      </p:sp>
      <p:sp>
        <p:nvSpPr>
          <p:cNvPr id="5" name="Footer Placeholder 4">
            <a:extLst>
              <a:ext uri="{FF2B5EF4-FFF2-40B4-BE49-F238E27FC236}">
                <a16:creationId xmlns:a16="http://schemas.microsoft.com/office/drawing/2014/main" id="{CC210227-31CF-F3D6-7204-036977102A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F62952-6B1A-F4F0-FBD6-44620235DF9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7225135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6C2D-983B-5850-50EE-9EA1C5D78B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9570F2-D737-23DD-9085-2F76971C43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2388F9-0BF3-1070-7FDD-9CEB4545E598}"/>
              </a:ext>
            </a:extLst>
          </p:cNvPr>
          <p:cNvSpPr>
            <a:spLocks noGrp="1"/>
          </p:cNvSpPr>
          <p:nvPr>
            <p:ph type="dt" sz="half" idx="10"/>
          </p:nvPr>
        </p:nvSpPr>
        <p:spPr/>
        <p:txBody>
          <a:bodyPr/>
          <a:lstStyle/>
          <a:p>
            <a:fld id="{B61BEF0D-F0BB-DE4B-95CE-6DB70DBA9567}" type="datetimeFigureOut">
              <a:rPr lang="en-US" smtClean="0"/>
              <a:pPr/>
              <a:t>9/25/2022</a:t>
            </a:fld>
            <a:endParaRPr lang="en-US" dirty="0"/>
          </a:p>
        </p:txBody>
      </p:sp>
      <p:sp>
        <p:nvSpPr>
          <p:cNvPr id="5" name="Footer Placeholder 4">
            <a:extLst>
              <a:ext uri="{FF2B5EF4-FFF2-40B4-BE49-F238E27FC236}">
                <a16:creationId xmlns:a16="http://schemas.microsoft.com/office/drawing/2014/main" id="{9EE0D710-36B3-E4ED-529D-10CB3A59BA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791183-5CDB-69BF-A5E7-B574300BC1E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324683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1FC2BC-1372-3644-4DF1-2A85A60A5E18}"/>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72DB4A-90E7-28EB-E8AB-F31D5F81611E}"/>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3473AC-344F-53EE-12B9-99BFD8E2279E}"/>
              </a:ext>
            </a:extLst>
          </p:cNvPr>
          <p:cNvSpPr>
            <a:spLocks noGrp="1"/>
          </p:cNvSpPr>
          <p:nvPr>
            <p:ph type="dt" sz="half" idx="10"/>
          </p:nvPr>
        </p:nvSpPr>
        <p:spPr/>
        <p:txBody>
          <a:bodyPr/>
          <a:lstStyle/>
          <a:p>
            <a:fld id="{B61BEF0D-F0BB-DE4B-95CE-6DB70DBA9567}" type="datetimeFigureOut">
              <a:rPr lang="en-US" smtClean="0"/>
              <a:pPr/>
              <a:t>9/25/2022</a:t>
            </a:fld>
            <a:endParaRPr lang="en-US" dirty="0"/>
          </a:p>
        </p:txBody>
      </p:sp>
      <p:sp>
        <p:nvSpPr>
          <p:cNvPr id="5" name="Footer Placeholder 4">
            <a:extLst>
              <a:ext uri="{FF2B5EF4-FFF2-40B4-BE49-F238E27FC236}">
                <a16:creationId xmlns:a16="http://schemas.microsoft.com/office/drawing/2014/main" id="{4E2148EF-9DDE-CABD-34AE-1B88AAEEAFE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7E92C2-1B4F-8924-FAE2-1E3CAFF1596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76037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276322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317068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38414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2341-75D3-F62B-8427-6D27F26063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DA6F64-77FF-1100-1895-E2BB229ADF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7D397A-67AD-ADD0-15FA-E8628BF8DA3C}"/>
              </a:ext>
            </a:extLst>
          </p:cNvPr>
          <p:cNvSpPr>
            <a:spLocks noGrp="1"/>
          </p:cNvSpPr>
          <p:nvPr>
            <p:ph type="dt" sz="half" idx="10"/>
          </p:nvPr>
        </p:nvSpPr>
        <p:spPr/>
        <p:txBody>
          <a:bodyPr/>
          <a:lstStyle/>
          <a:p>
            <a:fld id="{52647F38-B617-4D2F-AE0A-013F0C4D2C57}" type="datetimeFigureOut">
              <a:rPr lang="en-US" smtClean="0"/>
              <a:t>9/25/2022</a:t>
            </a:fld>
            <a:endParaRPr lang="en-US" dirty="0"/>
          </a:p>
        </p:txBody>
      </p:sp>
      <p:sp>
        <p:nvSpPr>
          <p:cNvPr id="5" name="Footer Placeholder 4">
            <a:extLst>
              <a:ext uri="{FF2B5EF4-FFF2-40B4-BE49-F238E27FC236}">
                <a16:creationId xmlns:a16="http://schemas.microsoft.com/office/drawing/2014/main" id="{884FAEBC-2ED8-BF6A-E41E-F7AA5397E3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B0DA315-9476-CB6B-C0E6-4D15557EAF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931329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BFF0-0B3F-A6A4-4C11-973B51B907C2}"/>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8C29C5-2E79-9298-3721-43B41CA91804}"/>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412D1F-8F03-108C-2F4C-2CA844DA7EA4}"/>
              </a:ext>
            </a:extLst>
          </p:cNvPr>
          <p:cNvSpPr>
            <a:spLocks noGrp="1"/>
          </p:cNvSpPr>
          <p:nvPr>
            <p:ph type="dt" sz="half" idx="10"/>
          </p:nvPr>
        </p:nvSpPr>
        <p:spPr/>
        <p:txBody>
          <a:bodyPr/>
          <a:lstStyle/>
          <a:p>
            <a:fld id="{B61BEF0D-F0BB-DE4B-95CE-6DB70DBA9567}" type="datetimeFigureOut">
              <a:rPr lang="en-US" smtClean="0"/>
              <a:pPr/>
              <a:t>9/25/2022</a:t>
            </a:fld>
            <a:endParaRPr lang="en-US" dirty="0"/>
          </a:p>
        </p:txBody>
      </p:sp>
      <p:sp>
        <p:nvSpPr>
          <p:cNvPr id="5" name="Footer Placeholder 4">
            <a:extLst>
              <a:ext uri="{FF2B5EF4-FFF2-40B4-BE49-F238E27FC236}">
                <a16:creationId xmlns:a16="http://schemas.microsoft.com/office/drawing/2014/main" id="{4A09AC34-1AB0-4521-33F9-E9FA1A3CDB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19C041-696F-F529-3C05-411E21D403E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4393810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A50F9-5EF3-915B-A2E4-3A2AD6D487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4FFA99-95D4-C8F1-8F41-C8AC926CCC09}"/>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6CE2E3-20FE-5F70-1D48-AD974DACE3D2}"/>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A1D4C8-87EC-4E1A-E6AF-9D6D1E05DA8C}"/>
              </a:ext>
            </a:extLst>
          </p:cNvPr>
          <p:cNvSpPr>
            <a:spLocks noGrp="1"/>
          </p:cNvSpPr>
          <p:nvPr>
            <p:ph type="dt" sz="half" idx="10"/>
          </p:nvPr>
        </p:nvSpPr>
        <p:spPr/>
        <p:txBody>
          <a:bodyPr/>
          <a:lstStyle/>
          <a:p>
            <a:fld id="{05BFA754-D5C3-4E66-96A6-867B257F58DC}" type="datetimeFigureOut">
              <a:rPr lang="en-US" smtClean="0"/>
              <a:t>9/25/2022</a:t>
            </a:fld>
            <a:endParaRPr lang="en-US" dirty="0"/>
          </a:p>
        </p:txBody>
      </p:sp>
      <p:sp>
        <p:nvSpPr>
          <p:cNvPr id="6" name="Footer Placeholder 5">
            <a:extLst>
              <a:ext uri="{FF2B5EF4-FFF2-40B4-BE49-F238E27FC236}">
                <a16:creationId xmlns:a16="http://schemas.microsoft.com/office/drawing/2014/main" id="{6F1B9999-6FB8-2AA8-316D-6C3D55E085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5F7A72-5868-FE3E-5209-B5B241FC9AC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048751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F845-86AD-A8CF-4668-A25714EA5486}"/>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02775D-060E-86AD-4E10-C47B80D3BAC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2C994-C039-E493-FCBD-39D10EFDC684}"/>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0FDB24-10A6-2C64-EF9C-0C69D484928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6B079E2-C25D-F411-F256-DBE5B3F44838}"/>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8F4FA5-3057-C917-FF8A-8EFADE488D85}"/>
              </a:ext>
            </a:extLst>
          </p:cNvPr>
          <p:cNvSpPr>
            <a:spLocks noGrp="1"/>
          </p:cNvSpPr>
          <p:nvPr>
            <p:ph type="dt" sz="half" idx="10"/>
          </p:nvPr>
        </p:nvSpPr>
        <p:spPr/>
        <p:txBody>
          <a:bodyPr/>
          <a:lstStyle/>
          <a:p>
            <a:fld id="{B61BEF0D-F0BB-DE4B-95CE-6DB70DBA9567}" type="datetimeFigureOut">
              <a:rPr lang="en-US" smtClean="0"/>
              <a:pPr/>
              <a:t>9/25/2022</a:t>
            </a:fld>
            <a:endParaRPr lang="en-US" dirty="0"/>
          </a:p>
        </p:txBody>
      </p:sp>
      <p:sp>
        <p:nvSpPr>
          <p:cNvPr id="8" name="Footer Placeholder 7">
            <a:extLst>
              <a:ext uri="{FF2B5EF4-FFF2-40B4-BE49-F238E27FC236}">
                <a16:creationId xmlns:a16="http://schemas.microsoft.com/office/drawing/2014/main" id="{FBBDB866-69FF-6EB4-035B-944D8F20550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0986E20-428B-42A1-C9A4-826A7ABAECA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2089786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B3E9-252C-7D9D-16ED-E8B5FA461F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34BEB5-E1A2-50EC-151A-ACEE3DEB8BFE}"/>
              </a:ext>
            </a:extLst>
          </p:cNvPr>
          <p:cNvSpPr>
            <a:spLocks noGrp="1"/>
          </p:cNvSpPr>
          <p:nvPr>
            <p:ph type="dt" sz="half" idx="10"/>
          </p:nvPr>
        </p:nvSpPr>
        <p:spPr/>
        <p:txBody>
          <a:bodyPr/>
          <a:lstStyle/>
          <a:p>
            <a:fld id="{B61BEF0D-F0BB-DE4B-95CE-6DB70DBA9567}" type="datetimeFigureOut">
              <a:rPr lang="en-US" smtClean="0"/>
              <a:pPr/>
              <a:t>9/25/2022</a:t>
            </a:fld>
            <a:endParaRPr lang="en-US" dirty="0"/>
          </a:p>
        </p:txBody>
      </p:sp>
      <p:sp>
        <p:nvSpPr>
          <p:cNvPr id="4" name="Footer Placeholder 3">
            <a:extLst>
              <a:ext uri="{FF2B5EF4-FFF2-40B4-BE49-F238E27FC236}">
                <a16:creationId xmlns:a16="http://schemas.microsoft.com/office/drawing/2014/main" id="{AAB5FC45-1A13-B545-B4A8-D5AD7D9E50E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77FCA11-8E24-268A-ED26-E3B84143BF6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8747060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BF4A2C-FF18-0721-1E8E-F59375260D0B}"/>
              </a:ext>
            </a:extLst>
          </p:cNvPr>
          <p:cNvSpPr>
            <a:spLocks noGrp="1"/>
          </p:cNvSpPr>
          <p:nvPr>
            <p:ph type="dt" sz="half" idx="10"/>
          </p:nvPr>
        </p:nvSpPr>
        <p:spPr/>
        <p:txBody>
          <a:bodyPr/>
          <a:lstStyle/>
          <a:p>
            <a:fld id="{B61BEF0D-F0BB-DE4B-95CE-6DB70DBA9567}" type="datetimeFigureOut">
              <a:rPr lang="en-US" smtClean="0"/>
              <a:pPr/>
              <a:t>9/25/2022</a:t>
            </a:fld>
            <a:endParaRPr lang="en-US" dirty="0"/>
          </a:p>
        </p:txBody>
      </p:sp>
      <p:sp>
        <p:nvSpPr>
          <p:cNvPr id="3" name="Footer Placeholder 2">
            <a:extLst>
              <a:ext uri="{FF2B5EF4-FFF2-40B4-BE49-F238E27FC236}">
                <a16:creationId xmlns:a16="http://schemas.microsoft.com/office/drawing/2014/main" id="{CF72FECE-C756-6BA6-FB0B-A9C1D45E074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C217596-3B48-A829-A537-6EEBDFB3156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42102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56A6B-F963-9CA2-0B7E-691FDA58367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6B29A8-FC58-D65E-13E4-CAA5D23244E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B7B5F0-16EB-2B22-0FC0-7023456B433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0E54EAE-1365-5D06-6621-480136EC2C1A}"/>
              </a:ext>
            </a:extLst>
          </p:cNvPr>
          <p:cNvSpPr>
            <a:spLocks noGrp="1"/>
          </p:cNvSpPr>
          <p:nvPr>
            <p:ph type="dt" sz="half" idx="10"/>
          </p:nvPr>
        </p:nvSpPr>
        <p:spPr/>
        <p:txBody>
          <a:bodyPr/>
          <a:lstStyle/>
          <a:p>
            <a:fld id="{B61BEF0D-F0BB-DE4B-95CE-6DB70DBA9567}" type="datetimeFigureOut">
              <a:rPr lang="en-US" smtClean="0"/>
              <a:pPr/>
              <a:t>9/25/2022</a:t>
            </a:fld>
            <a:endParaRPr lang="en-US" dirty="0"/>
          </a:p>
        </p:txBody>
      </p:sp>
      <p:sp>
        <p:nvSpPr>
          <p:cNvPr id="6" name="Footer Placeholder 5">
            <a:extLst>
              <a:ext uri="{FF2B5EF4-FFF2-40B4-BE49-F238E27FC236}">
                <a16:creationId xmlns:a16="http://schemas.microsoft.com/office/drawing/2014/main" id="{5CE48F48-07CF-EDA8-3BAA-28028E9EA6E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198F5DB-A1C4-5045-2C8C-407705DB263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3416508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86C14-A6DF-1F3F-59ED-4FF81126CCD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724F61-9990-DC05-2966-237D040783A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68F46A9F-2643-750B-E61B-DFEDD3A7698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46A164E-5C68-D1F8-3970-C6EA04DCAC38}"/>
              </a:ext>
            </a:extLst>
          </p:cNvPr>
          <p:cNvSpPr>
            <a:spLocks noGrp="1"/>
          </p:cNvSpPr>
          <p:nvPr>
            <p:ph type="dt" sz="half" idx="10"/>
          </p:nvPr>
        </p:nvSpPr>
        <p:spPr/>
        <p:txBody>
          <a:bodyPr/>
          <a:lstStyle/>
          <a:p>
            <a:fld id="{B61BEF0D-F0BB-DE4B-95CE-6DB70DBA9567}" type="datetimeFigureOut">
              <a:rPr lang="en-US" smtClean="0"/>
              <a:pPr/>
              <a:t>9/25/2022</a:t>
            </a:fld>
            <a:endParaRPr lang="en-US" dirty="0"/>
          </a:p>
        </p:txBody>
      </p:sp>
      <p:sp>
        <p:nvSpPr>
          <p:cNvPr id="6" name="Footer Placeholder 5">
            <a:extLst>
              <a:ext uri="{FF2B5EF4-FFF2-40B4-BE49-F238E27FC236}">
                <a16:creationId xmlns:a16="http://schemas.microsoft.com/office/drawing/2014/main" id="{16F2C1AB-50B3-946C-CE24-A62BA8E2611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49FCF6A-E848-ECA3-C0DC-87CEA83CB7D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6738615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EA70BA-C40F-A092-AF17-38C0ACBAA992}"/>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12F55D-65B6-3443-F828-C2965BB8FA1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2A8DE4-6368-89B8-3C12-7C68FA6C2832}"/>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9/25/2022</a:t>
            </a:fld>
            <a:endParaRPr lang="en-US" dirty="0"/>
          </a:p>
        </p:txBody>
      </p:sp>
      <p:sp>
        <p:nvSpPr>
          <p:cNvPr id="5" name="Footer Placeholder 4">
            <a:extLst>
              <a:ext uri="{FF2B5EF4-FFF2-40B4-BE49-F238E27FC236}">
                <a16:creationId xmlns:a16="http://schemas.microsoft.com/office/drawing/2014/main" id="{DE699C0C-3BE3-C5B5-897F-B0C561E8765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2832C5C-25C8-6DAB-7F2E-1EBD1BDF026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003753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37210"/>
            <a:ext cx="8512500" cy="698373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800" b="1" u="sng" dirty="0">
                <a:solidFill>
                  <a:srgbClr val="CC0000"/>
                </a:solidFill>
                <a:latin typeface="Montserrat"/>
                <a:ea typeface="Montserrat"/>
                <a:cs typeface="Montserrat"/>
                <a:sym typeface="Montserrat"/>
              </a:rPr>
              <a:t>Capstone Project 3</a:t>
            </a:r>
            <a:br>
              <a:rPr lang="en-GB" sz="4800" b="1" u="sng" dirty="0">
                <a:solidFill>
                  <a:srgbClr val="CC0000"/>
                </a:solidFill>
                <a:latin typeface="Montserrat"/>
                <a:ea typeface="Montserrat"/>
                <a:cs typeface="Montserrat"/>
                <a:sym typeface="Montserrat"/>
              </a:rPr>
            </a:br>
            <a:r>
              <a:rPr lang="en-GB" sz="3600" b="1" u="sng" dirty="0">
                <a:latin typeface="Montserrat"/>
                <a:ea typeface="Montserrat"/>
                <a:cs typeface="Montserrat"/>
                <a:sym typeface="Montserrat"/>
              </a:rPr>
              <a:t>Mobile Price Range Prediction </a:t>
            </a:r>
            <a:br>
              <a:rPr lang="en-GB" sz="3600" b="1" u="sng" dirty="0">
                <a:latin typeface="Montserrat"/>
                <a:ea typeface="Montserrat"/>
                <a:cs typeface="Montserrat"/>
                <a:sym typeface="Montserrat"/>
              </a:rPr>
            </a:br>
            <a:r>
              <a:rPr lang="en-GB" sz="3600" b="1" dirty="0">
                <a:latin typeface="Montserrat"/>
                <a:ea typeface="Montserrat"/>
                <a:cs typeface="Montserrat"/>
                <a:sym typeface="Montserrat"/>
              </a:rPr>
              <a:t>       </a:t>
            </a:r>
            <a:r>
              <a:rPr lang="en-GB" sz="2000" b="1" u="sng" dirty="0">
                <a:latin typeface="Montserrat"/>
                <a:ea typeface="Montserrat"/>
                <a:cs typeface="Montserrat"/>
                <a:sym typeface="Montserrat"/>
              </a:rPr>
              <a:t>Supervised Machine Learning( Classification)</a:t>
            </a:r>
            <a:br>
              <a:rPr lang="en-GB" sz="3600" b="1" u="sng" dirty="0">
                <a:latin typeface="Montserrat"/>
                <a:ea typeface="Montserrat"/>
                <a:cs typeface="Montserrat"/>
                <a:sym typeface="Montserrat"/>
              </a:rPr>
            </a:br>
            <a:r>
              <a:rPr lang="en-GB" sz="3600" dirty="0">
                <a:latin typeface="Montserrat"/>
                <a:ea typeface="Montserrat"/>
                <a:cs typeface="Montserrat"/>
                <a:sym typeface="Montserrat"/>
              </a:rPr>
              <a:t>                              </a:t>
            </a:r>
            <a:r>
              <a:rPr lang="en-GB" sz="1800" dirty="0">
                <a:latin typeface="Montserrat"/>
                <a:ea typeface="Montserrat"/>
                <a:cs typeface="Montserrat"/>
                <a:sym typeface="Montserrat"/>
              </a:rPr>
              <a:t>by </a:t>
            </a:r>
            <a:br>
              <a:rPr lang="en-GB" sz="1800" dirty="0">
                <a:latin typeface="Montserrat"/>
                <a:ea typeface="Montserrat"/>
                <a:cs typeface="Montserrat"/>
                <a:sym typeface="Montserrat"/>
              </a:rPr>
            </a:br>
            <a:r>
              <a:rPr lang="en-GB" sz="1800">
                <a:latin typeface="Montserrat"/>
                <a:ea typeface="Montserrat"/>
                <a:cs typeface="Montserrat"/>
                <a:sym typeface="Montserrat"/>
              </a:rPr>
              <a:t>                                               </a:t>
            </a:r>
            <a:r>
              <a:rPr lang="en-GB" sz="1800" dirty="0" err="1">
                <a:latin typeface="Montserrat"/>
                <a:ea typeface="Montserrat"/>
                <a:cs typeface="Montserrat"/>
                <a:sym typeface="Montserrat"/>
              </a:rPr>
              <a:t>Rutuja</a:t>
            </a:r>
            <a:r>
              <a:rPr lang="en-GB" sz="1800" dirty="0">
                <a:latin typeface="Montserrat"/>
                <a:ea typeface="Montserrat"/>
                <a:cs typeface="Montserrat"/>
                <a:sym typeface="Montserrat"/>
              </a:rPr>
              <a:t>  </a:t>
            </a:r>
            <a:r>
              <a:rPr lang="en-GB" sz="1800" dirty="0" err="1">
                <a:latin typeface="Montserrat"/>
                <a:ea typeface="Montserrat"/>
                <a:cs typeface="Montserrat"/>
                <a:sym typeface="Montserrat"/>
              </a:rPr>
              <a:t>Ahire</a:t>
            </a:r>
            <a:br>
              <a:rPr lang="en-GB" sz="1800" dirty="0">
                <a:latin typeface="Montserrat"/>
                <a:ea typeface="Montserrat"/>
                <a:cs typeface="Montserrat"/>
                <a:sym typeface="Montserrat"/>
              </a:rPr>
            </a:br>
            <a:r>
              <a:rPr lang="en-GB" sz="1800" dirty="0">
                <a:latin typeface="Montserrat"/>
                <a:ea typeface="Montserrat"/>
                <a:cs typeface="Montserrat"/>
                <a:sym typeface="Montserrat"/>
              </a:rPr>
              <a:t>                                                    </a:t>
            </a:r>
            <a:br>
              <a:rPr lang="en-GB" sz="1800" dirty="0">
                <a:latin typeface="Montserrat"/>
                <a:ea typeface="Montserrat"/>
                <a:cs typeface="Montserrat"/>
                <a:sym typeface="Montserrat"/>
              </a:rPr>
            </a:br>
            <a:r>
              <a:rPr lang="en-GB" sz="3600" b="1" u="sng" dirty="0">
                <a:solidFill>
                  <a:schemeClr val="lt1"/>
                </a:solidFill>
                <a:latin typeface="Montserrat"/>
                <a:ea typeface="Montserrat"/>
                <a:cs typeface="Montserrat"/>
                <a:sym typeface="Montserrat"/>
              </a:rPr>
              <a:t>e </a:t>
            </a:r>
            <a:r>
              <a:rPr lang="en-GB" sz="4800" b="1" u="sng" dirty="0">
                <a:solidFill>
                  <a:schemeClr val="lt1"/>
                </a:solidFill>
                <a:latin typeface="Montserrat"/>
                <a:ea typeface="Montserrat"/>
                <a:cs typeface="Montserrat"/>
                <a:sym typeface="Montserrat"/>
              </a:rPr>
              <a:t>rice Range Prediction</a:t>
            </a:r>
            <a:br>
              <a:rPr lang="en-GB" sz="3600" b="1" dirty="0">
                <a:solidFill>
                  <a:schemeClr val="lt1"/>
                </a:solidFill>
                <a:latin typeface="Montserrat"/>
                <a:ea typeface="Montserrat"/>
                <a:cs typeface="Montserrat"/>
                <a:sym typeface="Montserrat"/>
              </a:rPr>
            </a:br>
            <a:r>
              <a:rPr lang="en-GB" sz="2000" b="1" dirty="0">
                <a:solidFill>
                  <a:schemeClr val="lt1"/>
                </a:solidFill>
                <a:latin typeface="Montserrat"/>
                <a:ea typeface="Montserrat"/>
                <a:cs typeface="Montserrat"/>
                <a:sym typeface="Montserrat"/>
              </a:rPr>
              <a:t>Supervised Machine Learning(Classification)</a:t>
            </a:r>
            <a:br>
              <a:rPr lang="en-GB" sz="3600" b="1" dirty="0">
                <a:solidFill>
                  <a:schemeClr val="lt1"/>
                </a:solidFill>
                <a:latin typeface="Montserrat"/>
                <a:ea typeface="Montserrat"/>
                <a:cs typeface="Montserrat"/>
                <a:sym typeface="Montserrat"/>
              </a:rPr>
            </a:br>
            <a:r>
              <a:rPr lang="en-GB" sz="1800" b="1" dirty="0">
                <a:solidFill>
                  <a:schemeClr val="lt1"/>
                </a:solidFill>
                <a:latin typeface="Montserrat"/>
                <a:ea typeface="Montserrat"/>
                <a:cs typeface="Montserrat"/>
                <a:sym typeface="Montserrat"/>
              </a:rPr>
              <a:t>by</a:t>
            </a:r>
            <a:br>
              <a:rPr lang="en-GB" sz="1800" b="1" dirty="0">
                <a:solidFill>
                  <a:schemeClr val="lt1"/>
                </a:solidFill>
                <a:latin typeface="Montserrat"/>
                <a:ea typeface="Montserrat"/>
                <a:cs typeface="Montserrat"/>
                <a:sym typeface="Montserrat"/>
              </a:rPr>
            </a:br>
            <a:r>
              <a:rPr lang="en-GB" sz="1800" b="1" dirty="0">
                <a:solidFill>
                  <a:schemeClr val="lt1"/>
                </a:solidFill>
                <a:latin typeface="Montserrat"/>
                <a:ea typeface="Montserrat"/>
                <a:cs typeface="Montserrat"/>
                <a:sym typeface="Montserrat"/>
              </a:rPr>
              <a:t>Team Data Avengers</a:t>
            </a:r>
            <a:br>
              <a:rPr lang="en-GB" sz="1800" b="1" dirty="0">
                <a:solidFill>
                  <a:schemeClr val="lt1"/>
                </a:solidFill>
                <a:latin typeface="Montserrat"/>
                <a:ea typeface="Montserrat"/>
                <a:cs typeface="Montserrat"/>
                <a:sym typeface="Montserrat"/>
              </a:rPr>
            </a:br>
            <a:br>
              <a:rPr lang="en-GB" sz="1800" b="1" dirty="0">
                <a:solidFill>
                  <a:schemeClr val="lt1"/>
                </a:solidFill>
                <a:latin typeface="Montserrat"/>
                <a:ea typeface="Montserrat"/>
                <a:cs typeface="Montserrat"/>
                <a:sym typeface="Montserrat"/>
              </a:rPr>
            </a:br>
            <a:r>
              <a:rPr lang="en-GB" sz="1800" b="1" dirty="0">
                <a:solidFill>
                  <a:schemeClr val="lt1"/>
                </a:solidFill>
                <a:latin typeface="Montserrat"/>
                <a:ea typeface="Montserrat"/>
                <a:cs typeface="Montserrat"/>
                <a:sym typeface="Montserrat"/>
              </a:rPr>
              <a:t>Rahul Chavan</a:t>
            </a:r>
            <a:endParaRPr sz="18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8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076C7-A1DA-04F3-D1ED-0BFCDA34FA17}"/>
              </a:ext>
            </a:extLst>
          </p:cNvPr>
          <p:cNvSpPr>
            <a:spLocks noGrp="1"/>
          </p:cNvSpPr>
          <p:nvPr>
            <p:ph type="title"/>
          </p:nvPr>
        </p:nvSpPr>
        <p:spPr>
          <a:xfrm>
            <a:off x="311700" y="80011"/>
            <a:ext cx="8520600" cy="640080"/>
          </a:xfrm>
        </p:spPr>
        <p:txBody>
          <a:bodyPr/>
          <a:lstStyle/>
          <a:p>
            <a:r>
              <a:rPr lang="en-IN" sz="3600" b="1" u="sng" dirty="0"/>
              <a:t>Data Wrangling</a:t>
            </a:r>
          </a:p>
        </p:txBody>
      </p:sp>
      <p:sp>
        <p:nvSpPr>
          <p:cNvPr id="3" name="Text Placeholder 2">
            <a:extLst>
              <a:ext uri="{FF2B5EF4-FFF2-40B4-BE49-F238E27FC236}">
                <a16:creationId xmlns:a16="http://schemas.microsoft.com/office/drawing/2014/main" id="{A4B73343-762A-8199-B9BB-668BCFAA5E03}"/>
              </a:ext>
            </a:extLst>
          </p:cNvPr>
          <p:cNvSpPr>
            <a:spLocks noGrp="1"/>
          </p:cNvSpPr>
          <p:nvPr>
            <p:ph type="body" idx="1"/>
          </p:nvPr>
        </p:nvSpPr>
        <p:spPr>
          <a:xfrm>
            <a:off x="0" y="720091"/>
            <a:ext cx="9041130" cy="4343398"/>
          </a:xfrm>
        </p:spPr>
        <p:txBody>
          <a:bodyPr/>
          <a:lstStyle/>
          <a:p>
            <a:r>
              <a:rPr lang="en-IN" dirty="0">
                <a:solidFill>
                  <a:schemeClr val="accent2"/>
                </a:solidFill>
              </a:rPr>
              <a:t>O  After removal of outliers</a:t>
            </a:r>
          </a:p>
          <a:p>
            <a:endParaRPr lang="en-IN" dirty="0">
              <a:solidFill>
                <a:schemeClr val="accent2"/>
              </a:solidFill>
            </a:endParaRPr>
          </a:p>
        </p:txBody>
      </p:sp>
      <p:pic>
        <p:nvPicPr>
          <p:cNvPr id="5" name="Picture 4">
            <a:extLst>
              <a:ext uri="{FF2B5EF4-FFF2-40B4-BE49-F238E27FC236}">
                <a16:creationId xmlns:a16="http://schemas.microsoft.com/office/drawing/2014/main" id="{6E0A3375-FA4F-CBC9-2117-051B86C91028}"/>
              </a:ext>
            </a:extLst>
          </p:cNvPr>
          <p:cNvPicPr>
            <a:picLocks noChangeAspect="1"/>
          </p:cNvPicPr>
          <p:nvPr/>
        </p:nvPicPr>
        <p:blipFill>
          <a:blip r:embed="rId2"/>
          <a:stretch>
            <a:fillRect/>
          </a:stretch>
        </p:blipFill>
        <p:spPr>
          <a:xfrm>
            <a:off x="102870" y="1358748"/>
            <a:ext cx="4319600" cy="3007292"/>
          </a:xfrm>
          <a:prstGeom prst="rect">
            <a:avLst/>
          </a:prstGeom>
        </p:spPr>
      </p:pic>
      <p:pic>
        <p:nvPicPr>
          <p:cNvPr id="7" name="Picture 6">
            <a:extLst>
              <a:ext uri="{FF2B5EF4-FFF2-40B4-BE49-F238E27FC236}">
                <a16:creationId xmlns:a16="http://schemas.microsoft.com/office/drawing/2014/main" id="{A23F9732-582A-A7AB-110C-F01702073A73}"/>
              </a:ext>
            </a:extLst>
          </p:cNvPr>
          <p:cNvPicPr>
            <a:picLocks noChangeAspect="1"/>
          </p:cNvPicPr>
          <p:nvPr/>
        </p:nvPicPr>
        <p:blipFill>
          <a:blip r:embed="rId3"/>
          <a:stretch>
            <a:fillRect/>
          </a:stretch>
        </p:blipFill>
        <p:spPr>
          <a:xfrm>
            <a:off x="4457094" y="1257300"/>
            <a:ext cx="4549412" cy="3210189"/>
          </a:xfrm>
          <a:prstGeom prst="rect">
            <a:avLst/>
          </a:prstGeom>
        </p:spPr>
      </p:pic>
    </p:spTree>
    <p:extLst>
      <p:ext uri="{BB962C8B-B14F-4D97-AF65-F5344CB8AC3E}">
        <p14:creationId xmlns:p14="http://schemas.microsoft.com/office/powerpoint/2010/main" val="415148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97DA1-ED2F-A06A-B768-73D3F73E21CF}"/>
              </a:ext>
            </a:extLst>
          </p:cNvPr>
          <p:cNvSpPr>
            <a:spLocks noGrp="1"/>
          </p:cNvSpPr>
          <p:nvPr>
            <p:ph type="title"/>
          </p:nvPr>
        </p:nvSpPr>
        <p:spPr>
          <a:xfrm>
            <a:off x="311700" y="1"/>
            <a:ext cx="8520600" cy="685799"/>
          </a:xfrm>
        </p:spPr>
        <p:txBody>
          <a:bodyPr/>
          <a:lstStyle/>
          <a:p>
            <a:r>
              <a:rPr lang="en-IN" sz="3600" b="1" u="sng" dirty="0"/>
              <a:t>EDA or Exploratory Data Analysis</a:t>
            </a:r>
          </a:p>
        </p:txBody>
      </p:sp>
      <p:sp>
        <p:nvSpPr>
          <p:cNvPr id="3" name="Text Placeholder 2">
            <a:extLst>
              <a:ext uri="{FF2B5EF4-FFF2-40B4-BE49-F238E27FC236}">
                <a16:creationId xmlns:a16="http://schemas.microsoft.com/office/drawing/2014/main" id="{EAE76884-0C84-C1C1-FEFF-9A6033021E4E}"/>
              </a:ext>
            </a:extLst>
          </p:cNvPr>
          <p:cNvSpPr>
            <a:spLocks noGrp="1"/>
          </p:cNvSpPr>
          <p:nvPr>
            <p:ph type="body" idx="1"/>
          </p:nvPr>
        </p:nvSpPr>
        <p:spPr>
          <a:xfrm>
            <a:off x="0" y="707315"/>
            <a:ext cx="9144000" cy="4457700"/>
          </a:xfrm>
        </p:spPr>
        <p:txBody>
          <a:bodyPr/>
          <a:lstStyle/>
          <a:p>
            <a:r>
              <a:rPr lang="en-IN" sz="2800" b="1" u="sng" dirty="0">
                <a:solidFill>
                  <a:schemeClr val="tx1"/>
                </a:solidFill>
              </a:rPr>
              <a:t>Univariate Analysis</a:t>
            </a:r>
          </a:p>
          <a:p>
            <a:endParaRPr lang="en-IN" sz="2800" dirty="0">
              <a:solidFill>
                <a:schemeClr val="tx1"/>
              </a:solidFill>
            </a:endParaRPr>
          </a:p>
        </p:txBody>
      </p:sp>
      <p:pic>
        <p:nvPicPr>
          <p:cNvPr id="5" name="Picture 4">
            <a:extLst>
              <a:ext uri="{FF2B5EF4-FFF2-40B4-BE49-F238E27FC236}">
                <a16:creationId xmlns:a16="http://schemas.microsoft.com/office/drawing/2014/main" id="{881D7C2F-0426-63F5-05BC-DBD31DA4FA67}"/>
              </a:ext>
            </a:extLst>
          </p:cNvPr>
          <p:cNvPicPr>
            <a:picLocks noChangeAspect="1"/>
          </p:cNvPicPr>
          <p:nvPr/>
        </p:nvPicPr>
        <p:blipFill>
          <a:blip r:embed="rId2"/>
          <a:stretch>
            <a:fillRect/>
          </a:stretch>
        </p:blipFill>
        <p:spPr>
          <a:xfrm>
            <a:off x="1" y="1371598"/>
            <a:ext cx="3726180" cy="3057785"/>
          </a:xfrm>
          <a:prstGeom prst="rect">
            <a:avLst/>
          </a:prstGeom>
        </p:spPr>
      </p:pic>
      <p:pic>
        <p:nvPicPr>
          <p:cNvPr id="7" name="Picture 6">
            <a:extLst>
              <a:ext uri="{FF2B5EF4-FFF2-40B4-BE49-F238E27FC236}">
                <a16:creationId xmlns:a16="http://schemas.microsoft.com/office/drawing/2014/main" id="{B0F7D610-33E3-1355-8D0E-AA17A6D5A886}"/>
              </a:ext>
            </a:extLst>
          </p:cNvPr>
          <p:cNvPicPr>
            <a:picLocks noChangeAspect="1"/>
          </p:cNvPicPr>
          <p:nvPr/>
        </p:nvPicPr>
        <p:blipFill>
          <a:blip r:embed="rId3"/>
          <a:stretch>
            <a:fillRect/>
          </a:stretch>
        </p:blipFill>
        <p:spPr>
          <a:xfrm>
            <a:off x="3726181" y="937261"/>
            <a:ext cx="5389878" cy="3887466"/>
          </a:xfrm>
          <a:prstGeom prst="rect">
            <a:avLst/>
          </a:prstGeom>
        </p:spPr>
      </p:pic>
    </p:spTree>
    <p:extLst>
      <p:ext uri="{BB962C8B-B14F-4D97-AF65-F5344CB8AC3E}">
        <p14:creationId xmlns:p14="http://schemas.microsoft.com/office/powerpoint/2010/main" val="3015409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3DE8-1F6D-4413-8C43-0D5BD503B8CC}"/>
              </a:ext>
            </a:extLst>
          </p:cNvPr>
          <p:cNvSpPr>
            <a:spLocks noGrp="1"/>
          </p:cNvSpPr>
          <p:nvPr>
            <p:ph type="title"/>
          </p:nvPr>
        </p:nvSpPr>
        <p:spPr>
          <a:xfrm>
            <a:off x="0" y="1925"/>
            <a:ext cx="8520600" cy="572700"/>
          </a:xfrm>
        </p:spPr>
        <p:txBody>
          <a:bodyPr/>
          <a:lstStyle/>
          <a:p>
            <a:r>
              <a:rPr lang="en-IN" sz="3600" b="1" u="sng" dirty="0"/>
              <a:t>Bivariate and Multivariate Analysis</a:t>
            </a:r>
          </a:p>
        </p:txBody>
      </p:sp>
      <p:sp>
        <p:nvSpPr>
          <p:cNvPr id="3" name="Text Placeholder 2">
            <a:extLst>
              <a:ext uri="{FF2B5EF4-FFF2-40B4-BE49-F238E27FC236}">
                <a16:creationId xmlns:a16="http://schemas.microsoft.com/office/drawing/2014/main" id="{CDEE2EA1-49BD-395C-4309-FBBA1A923AC9}"/>
              </a:ext>
            </a:extLst>
          </p:cNvPr>
          <p:cNvSpPr>
            <a:spLocks noGrp="1"/>
          </p:cNvSpPr>
          <p:nvPr>
            <p:ph type="body" idx="1"/>
          </p:nvPr>
        </p:nvSpPr>
        <p:spPr>
          <a:xfrm>
            <a:off x="0" y="586053"/>
            <a:ext cx="9144000" cy="4444346"/>
          </a:xfrm>
        </p:spPr>
        <p:txBody>
          <a:bodyPr/>
          <a:lstStyle/>
          <a:p>
            <a:pPr marL="114300" indent="0">
              <a:buNone/>
            </a:pPr>
            <a:r>
              <a:rPr lang="en-IN" sz="2000" dirty="0">
                <a:solidFill>
                  <a:schemeClr val="accent2"/>
                </a:solidFill>
              </a:rPr>
              <a:t>Correlation of independent</a:t>
            </a:r>
          </a:p>
          <a:p>
            <a:pPr marL="114300" indent="0">
              <a:buNone/>
            </a:pPr>
            <a:r>
              <a:rPr lang="en-IN" sz="2000" dirty="0">
                <a:solidFill>
                  <a:schemeClr val="accent2"/>
                </a:solidFill>
              </a:rPr>
              <a:t> value with target Variable:</a:t>
            </a:r>
          </a:p>
          <a:p>
            <a:pPr marL="114300" indent="0">
              <a:buNone/>
            </a:pPr>
            <a:r>
              <a:rPr lang="en-IN" sz="2000" dirty="0">
                <a:solidFill>
                  <a:schemeClr val="accent2"/>
                </a:solidFill>
              </a:rPr>
              <a:t>1)RAM has a strong positive</a:t>
            </a:r>
          </a:p>
          <a:p>
            <a:pPr marL="114300" indent="0">
              <a:buNone/>
            </a:pPr>
            <a:r>
              <a:rPr lang="en-IN" sz="2000" dirty="0">
                <a:solidFill>
                  <a:schemeClr val="accent2"/>
                </a:solidFill>
              </a:rPr>
              <a:t> correlation with the Price</a:t>
            </a:r>
          </a:p>
          <a:p>
            <a:pPr marL="114300" indent="0">
              <a:buNone/>
            </a:pPr>
            <a:r>
              <a:rPr lang="en-IN" sz="2000" dirty="0">
                <a:solidFill>
                  <a:schemeClr val="accent2"/>
                </a:solidFill>
              </a:rPr>
              <a:t> Range and we know that </a:t>
            </a:r>
          </a:p>
          <a:p>
            <a:pPr marL="114300" indent="0">
              <a:buNone/>
            </a:pPr>
            <a:r>
              <a:rPr lang="en-IN" sz="2000" dirty="0">
                <a:solidFill>
                  <a:schemeClr val="accent2"/>
                </a:solidFill>
              </a:rPr>
              <a:t>Mobiles with a high RAM are </a:t>
            </a:r>
          </a:p>
          <a:p>
            <a:pPr marL="114300" indent="0">
              <a:buNone/>
            </a:pPr>
            <a:r>
              <a:rPr lang="en-IN" sz="2000" dirty="0">
                <a:solidFill>
                  <a:schemeClr val="accent2"/>
                </a:solidFill>
              </a:rPr>
              <a:t>very costly. Thus RAM value</a:t>
            </a:r>
          </a:p>
          <a:p>
            <a:pPr marL="114300" indent="0">
              <a:buNone/>
            </a:pPr>
            <a:r>
              <a:rPr lang="en-IN" sz="2000" dirty="0">
                <a:solidFill>
                  <a:schemeClr val="accent2"/>
                </a:solidFill>
              </a:rPr>
              <a:t> increase price range will Increase.</a:t>
            </a:r>
          </a:p>
          <a:p>
            <a:pPr marL="114300" indent="0">
              <a:buNone/>
            </a:pPr>
            <a:r>
              <a:rPr lang="en-IN" sz="2000" dirty="0">
                <a:solidFill>
                  <a:schemeClr val="accent2"/>
                </a:solidFill>
              </a:rPr>
              <a:t>2) Primary camera i.e. is pc and </a:t>
            </a:r>
          </a:p>
          <a:p>
            <a:pPr marL="114300" indent="0">
              <a:buNone/>
            </a:pPr>
            <a:r>
              <a:rPr lang="en-IN" sz="2000" dirty="0">
                <a:solidFill>
                  <a:schemeClr val="accent2"/>
                </a:solidFill>
              </a:rPr>
              <a:t>front camera fc are positively </a:t>
            </a:r>
          </a:p>
          <a:p>
            <a:pPr marL="114300" indent="0">
              <a:buNone/>
            </a:pPr>
            <a:r>
              <a:rPr lang="en-IN" sz="2000" dirty="0">
                <a:solidFill>
                  <a:schemeClr val="accent2"/>
                </a:solidFill>
              </a:rPr>
              <a:t>correlated.</a:t>
            </a:r>
          </a:p>
        </p:txBody>
      </p:sp>
      <p:pic>
        <p:nvPicPr>
          <p:cNvPr id="5" name="Picture 4">
            <a:extLst>
              <a:ext uri="{FF2B5EF4-FFF2-40B4-BE49-F238E27FC236}">
                <a16:creationId xmlns:a16="http://schemas.microsoft.com/office/drawing/2014/main" id="{CD7564CB-FC4F-D2B4-83D6-39E97AA0F6BD}"/>
              </a:ext>
            </a:extLst>
          </p:cNvPr>
          <p:cNvPicPr>
            <a:picLocks noChangeAspect="1"/>
          </p:cNvPicPr>
          <p:nvPr/>
        </p:nvPicPr>
        <p:blipFill>
          <a:blip r:embed="rId2"/>
          <a:stretch>
            <a:fillRect/>
          </a:stretch>
        </p:blipFill>
        <p:spPr>
          <a:xfrm>
            <a:off x="3704492" y="697228"/>
            <a:ext cx="5439508" cy="4446272"/>
          </a:xfrm>
          <a:prstGeom prst="rect">
            <a:avLst/>
          </a:prstGeom>
        </p:spPr>
      </p:pic>
    </p:spTree>
    <p:extLst>
      <p:ext uri="{BB962C8B-B14F-4D97-AF65-F5344CB8AC3E}">
        <p14:creationId xmlns:p14="http://schemas.microsoft.com/office/powerpoint/2010/main" val="188148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BCD43-18C4-E715-8A1E-F3569FFBE28A}"/>
              </a:ext>
            </a:extLst>
          </p:cNvPr>
          <p:cNvSpPr>
            <a:spLocks noGrp="1"/>
          </p:cNvSpPr>
          <p:nvPr>
            <p:ph type="title"/>
          </p:nvPr>
        </p:nvSpPr>
        <p:spPr>
          <a:xfrm>
            <a:off x="490250" y="427290"/>
            <a:ext cx="7540058" cy="4090800"/>
          </a:xfrm>
        </p:spPr>
        <p:txBody>
          <a:bodyPr/>
          <a:lstStyle/>
          <a:p>
            <a:pPr marL="114300" indent="0">
              <a:buNone/>
            </a:pPr>
            <a:r>
              <a:rPr lang="en-IN" sz="2400" dirty="0">
                <a:solidFill>
                  <a:schemeClr val="accent2"/>
                </a:solidFill>
              </a:rPr>
              <a:t>3) </a:t>
            </a:r>
            <a:r>
              <a:rPr lang="en-IN" sz="2400" dirty="0" err="1">
                <a:solidFill>
                  <a:schemeClr val="accent2"/>
                </a:solidFill>
              </a:rPr>
              <a:t>sc_h</a:t>
            </a:r>
            <a:r>
              <a:rPr lang="en-IN" sz="2400" dirty="0">
                <a:solidFill>
                  <a:schemeClr val="accent2"/>
                </a:solidFill>
              </a:rPr>
              <a:t> and </a:t>
            </a:r>
            <a:r>
              <a:rPr lang="en-IN" sz="2400" dirty="0" err="1">
                <a:solidFill>
                  <a:schemeClr val="accent2"/>
                </a:solidFill>
              </a:rPr>
              <a:t>sc_w</a:t>
            </a:r>
            <a:r>
              <a:rPr lang="en-IN" sz="2400" dirty="0">
                <a:solidFill>
                  <a:schemeClr val="accent2"/>
                </a:solidFill>
              </a:rPr>
              <a:t> are positively </a:t>
            </a:r>
            <a:br>
              <a:rPr lang="en-IN" sz="2400" dirty="0">
                <a:solidFill>
                  <a:schemeClr val="accent2"/>
                </a:solidFill>
              </a:rPr>
            </a:br>
            <a:r>
              <a:rPr lang="en-IN" sz="2400" dirty="0">
                <a:solidFill>
                  <a:schemeClr val="accent2"/>
                </a:solidFill>
              </a:rPr>
              <a:t>correlated.</a:t>
            </a:r>
            <a:br>
              <a:rPr lang="en-IN" sz="2400" dirty="0">
                <a:solidFill>
                  <a:schemeClr val="accent2"/>
                </a:solidFill>
              </a:rPr>
            </a:br>
            <a:r>
              <a:rPr lang="en-IN" sz="2400" dirty="0">
                <a:solidFill>
                  <a:schemeClr val="accent2"/>
                </a:solidFill>
              </a:rPr>
              <a:t>4)Battery power also has a positive correlation with the price range. Generally mobiles having high prices comes with good battery power.</a:t>
            </a:r>
            <a:br>
              <a:rPr lang="en-IN" sz="2400" dirty="0">
                <a:solidFill>
                  <a:schemeClr val="accent2"/>
                </a:solidFill>
              </a:rPr>
            </a:br>
            <a:r>
              <a:rPr lang="en-IN" sz="2400" dirty="0">
                <a:solidFill>
                  <a:schemeClr val="accent2"/>
                </a:solidFill>
              </a:rPr>
              <a:t>5)Also </a:t>
            </a:r>
            <a:r>
              <a:rPr lang="en-IN" sz="2400" dirty="0" err="1">
                <a:solidFill>
                  <a:schemeClr val="accent2"/>
                </a:solidFill>
              </a:rPr>
              <a:t>px_height</a:t>
            </a:r>
            <a:r>
              <a:rPr lang="en-IN" sz="2400" dirty="0">
                <a:solidFill>
                  <a:schemeClr val="accent2"/>
                </a:solidFill>
              </a:rPr>
              <a:t> and </a:t>
            </a:r>
            <a:r>
              <a:rPr lang="en-IN" sz="2400" dirty="0" err="1">
                <a:solidFill>
                  <a:schemeClr val="accent2"/>
                </a:solidFill>
              </a:rPr>
              <a:t>px_weight</a:t>
            </a:r>
            <a:r>
              <a:rPr lang="en-IN" sz="2400" dirty="0">
                <a:solidFill>
                  <a:schemeClr val="accent2"/>
                </a:solidFill>
              </a:rPr>
              <a:t> (Pixel resolution of height and width) are positively correlated. Generally high price range mobiles have a good resolutions.</a:t>
            </a:r>
            <a:br>
              <a:rPr lang="en-IN" sz="2400" dirty="0">
                <a:solidFill>
                  <a:schemeClr val="accent2"/>
                </a:solidFill>
              </a:rPr>
            </a:br>
            <a:r>
              <a:rPr lang="en-IN" sz="2400" dirty="0">
                <a:solidFill>
                  <a:schemeClr val="accent2"/>
                </a:solidFill>
              </a:rPr>
              <a:t>6)</a:t>
            </a:r>
            <a:r>
              <a:rPr lang="en-IN" sz="2400" dirty="0" err="1">
                <a:solidFill>
                  <a:schemeClr val="accent2"/>
                </a:solidFill>
              </a:rPr>
              <a:t>Four_g</a:t>
            </a:r>
            <a:r>
              <a:rPr lang="en-IN" sz="2400" dirty="0">
                <a:solidFill>
                  <a:schemeClr val="accent2"/>
                </a:solidFill>
              </a:rPr>
              <a:t> and </a:t>
            </a:r>
            <a:r>
              <a:rPr lang="en-IN" sz="2400" dirty="0" err="1">
                <a:solidFill>
                  <a:schemeClr val="accent2"/>
                </a:solidFill>
              </a:rPr>
              <a:t>three_g</a:t>
            </a:r>
            <a:r>
              <a:rPr lang="en-IN" sz="2400" dirty="0">
                <a:solidFill>
                  <a:schemeClr val="accent2"/>
                </a:solidFill>
              </a:rPr>
              <a:t> are highly positively correlated. Nowadays most of the smart mobiles has both type of options. This could be the reason they are correlated.</a:t>
            </a:r>
          </a:p>
        </p:txBody>
      </p:sp>
    </p:spTree>
    <p:extLst>
      <p:ext uri="{BB962C8B-B14F-4D97-AF65-F5344CB8AC3E}">
        <p14:creationId xmlns:p14="http://schemas.microsoft.com/office/powerpoint/2010/main" val="1456528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8D3DD-68B5-48A4-A4F4-F4269157A22E}"/>
              </a:ext>
            </a:extLst>
          </p:cNvPr>
          <p:cNvSpPr>
            <a:spLocks noGrp="1"/>
          </p:cNvSpPr>
          <p:nvPr>
            <p:ph type="title"/>
          </p:nvPr>
        </p:nvSpPr>
        <p:spPr>
          <a:xfrm>
            <a:off x="5228492" y="281354"/>
            <a:ext cx="3915508" cy="4548554"/>
          </a:xfrm>
        </p:spPr>
        <p:txBody>
          <a:bodyPr/>
          <a:lstStyle/>
          <a:p>
            <a:r>
              <a:rPr lang="en-US" sz="2000" dirty="0">
                <a:solidFill>
                  <a:schemeClr val="accent2"/>
                </a:solidFill>
              </a:rPr>
              <a:t>1] Mobiles have RAM more than 3000MB falls under very high cost category. As RAM increase price range also increase.</a:t>
            </a:r>
            <a:br>
              <a:rPr lang="en-US" sz="2000" dirty="0">
                <a:solidFill>
                  <a:schemeClr val="accent2"/>
                </a:solidFill>
              </a:rPr>
            </a:br>
            <a:br>
              <a:rPr lang="en-US" sz="2000" dirty="0">
                <a:solidFill>
                  <a:schemeClr val="accent2"/>
                </a:solidFill>
              </a:rPr>
            </a:br>
            <a:br>
              <a:rPr lang="en-US" sz="2000" dirty="0">
                <a:solidFill>
                  <a:schemeClr val="accent2"/>
                </a:solidFill>
              </a:rPr>
            </a:br>
            <a:r>
              <a:rPr lang="en-US" sz="2000" dirty="0">
                <a:solidFill>
                  <a:schemeClr val="accent2"/>
                </a:solidFill>
              </a:rPr>
              <a:t>2] Mobiles having RAM less than 100MB falls under low cost category.</a:t>
            </a:r>
            <a:endParaRPr lang="en-IN" sz="2000" dirty="0">
              <a:solidFill>
                <a:schemeClr val="accent2"/>
              </a:solidFill>
            </a:endParaRPr>
          </a:p>
        </p:txBody>
      </p:sp>
      <p:pic>
        <p:nvPicPr>
          <p:cNvPr id="4" name="Picture 3">
            <a:extLst>
              <a:ext uri="{FF2B5EF4-FFF2-40B4-BE49-F238E27FC236}">
                <a16:creationId xmlns:a16="http://schemas.microsoft.com/office/drawing/2014/main" id="{9991DC4B-AC42-3616-C3A2-B48875E45F73}"/>
              </a:ext>
            </a:extLst>
          </p:cNvPr>
          <p:cNvPicPr>
            <a:picLocks noChangeAspect="1"/>
          </p:cNvPicPr>
          <p:nvPr/>
        </p:nvPicPr>
        <p:blipFill>
          <a:blip r:embed="rId2"/>
          <a:stretch>
            <a:fillRect/>
          </a:stretch>
        </p:blipFill>
        <p:spPr>
          <a:xfrm>
            <a:off x="1" y="0"/>
            <a:ext cx="5134707" cy="2571749"/>
          </a:xfrm>
          <a:prstGeom prst="rect">
            <a:avLst/>
          </a:prstGeom>
        </p:spPr>
      </p:pic>
      <p:pic>
        <p:nvPicPr>
          <p:cNvPr id="6" name="Picture 5">
            <a:extLst>
              <a:ext uri="{FF2B5EF4-FFF2-40B4-BE49-F238E27FC236}">
                <a16:creationId xmlns:a16="http://schemas.microsoft.com/office/drawing/2014/main" id="{C2B3F844-4787-44C5-7054-2C1F20C28435}"/>
              </a:ext>
            </a:extLst>
          </p:cNvPr>
          <p:cNvPicPr>
            <a:picLocks noChangeAspect="1"/>
          </p:cNvPicPr>
          <p:nvPr/>
        </p:nvPicPr>
        <p:blipFill>
          <a:blip r:embed="rId3"/>
          <a:stretch>
            <a:fillRect/>
          </a:stretch>
        </p:blipFill>
        <p:spPr>
          <a:xfrm>
            <a:off x="1" y="2571748"/>
            <a:ext cx="5134708" cy="2571749"/>
          </a:xfrm>
          <a:prstGeom prst="rect">
            <a:avLst/>
          </a:prstGeom>
        </p:spPr>
      </p:pic>
    </p:spTree>
    <p:extLst>
      <p:ext uri="{BB962C8B-B14F-4D97-AF65-F5344CB8AC3E}">
        <p14:creationId xmlns:p14="http://schemas.microsoft.com/office/powerpoint/2010/main" val="3138432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2BEB-9A67-B823-0D4E-3DF01EDF459C}"/>
              </a:ext>
            </a:extLst>
          </p:cNvPr>
          <p:cNvSpPr>
            <a:spLocks noGrp="1"/>
          </p:cNvSpPr>
          <p:nvPr>
            <p:ph type="title"/>
          </p:nvPr>
        </p:nvSpPr>
        <p:spPr>
          <a:xfrm>
            <a:off x="5063490" y="450150"/>
            <a:ext cx="4080510" cy="4090800"/>
          </a:xfrm>
        </p:spPr>
        <p:txBody>
          <a:bodyPr/>
          <a:lstStyle/>
          <a:p>
            <a:r>
              <a:rPr lang="en-US" sz="2000" dirty="0">
                <a:solidFill>
                  <a:schemeClr val="accent2"/>
                </a:solidFill>
              </a:rPr>
              <a:t>1] Mobile with battery power more than 1300mAh has very high cost. Mobiles with battery power between 1200 and 1300mAh falls under medium and high cost category.</a:t>
            </a:r>
            <a:br>
              <a:rPr lang="en-US" sz="2000" dirty="0">
                <a:solidFill>
                  <a:schemeClr val="accent2"/>
                </a:solidFill>
              </a:rPr>
            </a:br>
            <a:br>
              <a:rPr lang="en-US" sz="2000" dirty="0">
                <a:solidFill>
                  <a:schemeClr val="accent2"/>
                </a:solidFill>
              </a:rPr>
            </a:br>
            <a:r>
              <a:rPr lang="en-US" sz="2000" dirty="0">
                <a:solidFill>
                  <a:schemeClr val="accent2"/>
                </a:solidFill>
              </a:rPr>
              <a:t>2] Mobiles with more than 700 pixel height and width more than 1300 has a very high cost</a:t>
            </a:r>
            <a:r>
              <a:rPr lang="en-US" sz="2000" dirty="0"/>
              <a:t>.</a:t>
            </a:r>
            <a:endParaRPr lang="en-IN" sz="2000" dirty="0"/>
          </a:p>
        </p:txBody>
      </p:sp>
      <p:pic>
        <p:nvPicPr>
          <p:cNvPr id="4" name="Picture 3">
            <a:extLst>
              <a:ext uri="{FF2B5EF4-FFF2-40B4-BE49-F238E27FC236}">
                <a16:creationId xmlns:a16="http://schemas.microsoft.com/office/drawing/2014/main" id="{82C5362E-F891-8515-5050-217B3F274BD9}"/>
              </a:ext>
            </a:extLst>
          </p:cNvPr>
          <p:cNvPicPr>
            <a:picLocks noChangeAspect="1"/>
          </p:cNvPicPr>
          <p:nvPr/>
        </p:nvPicPr>
        <p:blipFill>
          <a:blip r:embed="rId2"/>
          <a:stretch>
            <a:fillRect/>
          </a:stretch>
        </p:blipFill>
        <p:spPr>
          <a:xfrm>
            <a:off x="1" y="1"/>
            <a:ext cx="4960619" cy="2411729"/>
          </a:xfrm>
          <a:prstGeom prst="rect">
            <a:avLst/>
          </a:prstGeom>
        </p:spPr>
      </p:pic>
      <p:pic>
        <p:nvPicPr>
          <p:cNvPr id="6" name="Picture 5">
            <a:extLst>
              <a:ext uri="{FF2B5EF4-FFF2-40B4-BE49-F238E27FC236}">
                <a16:creationId xmlns:a16="http://schemas.microsoft.com/office/drawing/2014/main" id="{70A461DE-B99B-169A-E0AB-C0389472969A}"/>
              </a:ext>
            </a:extLst>
          </p:cNvPr>
          <p:cNvPicPr>
            <a:picLocks noChangeAspect="1"/>
          </p:cNvPicPr>
          <p:nvPr/>
        </p:nvPicPr>
        <p:blipFill>
          <a:blip r:embed="rId3"/>
          <a:stretch>
            <a:fillRect/>
          </a:stretch>
        </p:blipFill>
        <p:spPr>
          <a:xfrm>
            <a:off x="0" y="2411731"/>
            <a:ext cx="4960620" cy="2617470"/>
          </a:xfrm>
          <a:prstGeom prst="rect">
            <a:avLst/>
          </a:prstGeom>
        </p:spPr>
      </p:pic>
    </p:spTree>
    <p:extLst>
      <p:ext uri="{BB962C8B-B14F-4D97-AF65-F5344CB8AC3E}">
        <p14:creationId xmlns:p14="http://schemas.microsoft.com/office/powerpoint/2010/main" val="2433590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0A890-03EF-094F-185C-9CF64D4B85EA}"/>
              </a:ext>
            </a:extLst>
          </p:cNvPr>
          <p:cNvSpPr>
            <a:spLocks noGrp="1"/>
          </p:cNvSpPr>
          <p:nvPr>
            <p:ph type="title"/>
          </p:nvPr>
        </p:nvSpPr>
        <p:spPr>
          <a:xfrm>
            <a:off x="0" y="0"/>
            <a:ext cx="8832300" cy="574625"/>
          </a:xfrm>
        </p:spPr>
        <p:txBody>
          <a:bodyPr/>
          <a:lstStyle/>
          <a:p>
            <a:r>
              <a:rPr lang="en-US" dirty="0"/>
              <a:t>Bivariate and Multivariate Analysis</a:t>
            </a:r>
            <a:endParaRPr lang="en-IN" dirty="0"/>
          </a:p>
        </p:txBody>
      </p:sp>
      <p:sp>
        <p:nvSpPr>
          <p:cNvPr id="3" name="Text Placeholder 2">
            <a:extLst>
              <a:ext uri="{FF2B5EF4-FFF2-40B4-BE49-F238E27FC236}">
                <a16:creationId xmlns:a16="http://schemas.microsoft.com/office/drawing/2014/main" id="{612BBB72-61DD-7EC2-12EF-C01A98979FF5}"/>
              </a:ext>
            </a:extLst>
          </p:cNvPr>
          <p:cNvSpPr>
            <a:spLocks noGrp="1"/>
          </p:cNvSpPr>
          <p:nvPr>
            <p:ph type="body" idx="1"/>
          </p:nvPr>
        </p:nvSpPr>
        <p:spPr>
          <a:xfrm>
            <a:off x="7303770" y="0"/>
            <a:ext cx="1528529" cy="4994910"/>
          </a:xfrm>
        </p:spPr>
        <p:txBody>
          <a:bodyPr/>
          <a:lstStyle/>
          <a:p>
            <a:pPr marL="114300" indent="0">
              <a:buNone/>
            </a:pPr>
            <a:r>
              <a:rPr lang="en-US" dirty="0">
                <a:solidFill>
                  <a:schemeClr val="accent2"/>
                </a:solidFill>
              </a:rPr>
              <a:t>Each price range category has equal number of mobile phones both supporting and non supporting specifications.</a:t>
            </a:r>
            <a:endParaRPr lang="en-IN" dirty="0">
              <a:solidFill>
                <a:schemeClr val="accent2"/>
              </a:solidFill>
            </a:endParaRPr>
          </a:p>
        </p:txBody>
      </p:sp>
      <p:pic>
        <p:nvPicPr>
          <p:cNvPr id="5" name="Picture 4">
            <a:extLst>
              <a:ext uri="{FF2B5EF4-FFF2-40B4-BE49-F238E27FC236}">
                <a16:creationId xmlns:a16="http://schemas.microsoft.com/office/drawing/2014/main" id="{CC8A8D50-F4F6-D08D-A386-9F1A799AF03E}"/>
              </a:ext>
            </a:extLst>
          </p:cNvPr>
          <p:cNvPicPr>
            <a:picLocks noChangeAspect="1"/>
          </p:cNvPicPr>
          <p:nvPr/>
        </p:nvPicPr>
        <p:blipFill>
          <a:blip r:embed="rId2"/>
          <a:stretch>
            <a:fillRect/>
          </a:stretch>
        </p:blipFill>
        <p:spPr>
          <a:xfrm>
            <a:off x="114301" y="608914"/>
            <a:ext cx="7189470" cy="4568875"/>
          </a:xfrm>
          <a:prstGeom prst="rect">
            <a:avLst/>
          </a:prstGeom>
        </p:spPr>
      </p:pic>
    </p:spTree>
    <p:extLst>
      <p:ext uri="{BB962C8B-B14F-4D97-AF65-F5344CB8AC3E}">
        <p14:creationId xmlns:p14="http://schemas.microsoft.com/office/powerpoint/2010/main" val="2232498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0B97-9471-F5D1-8158-6D10092D9067}"/>
              </a:ext>
            </a:extLst>
          </p:cNvPr>
          <p:cNvSpPr>
            <a:spLocks noGrp="1"/>
          </p:cNvSpPr>
          <p:nvPr>
            <p:ph type="title"/>
          </p:nvPr>
        </p:nvSpPr>
        <p:spPr>
          <a:xfrm>
            <a:off x="0" y="1"/>
            <a:ext cx="8832300" cy="662940"/>
          </a:xfrm>
        </p:spPr>
        <p:txBody>
          <a:bodyPr/>
          <a:lstStyle/>
          <a:p>
            <a:r>
              <a:rPr lang="en-US" dirty="0"/>
              <a:t>Bivariate and Multivariate Analysis</a:t>
            </a:r>
            <a:endParaRPr lang="en-IN" dirty="0"/>
          </a:p>
        </p:txBody>
      </p:sp>
      <p:sp>
        <p:nvSpPr>
          <p:cNvPr id="3" name="Text Placeholder 2">
            <a:extLst>
              <a:ext uri="{FF2B5EF4-FFF2-40B4-BE49-F238E27FC236}">
                <a16:creationId xmlns:a16="http://schemas.microsoft.com/office/drawing/2014/main" id="{1564D1C3-BAE2-E32B-857E-B6723FADAD88}"/>
              </a:ext>
            </a:extLst>
          </p:cNvPr>
          <p:cNvSpPr>
            <a:spLocks noGrp="1"/>
          </p:cNvSpPr>
          <p:nvPr>
            <p:ph type="body" idx="1"/>
          </p:nvPr>
        </p:nvSpPr>
        <p:spPr>
          <a:xfrm>
            <a:off x="5132069" y="662940"/>
            <a:ext cx="4011931" cy="4480559"/>
          </a:xfrm>
        </p:spPr>
        <p:txBody>
          <a:bodyPr/>
          <a:lstStyle/>
          <a:p>
            <a:pPr marL="114300" indent="0">
              <a:buNone/>
            </a:pPr>
            <a:r>
              <a:rPr lang="en-US" dirty="0">
                <a:solidFill>
                  <a:schemeClr val="accent2"/>
                </a:solidFill>
              </a:rPr>
              <a:t>1] There are few mobiles in price range of 0 and 2 with lesser no of crores.</a:t>
            </a:r>
          </a:p>
          <a:p>
            <a:pPr marL="114300" indent="0">
              <a:buNone/>
            </a:pPr>
            <a:endParaRPr lang="en-US" dirty="0">
              <a:solidFill>
                <a:schemeClr val="accent2"/>
              </a:solidFill>
            </a:endParaRPr>
          </a:p>
          <a:p>
            <a:pPr marL="114300" indent="0">
              <a:buNone/>
            </a:pPr>
            <a:r>
              <a:rPr lang="en-US" dirty="0">
                <a:solidFill>
                  <a:schemeClr val="accent2"/>
                </a:solidFill>
              </a:rPr>
              <a:t>2] Most of mobiles in price range 2 and 3 are with high no of crores.</a:t>
            </a:r>
          </a:p>
          <a:p>
            <a:pPr marL="114300" indent="0">
              <a:buNone/>
            </a:pPr>
            <a:endParaRPr lang="en-US" dirty="0">
              <a:solidFill>
                <a:schemeClr val="accent2"/>
              </a:solidFill>
            </a:endParaRPr>
          </a:p>
          <a:p>
            <a:pPr marL="114300" indent="0">
              <a:buNone/>
            </a:pPr>
            <a:r>
              <a:rPr lang="en-US" dirty="0">
                <a:solidFill>
                  <a:schemeClr val="accent2"/>
                </a:solidFill>
              </a:rPr>
              <a:t>3]Number of phone with less thickness is high and count of phones with high thickness is low.</a:t>
            </a:r>
            <a:endParaRPr lang="en-IN" dirty="0">
              <a:solidFill>
                <a:schemeClr val="accent2"/>
              </a:solidFill>
            </a:endParaRPr>
          </a:p>
        </p:txBody>
      </p:sp>
      <p:pic>
        <p:nvPicPr>
          <p:cNvPr id="5" name="Picture 4">
            <a:extLst>
              <a:ext uri="{FF2B5EF4-FFF2-40B4-BE49-F238E27FC236}">
                <a16:creationId xmlns:a16="http://schemas.microsoft.com/office/drawing/2014/main" id="{39E02B07-2B3B-008A-D440-371C5A7AB7E4}"/>
              </a:ext>
            </a:extLst>
          </p:cNvPr>
          <p:cNvPicPr>
            <a:picLocks noChangeAspect="1"/>
          </p:cNvPicPr>
          <p:nvPr/>
        </p:nvPicPr>
        <p:blipFill>
          <a:blip r:embed="rId2"/>
          <a:stretch>
            <a:fillRect/>
          </a:stretch>
        </p:blipFill>
        <p:spPr>
          <a:xfrm>
            <a:off x="1" y="2731769"/>
            <a:ext cx="5132068" cy="2423161"/>
          </a:xfrm>
          <a:prstGeom prst="rect">
            <a:avLst/>
          </a:prstGeom>
        </p:spPr>
      </p:pic>
      <p:pic>
        <p:nvPicPr>
          <p:cNvPr id="7" name="Picture 6">
            <a:extLst>
              <a:ext uri="{FF2B5EF4-FFF2-40B4-BE49-F238E27FC236}">
                <a16:creationId xmlns:a16="http://schemas.microsoft.com/office/drawing/2014/main" id="{79DF01E6-1D2C-725D-672E-2093A8E9B9B8}"/>
              </a:ext>
            </a:extLst>
          </p:cNvPr>
          <p:cNvPicPr>
            <a:picLocks noChangeAspect="1"/>
          </p:cNvPicPr>
          <p:nvPr/>
        </p:nvPicPr>
        <p:blipFill>
          <a:blip r:embed="rId3"/>
          <a:stretch>
            <a:fillRect/>
          </a:stretch>
        </p:blipFill>
        <p:spPr>
          <a:xfrm>
            <a:off x="0" y="502920"/>
            <a:ext cx="5132069" cy="2175173"/>
          </a:xfrm>
          <a:prstGeom prst="rect">
            <a:avLst/>
          </a:prstGeom>
        </p:spPr>
      </p:pic>
    </p:spTree>
    <p:extLst>
      <p:ext uri="{BB962C8B-B14F-4D97-AF65-F5344CB8AC3E}">
        <p14:creationId xmlns:p14="http://schemas.microsoft.com/office/powerpoint/2010/main" val="1359528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A1AE-CC62-0E67-2A77-E7FB503839EC}"/>
              </a:ext>
            </a:extLst>
          </p:cNvPr>
          <p:cNvSpPr>
            <a:spLocks noGrp="1"/>
          </p:cNvSpPr>
          <p:nvPr>
            <p:ph type="title"/>
          </p:nvPr>
        </p:nvSpPr>
        <p:spPr>
          <a:xfrm>
            <a:off x="0" y="0"/>
            <a:ext cx="8832300" cy="574625"/>
          </a:xfrm>
        </p:spPr>
        <p:txBody>
          <a:bodyPr/>
          <a:lstStyle/>
          <a:p>
            <a:r>
              <a:rPr lang="en-US" dirty="0"/>
              <a:t>Bivariate and Multivariate Analysis</a:t>
            </a:r>
            <a:endParaRPr lang="en-IN" dirty="0"/>
          </a:p>
        </p:txBody>
      </p:sp>
      <p:sp>
        <p:nvSpPr>
          <p:cNvPr id="3" name="Text Placeholder 2">
            <a:extLst>
              <a:ext uri="{FF2B5EF4-FFF2-40B4-BE49-F238E27FC236}">
                <a16:creationId xmlns:a16="http://schemas.microsoft.com/office/drawing/2014/main" id="{2F279112-6682-AB49-FD7C-1A4C4039A367}"/>
              </a:ext>
            </a:extLst>
          </p:cNvPr>
          <p:cNvSpPr>
            <a:spLocks noGrp="1"/>
          </p:cNvSpPr>
          <p:nvPr>
            <p:ph type="body" idx="1"/>
          </p:nvPr>
        </p:nvSpPr>
        <p:spPr>
          <a:xfrm>
            <a:off x="0" y="574624"/>
            <a:ext cx="9235440" cy="4568875"/>
          </a:xfrm>
        </p:spPr>
        <p:txBody>
          <a:bodyPr/>
          <a:lstStyle/>
          <a:p>
            <a:r>
              <a:rPr lang="en-US" dirty="0">
                <a:solidFill>
                  <a:schemeClr val="accent2"/>
                </a:solidFill>
              </a:rPr>
              <a:t>Different trends of price range v/s other features.</a:t>
            </a:r>
            <a:endParaRPr lang="en-IN" dirty="0">
              <a:solidFill>
                <a:schemeClr val="accent2"/>
              </a:solidFill>
            </a:endParaRPr>
          </a:p>
        </p:txBody>
      </p:sp>
      <p:pic>
        <p:nvPicPr>
          <p:cNvPr id="5" name="Picture 4">
            <a:extLst>
              <a:ext uri="{FF2B5EF4-FFF2-40B4-BE49-F238E27FC236}">
                <a16:creationId xmlns:a16="http://schemas.microsoft.com/office/drawing/2014/main" id="{03350ADA-07B1-5AE4-91B2-7647F0198910}"/>
              </a:ext>
            </a:extLst>
          </p:cNvPr>
          <p:cNvPicPr>
            <a:picLocks noChangeAspect="1"/>
          </p:cNvPicPr>
          <p:nvPr/>
        </p:nvPicPr>
        <p:blipFill>
          <a:blip r:embed="rId2"/>
          <a:stretch>
            <a:fillRect/>
          </a:stretch>
        </p:blipFill>
        <p:spPr>
          <a:xfrm>
            <a:off x="0" y="1005839"/>
            <a:ext cx="9144000" cy="4137659"/>
          </a:xfrm>
          <a:prstGeom prst="rect">
            <a:avLst/>
          </a:prstGeom>
        </p:spPr>
      </p:pic>
    </p:spTree>
    <p:extLst>
      <p:ext uri="{BB962C8B-B14F-4D97-AF65-F5344CB8AC3E}">
        <p14:creationId xmlns:p14="http://schemas.microsoft.com/office/powerpoint/2010/main" val="309517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B51CF-D4F6-9C68-1C07-113437730DA8}"/>
              </a:ext>
            </a:extLst>
          </p:cNvPr>
          <p:cNvSpPr>
            <a:spLocks noGrp="1"/>
          </p:cNvSpPr>
          <p:nvPr>
            <p:ph type="title"/>
          </p:nvPr>
        </p:nvSpPr>
        <p:spPr>
          <a:xfrm>
            <a:off x="0" y="1"/>
            <a:ext cx="8832300" cy="574624"/>
          </a:xfrm>
        </p:spPr>
        <p:txBody>
          <a:bodyPr/>
          <a:lstStyle/>
          <a:p>
            <a:r>
              <a:rPr lang="en-US" dirty="0"/>
              <a:t>Bivariate and Multivariate Analysis</a:t>
            </a:r>
            <a:endParaRPr lang="en-IN" dirty="0"/>
          </a:p>
        </p:txBody>
      </p:sp>
      <p:sp>
        <p:nvSpPr>
          <p:cNvPr id="3" name="Text Placeholder 2">
            <a:extLst>
              <a:ext uri="{FF2B5EF4-FFF2-40B4-BE49-F238E27FC236}">
                <a16:creationId xmlns:a16="http://schemas.microsoft.com/office/drawing/2014/main" id="{54C9F9B3-D0AC-6D34-A757-A6C6CE40ED21}"/>
              </a:ext>
            </a:extLst>
          </p:cNvPr>
          <p:cNvSpPr>
            <a:spLocks noGrp="1"/>
          </p:cNvSpPr>
          <p:nvPr>
            <p:ph type="body" idx="1"/>
          </p:nvPr>
        </p:nvSpPr>
        <p:spPr>
          <a:xfrm>
            <a:off x="0" y="574625"/>
            <a:ext cx="9144000" cy="4568874"/>
          </a:xfrm>
        </p:spPr>
        <p:txBody>
          <a:bodyPr/>
          <a:lstStyle/>
          <a:p>
            <a:r>
              <a:rPr lang="en-US" dirty="0">
                <a:solidFill>
                  <a:schemeClr val="accent2"/>
                </a:solidFill>
              </a:rPr>
              <a:t>Different trends of price range v/s other features</a:t>
            </a:r>
            <a:endParaRPr lang="en-IN" dirty="0">
              <a:solidFill>
                <a:schemeClr val="accent2"/>
              </a:solidFill>
            </a:endParaRPr>
          </a:p>
        </p:txBody>
      </p:sp>
      <p:pic>
        <p:nvPicPr>
          <p:cNvPr id="5" name="Picture 4">
            <a:extLst>
              <a:ext uri="{FF2B5EF4-FFF2-40B4-BE49-F238E27FC236}">
                <a16:creationId xmlns:a16="http://schemas.microsoft.com/office/drawing/2014/main" id="{7836F15C-FA3E-E242-15EA-1EE06ED63589}"/>
              </a:ext>
            </a:extLst>
          </p:cNvPr>
          <p:cNvPicPr>
            <a:picLocks noChangeAspect="1"/>
          </p:cNvPicPr>
          <p:nvPr/>
        </p:nvPicPr>
        <p:blipFill>
          <a:blip r:embed="rId2"/>
          <a:stretch>
            <a:fillRect/>
          </a:stretch>
        </p:blipFill>
        <p:spPr>
          <a:xfrm>
            <a:off x="0" y="1051559"/>
            <a:ext cx="9144000" cy="4091939"/>
          </a:xfrm>
          <a:prstGeom prst="rect">
            <a:avLst/>
          </a:prstGeom>
        </p:spPr>
      </p:pic>
    </p:spTree>
    <p:extLst>
      <p:ext uri="{BB962C8B-B14F-4D97-AF65-F5344CB8AC3E}">
        <p14:creationId xmlns:p14="http://schemas.microsoft.com/office/powerpoint/2010/main" val="88839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35D6-5CF7-3A5D-4A8D-1D1041956232}"/>
              </a:ext>
            </a:extLst>
          </p:cNvPr>
          <p:cNvSpPr>
            <a:spLocks noGrp="1"/>
          </p:cNvSpPr>
          <p:nvPr>
            <p:ph type="title"/>
          </p:nvPr>
        </p:nvSpPr>
        <p:spPr>
          <a:xfrm>
            <a:off x="311700" y="102870"/>
            <a:ext cx="8520600" cy="914855"/>
          </a:xfrm>
        </p:spPr>
        <p:txBody>
          <a:bodyPr/>
          <a:lstStyle/>
          <a:p>
            <a:r>
              <a:rPr lang="en-US" sz="4000" b="1" u="sng" dirty="0"/>
              <a:t>Contents</a:t>
            </a:r>
            <a:endParaRPr lang="en-IN" sz="4000" b="1" u="sng" dirty="0"/>
          </a:p>
        </p:txBody>
      </p:sp>
      <p:sp>
        <p:nvSpPr>
          <p:cNvPr id="3" name="Text Placeholder 2">
            <a:extLst>
              <a:ext uri="{FF2B5EF4-FFF2-40B4-BE49-F238E27FC236}">
                <a16:creationId xmlns:a16="http://schemas.microsoft.com/office/drawing/2014/main" id="{E75AEBA6-0D31-F3C3-A450-1EE1DBB5476D}"/>
              </a:ext>
            </a:extLst>
          </p:cNvPr>
          <p:cNvSpPr>
            <a:spLocks noGrp="1"/>
          </p:cNvSpPr>
          <p:nvPr>
            <p:ph type="body" idx="1"/>
          </p:nvPr>
        </p:nvSpPr>
        <p:spPr>
          <a:xfrm>
            <a:off x="311700" y="880110"/>
            <a:ext cx="8520600" cy="4160520"/>
          </a:xfrm>
        </p:spPr>
        <p:txBody>
          <a:bodyPr/>
          <a:lstStyle/>
          <a:p>
            <a:pPr marL="114300" indent="0">
              <a:buNone/>
            </a:pPr>
            <a:r>
              <a:rPr lang="en-US" dirty="0">
                <a:solidFill>
                  <a:schemeClr val="accent2"/>
                </a:solidFill>
              </a:rPr>
              <a:t>1)Problem Statement</a:t>
            </a:r>
          </a:p>
          <a:p>
            <a:pPr marL="114300" indent="0">
              <a:buNone/>
            </a:pPr>
            <a:r>
              <a:rPr lang="en-IN" dirty="0">
                <a:solidFill>
                  <a:schemeClr val="accent2"/>
                </a:solidFill>
              </a:rPr>
              <a:t>2)Data Description</a:t>
            </a:r>
          </a:p>
          <a:p>
            <a:pPr marL="114300" indent="0">
              <a:buNone/>
            </a:pPr>
            <a:r>
              <a:rPr lang="en-IN" dirty="0">
                <a:solidFill>
                  <a:schemeClr val="accent2"/>
                </a:solidFill>
              </a:rPr>
              <a:t>3) Data Wrangling</a:t>
            </a:r>
          </a:p>
          <a:p>
            <a:pPr marL="114300" indent="0">
              <a:buNone/>
            </a:pPr>
            <a:r>
              <a:rPr lang="en-IN" dirty="0">
                <a:solidFill>
                  <a:schemeClr val="accent2"/>
                </a:solidFill>
              </a:rPr>
              <a:t>4) Exploratory Data Analysis (EDA)</a:t>
            </a:r>
          </a:p>
          <a:p>
            <a:pPr marL="114300" indent="0">
              <a:buNone/>
            </a:pPr>
            <a:r>
              <a:rPr lang="en-IN" dirty="0">
                <a:solidFill>
                  <a:schemeClr val="accent2"/>
                </a:solidFill>
              </a:rPr>
              <a:t>     Univariate Analysis</a:t>
            </a:r>
          </a:p>
          <a:p>
            <a:pPr marL="114300" indent="0">
              <a:buNone/>
            </a:pPr>
            <a:r>
              <a:rPr lang="en-IN" dirty="0">
                <a:solidFill>
                  <a:schemeClr val="accent2"/>
                </a:solidFill>
              </a:rPr>
              <a:t>     Bivariate and Multivariate Analysis</a:t>
            </a:r>
          </a:p>
          <a:p>
            <a:pPr marL="114300" indent="0">
              <a:buNone/>
            </a:pPr>
            <a:r>
              <a:rPr lang="en-IN" dirty="0">
                <a:solidFill>
                  <a:schemeClr val="accent2"/>
                </a:solidFill>
              </a:rPr>
              <a:t>5)Model Selection Evaluation</a:t>
            </a:r>
          </a:p>
          <a:p>
            <a:pPr marL="114300" indent="0">
              <a:buNone/>
            </a:pPr>
            <a:r>
              <a:rPr lang="en-IN" dirty="0">
                <a:solidFill>
                  <a:schemeClr val="accent2"/>
                </a:solidFill>
              </a:rPr>
              <a:t>6)Evaluation of Models</a:t>
            </a:r>
          </a:p>
          <a:p>
            <a:pPr marL="114300" indent="0">
              <a:buNone/>
            </a:pPr>
            <a:r>
              <a:rPr lang="en-IN" dirty="0">
                <a:solidFill>
                  <a:schemeClr val="accent2"/>
                </a:solidFill>
              </a:rPr>
              <a:t>7) Features Importance</a:t>
            </a:r>
          </a:p>
          <a:p>
            <a:pPr marL="114300" indent="0">
              <a:buNone/>
            </a:pPr>
            <a:r>
              <a:rPr lang="en-IN" dirty="0">
                <a:solidFill>
                  <a:schemeClr val="accent2"/>
                </a:solidFill>
              </a:rPr>
              <a:t>8)AUC ROC Curves</a:t>
            </a:r>
          </a:p>
          <a:p>
            <a:pPr marL="114300" indent="0">
              <a:buNone/>
            </a:pPr>
            <a:r>
              <a:rPr lang="en-IN" dirty="0">
                <a:solidFill>
                  <a:schemeClr val="accent2"/>
                </a:solidFill>
              </a:rPr>
              <a:t>9)Conclusion</a:t>
            </a:r>
          </a:p>
        </p:txBody>
      </p:sp>
    </p:spTree>
    <p:extLst>
      <p:ext uri="{BB962C8B-B14F-4D97-AF65-F5344CB8AC3E}">
        <p14:creationId xmlns:p14="http://schemas.microsoft.com/office/powerpoint/2010/main" val="1845941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CE24-AB1C-2B19-72BF-81E35FC8222F}"/>
              </a:ext>
            </a:extLst>
          </p:cNvPr>
          <p:cNvSpPr>
            <a:spLocks noGrp="1"/>
          </p:cNvSpPr>
          <p:nvPr>
            <p:ph type="title"/>
          </p:nvPr>
        </p:nvSpPr>
        <p:spPr>
          <a:xfrm>
            <a:off x="0" y="0"/>
            <a:ext cx="8832300" cy="574625"/>
          </a:xfrm>
        </p:spPr>
        <p:txBody>
          <a:bodyPr/>
          <a:lstStyle/>
          <a:p>
            <a:r>
              <a:rPr lang="en-US" b="1" u="sng" dirty="0"/>
              <a:t>Exploratory Data Analysis</a:t>
            </a:r>
            <a:endParaRPr lang="en-IN" b="1" u="sng" dirty="0"/>
          </a:p>
        </p:txBody>
      </p:sp>
      <p:sp>
        <p:nvSpPr>
          <p:cNvPr id="3" name="Text Placeholder 2">
            <a:extLst>
              <a:ext uri="{FF2B5EF4-FFF2-40B4-BE49-F238E27FC236}">
                <a16:creationId xmlns:a16="http://schemas.microsoft.com/office/drawing/2014/main" id="{852DABA2-2A25-4868-33C3-8EE97E1DF4DF}"/>
              </a:ext>
            </a:extLst>
          </p:cNvPr>
          <p:cNvSpPr>
            <a:spLocks noGrp="1"/>
          </p:cNvSpPr>
          <p:nvPr>
            <p:ph type="body" idx="1"/>
          </p:nvPr>
        </p:nvSpPr>
        <p:spPr>
          <a:xfrm>
            <a:off x="0" y="574624"/>
            <a:ext cx="9144000" cy="4568875"/>
          </a:xfrm>
        </p:spPr>
        <p:txBody>
          <a:bodyPr/>
          <a:lstStyle/>
          <a:p>
            <a:r>
              <a:rPr lang="en-US" dirty="0">
                <a:solidFill>
                  <a:schemeClr val="accent2"/>
                </a:solidFill>
              </a:rPr>
              <a:t>1]Bivariate and Multivariate Analysis </a:t>
            </a:r>
          </a:p>
          <a:p>
            <a:endParaRPr lang="en-US" dirty="0">
              <a:solidFill>
                <a:schemeClr val="accent2"/>
              </a:solidFill>
            </a:endParaRPr>
          </a:p>
          <a:p>
            <a:endParaRPr lang="en-US" dirty="0">
              <a:solidFill>
                <a:schemeClr val="accent2"/>
              </a:solidFill>
            </a:endParaRPr>
          </a:p>
          <a:p>
            <a:endParaRPr lang="en-US" dirty="0">
              <a:solidFill>
                <a:schemeClr val="accent2"/>
              </a:solidFill>
            </a:endParaRPr>
          </a:p>
          <a:p>
            <a:endParaRPr lang="en-US" dirty="0">
              <a:solidFill>
                <a:schemeClr val="accent2"/>
              </a:solidFill>
            </a:endParaRPr>
          </a:p>
          <a:p>
            <a:endParaRPr lang="en-US" dirty="0">
              <a:solidFill>
                <a:schemeClr val="accent2"/>
              </a:solidFill>
            </a:endParaRPr>
          </a:p>
          <a:p>
            <a:endParaRPr lang="en-US" dirty="0">
              <a:solidFill>
                <a:schemeClr val="accent2"/>
              </a:solidFill>
            </a:endParaRPr>
          </a:p>
          <a:p>
            <a:pPr marL="114300" indent="0">
              <a:buNone/>
            </a:pPr>
            <a:endParaRPr lang="en-US" dirty="0">
              <a:solidFill>
                <a:schemeClr val="accent2"/>
              </a:solidFill>
            </a:endParaRPr>
          </a:p>
          <a:p>
            <a:pPr>
              <a:buFont typeface="Courier New" panose="02070309020205020404" pitchFamily="49" charset="0"/>
              <a:buChar char="o"/>
            </a:pPr>
            <a:r>
              <a:rPr lang="en-US" dirty="0">
                <a:solidFill>
                  <a:schemeClr val="accent2"/>
                </a:solidFill>
              </a:rPr>
              <a:t>2] Count of mobiles with 3G and 4G is high in very high cost category.</a:t>
            </a:r>
          </a:p>
          <a:p>
            <a:endParaRPr lang="en-US" dirty="0">
              <a:solidFill>
                <a:schemeClr val="accent2"/>
              </a:solidFill>
            </a:endParaRPr>
          </a:p>
          <a:p>
            <a:r>
              <a:rPr lang="en-US" dirty="0">
                <a:solidFill>
                  <a:schemeClr val="accent2"/>
                </a:solidFill>
              </a:rPr>
              <a:t>3] Count of mobiles with only 3G feature is high in very high cost category. </a:t>
            </a:r>
          </a:p>
        </p:txBody>
      </p:sp>
      <p:pic>
        <p:nvPicPr>
          <p:cNvPr id="5" name="Picture 4">
            <a:extLst>
              <a:ext uri="{FF2B5EF4-FFF2-40B4-BE49-F238E27FC236}">
                <a16:creationId xmlns:a16="http://schemas.microsoft.com/office/drawing/2014/main" id="{F508CAA6-D574-7607-958B-5614C777F4A5}"/>
              </a:ext>
            </a:extLst>
          </p:cNvPr>
          <p:cNvPicPr>
            <a:picLocks noChangeAspect="1"/>
          </p:cNvPicPr>
          <p:nvPr/>
        </p:nvPicPr>
        <p:blipFill>
          <a:blip r:embed="rId2"/>
          <a:stretch>
            <a:fillRect/>
          </a:stretch>
        </p:blipFill>
        <p:spPr>
          <a:xfrm>
            <a:off x="0" y="1005841"/>
            <a:ext cx="9144000" cy="2548889"/>
          </a:xfrm>
          <a:prstGeom prst="rect">
            <a:avLst/>
          </a:prstGeom>
        </p:spPr>
      </p:pic>
    </p:spTree>
    <p:extLst>
      <p:ext uri="{BB962C8B-B14F-4D97-AF65-F5344CB8AC3E}">
        <p14:creationId xmlns:p14="http://schemas.microsoft.com/office/powerpoint/2010/main" val="269005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42B2-234C-279B-6655-2842357BC18D}"/>
              </a:ext>
            </a:extLst>
          </p:cNvPr>
          <p:cNvSpPr>
            <a:spLocks noGrp="1"/>
          </p:cNvSpPr>
          <p:nvPr>
            <p:ph type="title"/>
          </p:nvPr>
        </p:nvSpPr>
        <p:spPr>
          <a:xfrm>
            <a:off x="0" y="1"/>
            <a:ext cx="8832300" cy="697230"/>
          </a:xfrm>
        </p:spPr>
        <p:txBody>
          <a:bodyPr/>
          <a:lstStyle/>
          <a:p>
            <a:r>
              <a:rPr lang="en-US" sz="3600" b="1" u="sng" dirty="0"/>
              <a:t>Model Selection and Evaluation</a:t>
            </a:r>
            <a:endParaRPr lang="en-IN" sz="3600" b="1" u="sng" dirty="0"/>
          </a:p>
        </p:txBody>
      </p:sp>
      <p:sp>
        <p:nvSpPr>
          <p:cNvPr id="3" name="Text Placeholder 2">
            <a:extLst>
              <a:ext uri="{FF2B5EF4-FFF2-40B4-BE49-F238E27FC236}">
                <a16:creationId xmlns:a16="http://schemas.microsoft.com/office/drawing/2014/main" id="{B318BF49-0CD8-10F4-3D1B-8D1B61C0294D}"/>
              </a:ext>
            </a:extLst>
          </p:cNvPr>
          <p:cNvSpPr>
            <a:spLocks noGrp="1"/>
          </p:cNvSpPr>
          <p:nvPr>
            <p:ph type="body" idx="1"/>
          </p:nvPr>
        </p:nvSpPr>
        <p:spPr>
          <a:xfrm>
            <a:off x="0" y="697230"/>
            <a:ext cx="9144000" cy="4446269"/>
          </a:xfrm>
        </p:spPr>
        <p:txBody>
          <a:bodyPr/>
          <a:lstStyle/>
          <a:p>
            <a:pPr marL="114300" indent="0">
              <a:buNone/>
            </a:pPr>
            <a:r>
              <a:rPr lang="en-US" dirty="0">
                <a:solidFill>
                  <a:schemeClr val="accent2"/>
                </a:solidFill>
              </a:rPr>
              <a:t>1} Before building a models we performed the train test spilt. We kept 25% of the data for test and remaining 75% of data for training the model.</a:t>
            </a:r>
          </a:p>
          <a:p>
            <a:pPr marL="114300" indent="0">
              <a:buNone/>
            </a:pPr>
            <a:r>
              <a:rPr lang="en-US" dirty="0">
                <a:solidFill>
                  <a:schemeClr val="accent2"/>
                </a:solidFill>
              </a:rPr>
              <a:t> We compare 6 algorithms and evaluated them based on the overall accuracy score and the recall of the individual classes.</a:t>
            </a:r>
          </a:p>
          <a:p>
            <a:pPr marL="114300" indent="0">
              <a:buNone/>
            </a:pPr>
            <a:r>
              <a:rPr lang="en-US" dirty="0">
                <a:solidFill>
                  <a:schemeClr val="accent2"/>
                </a:solidFill>
              </a:rPr>
              <a:t>2} Accuracy is the ratio of the total number of correct predictions.</a:t>
            </a:r>
          </a:p>
          <a:p>
            <a:pPr marL="114300" indent="0">
              <a:buNone/>
            </a:pPr>
            <a:r>
              <a:rPr lang="en-US" dirty="0">
                <a:solidFill>
                  <a:schemeClr val="accent2"/>
                </a:solidFill>
              </a:rPr>
              <a:t>3} The recall is the measure of our model correctly identified True positives.</a:t>
            </a:r>
          </a:p>
          <a:p>
            <a:r>
              <a:rPr lang="en-US" b="1" dirty="0">
                <a:solidFill>
                  <a:schemeClr val="accent2"/>
                </a:solidFill>
              </a:rPr>
              <a:t>Decision Tree</a:t>
            </a:r>
          </a:p>
          <a:p>
            <a:r>
              <a:rPr lang="en-US" b="1" dirty="0">
                <a:solidFill>
                  <a:schemeClr val="accent2"/>
                </a:solidFill>
              </a:rPr>
              <a:t>Random Forest Classifier</a:t>
            </a:r>
          </a:p>
          <a:p>
            <a:r>
              <a:rPr lang="en-US" b="1" dirty="0">
                <a:solidFill>
                  <a:schemeClr val="accent2"/>
                </a:solidFill>
              </a:rPr>
              <a:t>Gradient Boosting Classifier</a:t>
            </a:r>
          </a:p>
          <a:p>
            <a:r>
              <a:rPr lang="en-US" b="1" dirty="0">
                <a:solidFill>
                  <a:schemeClr val="accent2"/>
                </a:solidFill>
              </a:rPr>
              <a:t>K-Nearest Neighbor Classifier</a:t>
            </a:r>
            <a:r>
              <a:rPr lang="en-US" dirty="0">
                <a:solidFill>
                  <a:schemeClr val="accent2"/>
                </a:solidFill>
              </a:rPr>
              <a:t> </a:t>
            </a:r>
            <a:endParaRPr lang="en-IN" dirty="0">
              <a:solidFill>
                <a:schemeClr val="accent2"/>
              </a:solidFill>
            </a:endParaRPr>
          </a:p>
          <a:p>
            <a:r>
              <a:rPr lang="en-IN" b="1" dirty="0">
                <a:solidFill>
                  <a:schemeClr val="accent2"/>
                </a:solidFill>
              </a:rPr>
              <a:t>XG Boost Classifier</a:t>
            </a:r>
          </a:p>
          <a:p>
            <a:r>
              <a:rPr lang="en-IN" b="1" dirty="0">
                <a:solidFill>
                  <a:schemeClr val="accent2"/>
                </a:solidFill>
              </a:rPr>
              <a:t>Support Vector Machine(SVM)</a:t>
            </a:r>
            <a:endParaRPr lang="en-US" b="1" dirty="0">
              <a:solidFill>
                <a:schemeClr val="accent2"/>
              </a:solidFill>
            </a:endParaRPr>
          </a:p>
        </p:txBody>
      </p:sp>
    </p:spTree>
    <p:extLst>
      <p:ext uri="{BB962C8B-B14F-4D97-AF65-F5344CB8AC3E}">
        <p14:creationId xmlns:p14="http://schemas.microsoft.com/office/powerpoint/2010/main" val="2256412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EA54-9F38-4DCD-7AF2-A6F16707A79A}"/>
              </a:ext>
            </a:extLst>
          </p:cNvPr>
          <p:cNvSpPr>
            <a:spLocks noGrp="1"/>
          </p:cNvSpPr>
          <p:nvPr>
            <p:ph type="title"/>
          </p:nvPr>
        </p:nvSpPr>
        <p:spPr>
          <a:xfrm>
            <a:off x="0" y="1"/>
            <a:ext cx="8832300" cy="697230"/>
          </a:xfrm>
        </p:spPr>
        <p:txBody>
          <a:bodyPr/>
          <a:lstStyle/>
          <a:p>
            <a:r>
              <a:rPr lang="en-US" sz="3600" b="1" u="sng" dirty="0"/>
              <a:t>Evaluation of Models:</a:t>
            </a:r>
            <a:endParaRPr lang="en-IN" sz="3600" b="1" u="sng" dirty="0"/>
          </a:p>
        </p:txBody>
      </p:sp>
      <p:sp>
        <p:nvSpPr>
          <p:cNvPr id="3" name="Text Placeholder 2">
            <a:extLst>
              <a:ext uri="{FF2B5EF4-FFF2-40B4-BE49-F238E27FC236}">
                <a16:creationId xmlns:a16="http://schemas.microsoft.com/office/drawing/2014/main" id="{B2B2DFD5-5E75-B587-399A-A099770D9A97}"/>
              </a:ext>
            </a:extLst>
          </p:cNvPr>
          <p:cNvSpPr>
            <a:spLocks noGrp="1"/>
          </p:cNvSpPr>
          <p:nvPr>
            <p:ph type="body" idx="1"/>
          </p:nvPr>
        </p:nvSpPr>
        <p:spPr>
          <a:xfrm>
            <a:off x="0" y="3840480"/>
            <a:ext cx="9144000" cy="1303019"/>
          </a:xfrm>
        </p:spPr>
        <p:txBody>
          <a:bodyPr/>
          <a:lstStyle/>
          <a:p>
            <a:pPr marL="114300" indent="0">
              <a:buNone/>
            </a:pPr>
            <a:r>
              <a:rPr lang="en-US" sz="1800" dirty="0">
                <a:solidFill>
                  <a:schemeClr val="accent2"/>
                </a:solidFill>
              </a:rPr>
              <a:t>1} Best model came out to be SVM after hyperparameter tuning.</a:t>
            </a:r>
          </a:p>
          <a:p>
            <a:pPr marL="114300" indent="0">
              <a:buNone/>
            </a:pPr>
            <a:r>
              <a:rPr lang="en-US" sz="1800" dirty="0">
                <a:solidFill>
                  <a:schemeClr val="accent2"/>
                </a:solidFill>
              </a:rPr>
              <a:t>2} XG Boost (hyperparameter tuning) can be considered as the second most good model</a:t>
            </a:r>
          </a:p>
          <a:p>
            <a:pPr marL="114300" indent="0">
              <a:buNone/>
            </a:pPr>
            <a:r>
              <a:rPr lang="en-US" sz="1800" dirty="0">
                <a:solidFill>
                  <a:schemeClr val="accent2"/>
                </a:solidFill>
              </a:rPr>
              <a:t>3}KNN performed very worst.</a:t>
            </a:r>
          </a:p>
          <a:p>
            <a:pPr>
              <a:buAutoNum type="arabicParenR"/>
            </a:pPr>
            <a:endParaRPr lang="en-IN" dirty="0">
              <a:solidFill>
                <a:schemeClr val="accent2"/>
              </a:solidFill>
            </a:endParaRPr>
          </a:p>
        </p:txBody>
      </p:sp>
      <p:pic>
        <p:nvPicPr>
          <p:cNvPr id="5" name="Picture 4">
            <a:extLst>
              <a:ext uri="{FF2B5EF4-FFF2-40B4-BE49-F238E27FC236}">
                <a16:creationId xmlns:a16="http://schemas.microsoft.com/office/drawing/2014/main" id="{69CFFDC6-8F89-A0EB-7783-14D58A0DA101}"/>
              </a:ext>
            </a:extLst>
          </p:cNvPr>
          <p:cNvPicPr>
            <a:picLocks noChangeAspect="1"/>
          </p:cNvPicPr>
          <p:nvPr/>
        </p:nvPicPr>
        <p:blipFill>
          <a:blip r:embed="rId2"/>
          <a:stretch>
            <a:fillRect/>
          </a:stretch>
        </p:blipFill>
        <p:spPr>
          <a:xfrm>
            <a:off x="0" y="697230"/>
            <a:ext cx="9144000" cy="3143250"/>
          </a:xfrm>
          <a:prstGeom prst="rect">
            <a:avLst/>
          </a:prstGeom>
        </p:spPr>
      </p:pic>
    </p:spTree>
    <p:extLst>
      <p:ext uri="{BB962C8B-B14F-4D97-AF65-F5344CB8AC3E}">
        <p14:creationId xmlns:p14="http://schemas.microsoft.com/office/powerpoint/2010/main" val="749245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7C0F-2679-E4A4-0D97-DEBD3E8E416C}"/>
              </a:ext>
            </a:extLst>
          </p:cNvPr>
          <p:cNvSpPr>
            <a:spLocks noGrp="1"/>
          </p:cNvSpPr>
          <p:nvPr>
            <p:ph type="title"/>
          </p:nvPr>
        </p:nvSpPr>
        <p:spPr>
          <a:xfrm>
            <a:off x="0" y="1"/>
            <a:ext cx="8832300" cy="685800"/>
          </a:xfrm>
        </p:spPr>
        <p:txBody>
          <a:bodyPr/>
          <a:lstStyle/>
          <a:p>
            <a:r>
              <a:rPr lang="en-US" sz="3600" b="1" u="sng" dirty="0"/>
              <a:t>Features Important</a:t>
            </a:r>
            <a:endParaRPr lang="en-IN" sz="3600" b="1" u="sng" dirty="0"/>
          </a:p>
        </p:txBody>
      </p:sp>
      <p:sp>
        <p:nvSpPr>
          <p:cNvPr id="3" name="Text Placeholder 2">
            <a:extLst>
              <a:ext uri="{FF2B5EF4-FFF2-40B4-BE49-F238E27FC236}">
                <a16:creationId xmlns:a16="http://schemas.microsoft.com/office/drawing/2014/main" id="{E312E9BB-6188-8A23-484E-5FE57E7B3E17}"/>
              </a:ext>
            </a:extLst>
          </p:cNvPr>
          <p:cNvSpPr>
            <a:spLocks noGrp="1"/>
          </p:cNvSpPr>
          <p:nvPr>
            <p:ph type="body" idx="1"/>
          </p:nvPr>
        </p:nvSpPr>
        <p:spPr>
          <a:xfrm>
            <a:off x="0" y="685800"/>
            <a:ext cx="9144000" cy="4457699"/>
          </a:xfrm>
        </p:spPr>
        <p:txBody>
          <a:bodyPr/>
          <a:lstStyle/>
          <a:p>
            <a:endParaRPr lang="en-IN" dirty="0"/>
          </a:p>
        </p:txBody>
      </p:sp>
      <p:pic>
        <p:nvPicPr>
          <p:cNvPr id="5" name="Picture 4">
            <a:extLst>
              <a:ext uri="{FF2B5EF4-FFF2-40B4-BE49-F238E27FC236}">
                <a16:creationId xmlns:a16="http://schemas.microsoft.com/office/drawing/2014/main" id="{10B80246-8790-0385-C00D-964786BDB22A}"/>
              </a:ext>
            </a:extLst>
          </p:cNvPr>
          <p:cNvPicPr>
            <a:picLocks noChangeAspect="1"/>
          </p:cNvPicPr>
          <p:nvPr/>
        </p:nvPicPr>
        <p:blipFill>
          <a:blip r:embed="rId2"/>
          <a:stretch>
            <a:fillRect/>
          </a:stretch>
        </p:blipFill>
        <p:spPr>
          <a:xfrm>
            <a:off x="0" y="811530"/>
            <a:ext cx="9144000" cy="3920490"/>
          </a:xfrm>
          <a:prstGeom prst="rect">
            <a:avLst/>
          </a:prstGeom>
        </p:spPr>
      </p:pic>
    </p:spTree>
    <p:extLst>
      <p:ext uri="{BB962C8B-B14F-4D97-AF65-F5344CB8AC3E}">
        <p14:creationId xmlns:p14="http://schemas.microsoft.com/office/powerpoint/2010/main" val="1895575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D1286-D9E5-C259-032C-3C20AA7E9364}"/>
              </a:ext>
            </a:extLst>
          </p:cNvPr>
          <p:cNvSpPr>
            <a:spLocks noGrp="1"/>
          </p:cNvSpPr>
          <p:nvPr>
            <p:ph type="title"/>
          </p:nvPr>
        </p:nvSpPr>
        <p:spPr>
          <a:xfrm>
            <a:off x="256619" y="3943350"/>
            <a:ext cx="8475900" cy="1200150"/>
          </a:xfrm>
        </p:spPr>
        <p:txBody>
          <a:bodyPr/>
          <a:lstStyle/>
          <a:p>
            <a:r>
              <a:rPr lang="en-US" sz="1800" dirty="0"/>
              <a:t>RAM , Battery power, Pixel height and weight contributed the most in predicting the price range.</a:t>
            </a:r>
            <a:endParaRPr lang="en-IN" sz="1800" dirty="0"/>
          </a:p>
        </p:txBody>
      </p:sp>
      <p:pic>
        <p:nvPicPr>
          <p:cNvPr id="4" name="Picture 3">
            <a:extLst>
              <a:ext uri="{FF2B5EF4-FFF2-40B4-BE49-F238E27FC236}">
                <a16:creationId xmlns:a16="http://schemas.microsoft.com/office/drawing/2014/main" id="{D408A92C-233D-2337-9DB3-6CEEF448C88E}"/>
              </a:ext>
            </a:extLst>
          </p:cNvPr>
          <p:cNvPicPr>
            <a:picLocks noChangeAspect="1"/>
          </p:cNvPicPr>
          <p:nvPr/>
        </p:nvPicPr>
        <p:blipFill>
          <a:blip r:embed="rId2"/>
          <a:stretch>
            <a:fillRect/>
          </a:stretch>
        </p:blipFill>
        <p:spPr>
          <a:xfrm>
            <a:off x="0" y="674370"/>
            <a:ext cx="9006840" cy="3417670"/>
          </a:xfrm>
          <a:prstGeom prst="rect">
            <a:avLst/>
          </a:prstGeom>
        </p:spPr>
      </p:pic>
    </p:spTree>
    <p:extLst>
      <p:ext uri="{BB962C8B-B14F-4D97-AF65-F5344CB8AC3E}">
        <p14:creationId xmlns:p14="http://schemas.microsoft.com/office/powerpoint/2010/main" val="3246827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48C18-CC37-89B4-01F3-0D18763B61B7}"/>
              </a:ext>
            </a:extLst>
          </p:cNvPr>
          <p:cNvSpPr>
            <a:spLocks noGrp="1"/>
          </p:cNvSpPr>
          <p:nvPr>
            <p:ph type="title"/>
          </p:nvPr>
        </p:nvSpPr>
        <p:spPr>
          <a:xfrm>
            <a:off x="0" y="1"/>
            <a:ext cx="8832300" cy="765810"/>
          </a:xfrm>
        </p:spPr>
        <p:txBody>
          <a:bodyPr/>
          <a:lstStyle/>
          <a:p>
            <a:r>
              <a:rPr lang="en-US" sz="4000" b="1" u="sng" dirty="0"/>
              <a:t>AUC ROC Curves </a:t>
            </a:r>
            <a:endParaRPr lang="en-IN" sz="4000" b="1" u="sng" dirty="0"/>
          </a:p>
        </p:txBody>
      </p:sp>
      <p:sp>
        <p:nvSpPr>
          <p:cNvPr id="3" name="Text Placeholder 2">
            <a:extLst>
              <a:ext uri="{FF2B5EF4-FFF2-40B4-BE49-F238E27FC236}">
                <a16:creationId xmlns:a16="http://schemas.microsoft.com/office/drawing/2014/main" id="{5ADC215A-83A3-D83E-9689-155F96E34E27}"/>
              </a:ext>
            </a:extLst>
          </p:cNvPr>
          <p:cNvSpPr>
            <a:spLocks noGrp="1"/>
          </p:cNvSpPr>
          <p:nvPr>
            <p:ph type="body" idx="1"/>
          </p:nvPr>
        </p:nvSpPr>
        <p:spPr>
          <a:xfrm>
            <a:off x="0" y="765810"/>
            <a:ext cx="9144000" cy="4377689"/>
          </a:xfrm>
        </p:spPr>
        <p:txBody>
          <a:bodyPr/>
          <a:lstStyle/>
          <a:p>
            <a:endParaRPr lang="en-IN" dirty="0"/>
          </a:p>
        </p:txBody>
      </p:sp>
      <p:pic>
        <p:nvPicPr>
          <p:cNvPr id="5" name="Picture 4">
            <a:extLst>
              <a:ext uri="{FF2B5EF4-FFF2-40B4-BE49-F238E27FC236}">
                <a16:creationId xmlns:a16="http://schemas.microsoft.com/office/drawing/2014/main" id="{49237882-7A49-CBA0-F7BC-4375FDED063E}"/>
              </a:ext>
            </a:extLst>
          </p:cNvPr>
          <p:cNvPicPr>
            <a:picLocks noChangeAspect="1"/>
          </p:cNvPicPr>
          <p:nvPr/>
        </p:nvPicPr>
        <p:blipFill>
          <a:blip r:embed="rId2"/>
          <a:stretch>
            <a:fillRect/>
          </a:stretch>
        </p:blipFill>
        <p:spPr>
          <a:xfrm>
            <a:off x="0" y="765809"/>
            <a:ext cx="9144000" cy="4377689"/>
          </a:xfrm>
          <a:prstGeom prst="rect">
            <a:avLst/>
          </a:prstGeom>
        </p:spPr>
      </p:pic>
    </p:spTree>
    <p:extLst>
      <p:ext uri="{BB962C8B-B14F-4D97-AF65-F5344CB8AC3E}">
        <p14:creationId xmlns:p14="http://schemas.microsoft.com/office/powerpoint/2010/main" val="3255182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46F45-A105-C1C2-3574-06C2CD894B09}"/>
              </a:ext>
            </a:extLst>
          </p:cNvPr>
          <p:cNvSpPr>
            <a:spLocks noGrp="1"/>
          </p:cNvSpPr>
          <p:nvPr>
            <p:ph type="title"/>
          </p:nvPr>
        </p:nvSpPr>
        <p:spPr>
          <a:xfrm>
            <a:off x="0" y="1"/>
            <a:ext cx="8832300" cy="640079"/>
          </a:xfrm>
        </p:spPr>
        <p:txBody>
          <a:bodyPr/>
          <a:lstStyle/>
          <a:p>
            <a:r>
              <a:rPr lang="en-US" sz="4000" b="1" u="sng" dirty="0"/>
              <a:t>Conclusions</a:t>
            </a:r>
            <a:endParaRPr lang="en-IN" sz="4000" b="1" u="sng" dirty="0"/>
          </a:p>
        </p:txBody>
      </p:sp>
      <p:sp>
        <p:nvSpPr>
          <p:cNvPr id="3" name="Text Placeholder 2">
            <a:extLst>
              <a:ext uri="{FF2B5EF4-FFF2-40B4-BE49-F238E27FC236}">
                <a16:creationId xmlns:a16="http://schemas.microsoft.com/office/drawing/2014/main" id="{3F509E2D-C815-F947-0B88-E6F258A67241}"/>
              </a:ext>
            </a:extLst>
          </p:cNvPr>
          <p:cNvSpPr>
            <a:spLocks noGrp="1"/>
          </p:cNvSpPr>
          <p:nvPr>
            <p:ph type="body" idx="1"/>
          </p:nvPr>
        </p:nvSpPr>
        <p:spPr>
          <a:xfrm>
            <a:off x="0" y="640080"/>
            <a:ext cx="9144000" cy="4400548"/>
          </a:xfrm>
        </p:spPr>
        <p:txBody>
          <a:bodyPr/>
          <a:lstStyle/>
          <a:p>
            <a:pPr marL="114300" indent="0">
              <a:buNone/>
            </a:pPr>
            <a:r>
              <a:rPr lang="en-US" sz="1800" dirty="0">
                <a:solidFill>
                  <a:schemeClr val="accent2"/>
                </a:solidFill>
              </a:rPr>
              <a:t>1] we started with data understanding, data wrangling, basic EDA where we found the relationships, trends between the price range and other independent variables.</a:t>
            </a:r>
          </a:p>
          <a:p>
            <a:pPr marL="114300" indent="0">
              <a:buNone/>
            </a:pPr>
            <a:r>
              <a:rPr lang="en-US" sz="1800" dirty="0">
                <a:solidFill>
                  <a:schemeClr val="accent2"/>
                </a:solidFill>
              </a:rPr>
              <a:t>2] We selected the best features for predictive modelling by using K  best feature selection method using Chi square statistic.</a:t>
            </a:r>
          </a:p>
          <a:p>
            <a:pPr marL="114300" indent="0">
              <a:buNone/>
            </a:pPr>
            <a:r>
              <a:rPr lang="en-US" sz="1800" dirty="0">
                <a:solidFill>
                  <a:schemeClr val="accent2"/>
                </a:solidFill>
              </a:rPr>
              <a:t>3]Implemented various classification algorithms, out of which the SVM(support vector machine)algorithm gave the best performance after hyper-parameter tuning with 98.3% train accuracy and 97% train accuracy.</a:t>
            </a:r>
          </a:p>
          <a:p>
            <a:pPr marL="114300" indent="0">
              <a:buNone/>
            </a:pPr>
            <a:r>
              <a:rPr lang="en-US" sz="1800" dirty="0">
                <a:solidFill>
                  <a:schemeClr val="accent2"/>
                </a:solidFill>
              </a:rPr>
              <a:t>4] </a:t>
            </a:r>
            <a:r>
              <a:rPr lang="en-US" sz="1800" dirty="0" err="1">
                <a:solidFill>
                  <a:schemeClr val="accent2"/>
                </a:solidFill>
              </a:rPr>
              <a:t>XGBoost</a:t>
            </a:r>
            <a:r>
              <a:rPr lang="en-US" sz="1800" dirty="0">
                <a:solidFill>
                  <a:schemeClr val="accent2"/>
                </a:solidFill>
              </a:rPr>
              <a:t> is the second best good model which gave good performance after hyper-parameter tuning with 100% train accuracy and 92.25% test accuracy score.</a:t>
            </a:r>
          </a:p>
          <a:p>
            <a:pPr marL="114300" indent="0">
              <a:buNone/>
            </a:pPr>
            <a:r>
              <a:rPr lang="en-US" sz="1800" dirty="0">
                <a:solidFill>
                  <a:schemeClr val="accent2"/>
                </a:solidFill>
              </a:rPr>
              <a:t>5]KNN gave very worst model performance,</a:t>
            </a:r>
          </a:p>
          <a:p>
            <a:pPr marL="114300" indent="0">
              <a:buNone/>
            </a:pPr>
            <a:r>
              <a:rPr lang="en-US" sz="1800" dirty="0">
                <a:solidFill>
                  <a:schemeClr val="accent2"/>
                </a:solidFill>
              </a:rPr>
              <a:t>6]We checked for the features importance’s of each model. RAM , Battery power, </a:t>
            </a:r>
            <a:r>
              <a:rPr lang="en-US" sz="1800" dirty="0" err="1">
                <a:solidFill>
                  <a:schemeClr val="accent2"/>
                </a:solidFill>
              </a:rPr>
              <a:t>px_height</a:t>
            </a:r>
            <a:r>
              <a:rPr lang="en-US" sz="1800" dirty="0">
                <a:solidFill>
                  <a:schemeClr val="accent2"/>
                </a:solidFill>
              </a:rPr>
              <a:t> and </a:t>
            </a:r>
            <a:r>
              <a:rPr lang="en-US" sz="1800" dirty="0" err="1">
                <a:solidFill>
                  <a:schemeClr val="accent2"/>
                </a:solidFill>
              </a:rPr>
              <a:t>px_weight</a:t>
            </a:r>
            <a:r>
              <a:rPr lang="en-US" sz="1800" dirty="0">
                <a:solidFill>
                  <a:schemeClr val="accent2"/>
                </a:solidFill>
              </a:rPr>
              <a:t> contributed the most while predicting the price range</a:t>
            </a:r>
            <a:r>
              <a:rPr lang="en-US" dirty="0">
                <a:solidFill>
                  <a:schemeClr val="accent2"/>
                </a:solidFill>
              </a:rPr>
              <a:t>.</a:t>
            </a:r>
            <a:endParaRPr lang="en-IN" dirty="0">
              <a:solidFill>
                <a:schemeClr val="accent2"/>
              </a:solidFill>
            </a:endParaRPr>
          </a:p>
        </p:txBody>
      </p:sp>
    </p:spTree>
    <p:extLst>
      <p:ext uri="{BB962C8B-B14F-4D97-AF65-F5344CB8AC3E}">
        <p14:creationId xmlns:p14="http://schemas.microsoft.com/office/powerpoint/2010/main" val="1711861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A1BED-E278-0301-CE94-5B0B0C3D86D8}"/>
              </a:ext>
            </a:extLst>
          </p:cNvPr>
          <p:cNvSpPr>
            <a:spLocks noGrp="1"/>
          </p:cNvSpPr>
          <p:nvPr>
            <p:ph type="title"/>
          </p:nvPr>
        </p:nvSpPr>
        <p:spPr>
          <a:xfrm>
            <a:off x="311700" y="1257300"/>
            <a:ext cx="8520600" cy="2148840"/>
          </a:xfrm>
        </p:spPr>
        <p:txBody>
          <a:bodyPr/>
          <a:lstStyle/>
          <a:p>
            <a:r>
              <a:rPr lang="en-US" sz="9600" b="1" u="sng" dirty="0"/>
              <a:t>THANKYOU</a:t>
            </a:r>
            <a:endParaRPr lang="en-IN" sz="9600" b="1" u="sng" dirty="0"/>
          </a:p>
        </p:txBody>
      </p:sp>
    </p:spTree>
    <p:extLst>
      <p:ext uri="{BB962C8B-B14F-4D97-AF65-F5344CB8AC3E}">
        <p14:creationId xmlns:p14="http://schemas.microsoft.com/office/powerpoint/2010/main" val="184578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0298-67E7-E4F6-EEF6-B9A14F7CC647}"/>
              </a:ext>
            </a:extLst>
          </p:cNvPr>
          <p:cNvSpPr>
            <a:spLocks noGrp="1"/>
          </p:cNvSpPr>
          <p:nvPr>
            <p:ph type="title"/>
          </p:nvPr>
        </p:nvSpPr>
        <p:spPr>
          <a:xfrm>
            <a:off x="117390" y="33545"/>
            <a:ext cx="8520600" cy="709405"/>
          </a:xfrm>
        </p:spPr>
        <p:txBody>
          <a:bodyPr/>
          <a:lstStyle/>
          <a:p>
            <a:r>
              <a:rPr lang="en-US" sz="4000" b="1" u="sng" dirty="0"/>
              <a:t>Problem</a:t>
            </a:r>
            <a:r>
              <a:rPr lang="en-US" sz="4000" dirty="0"/>
              <a:t> </a:t>
            </a:r>
            <a:r>
              <a:rPr lang="en-US" sz="4000" b="1" u="sng" dirty="0"/>
              <a:t>Statement</a:t>
            </a:r>
            <a:endParaRPr lang="en-IN" sz="4000" b="1" u="sng" dirty="0"/>
          </a:p>
        </p:txBody>
      </p:sp>
      <p:sp>
        <p:nvSpPr>
          <p:cNvPr id="3" name="Text Placeholder 2">
            <a:extLst>
              <a:ext uri="{FF2B5EF4-FFF2-40B4-BE49-F238E27FC236}">
                <a16:creationId xmlns:a16="http://schemas.microsoft.com/office/drawing/2014/main" id="{0CFB83D6-3DEB-1722-0B55-0026FF7B44E2}"/>
              </a:ext>
            </a:extLst>
          </p:cNvPr>
          <p:cNvSpPr>
            <a:spLocks noGrp="1"/>
          </p:cNvSpPr>
          <p:nvPr>
            <p:ph type="body" idx="1"/>
          </p:nvPr>
        </p:nvSpPr>
        <p:spPr>
          <a:xfrm>
            <a:off x="0" y="742950"/>
            <a:ext cx="9144000" cy="4367005"/>
          </a:xfrm>
        </p:spPr>
        <p:txBody>
          <a:bodyPr/>
          <a:lstStyle/>
          <a:p>
            <a:pPr marL="114300" indent="0">
              <a:buNone/>
            </a:pPr>
            <a:r>
              <a:rPr lang="en-US" sz="2000" dirty="0">
                <a:solidFill>
                  <a:schemeClr val="accent2"/>
                </a:solidFill>
              </a:rPr>
              <a:t>1)Mobile phones have become a necessity for every individual nowadays. People want more functions and best specifications in a phone and that to a cheaper prices.</a:t>
            </a:r>
          </a:p>
          <a:p>
            <a:pPr marL="114300" indent="0">
              <a:buNone/>
            </a:pPr>
            <a:r>
              <a:rPr lang="en-US" sz="2000" dirty="0">
                <a:solidFill>
                  <a:schemeClr val="accent2"/>
                </a:solidFill>
              </a:rPr>
              <a:t>2) Mobile phones come in all sort of prices, features, specifications and all. Price estimation and prediction is an important part of consumer strategy. Deciding on the correct price of the product is very important for market success of a product. </a:t>
            </a:r>
          </a:p>
          <a:p>
            <a:pPr marL="114300" indent="0">
              <a:buNone/>
            </a:pPr>
            <a:r>
              <a:rPr lang="en-US" sz="2000" dirty="0">
                <a:solidFill>
                  <a:schemeClr val="accent2"/>
                </a:solidFill>
              </a:rPr>
              <a:t>3)In the mobile phone market, companies want to understand sales data of mobile phones and factors which drive the prices. The objective is too find out some relation between features of mobile phones(</a:t>
            </a:r>
            <a:r>
              <a:rPr lang="en-US" sz="2000" dirty="0" err="1">
                <a:solidFill>
                  <a:schemeClr val="accent2"/>
                </a:solidFill>
              </a:rPr>
              <a:t>eg</a:t>
            </a:r>
            <a:r>
              <a:rPr lang="en-US" sz="2000" dirty="0">
                <a:solidFill>
                  <a:schemeClr val="accent2"/>
                </a:solidFill>
              </a:rPr>
              <a:t>:- RAM, internal memory, </a:t>
            </a:r>
            <a:r>
              <a:rPr lang="en-US" sz="2000" dirty="0" err="1">
                <a:solidFill>
                  <a:schemeClr val="accent2"/>
                </a:solidFill>
              </a:rPr>
              <a:t>etc</a:t>
            </a:r>
            <a:r>
              <a:rPr lang="en-US" sz="2000" dirty="0">
                <a:solidFill>
                  <a:schemeClr val="accent2"/>
                </a:solidFill>
              </a:rPr>
              <a:t>) and its selling price. In this problem, we don’t have to predict the actual price but a price range indicating how low price is.</a:t>
            </a:r>
          </a:p>
          <a:p>
            <a:pPr marL="114300" indent="0">
              <a:buNone/>
            </a:pPr>
            <a:r>
              <a:rPr lang="en-US" sz="2000" dirty="0">
                <a:solidFill>
                  <a:schemeClr val="accent2"/>
                </a:solidFill>
              </a:rPr>
              <a:t>4)The main objective of this project is too build a model which will classify the price range of mobile phones based on specifications of mobile phones</a:t>
            </a:r>
            <a:r>
              <a:rPr lang="en-US" dirty="0">
                <a:solidFill>
                  <a:schemeClr val="accent2"/>
                </a:solidFill>
              </a:rPr>
              <a:t>.</a:t>
            </a:r>
          </a:p>
        </p:txBody>
      </p:sp>
    </p:spTree>
    <p:extLst>
      <p:ext uri="{BB962C8B-B14F-4D97-AF65-F5344CB8AC3E}">
        <p14:creationId xmlns:p14="http://schemas.microsoft.com/office/powerpoint/2010/main" val="170499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93EA-A65B-0D7C-F9BA-09885D6811C9}"/>
              </a:ext>
            </a:extLst>
          </p:cNvPr>
          <p:cNvSpPr>
            <a:spLocks noGrp="1"/>
          </p:cNvSpPr>
          <p:nvPr>
            <p:ph type="title"/>
          </p:nvPr>
        </p:nvSpPr>
        <p:spPr>
          <a:xfrm>
            <a:off x="311700" y="0"/>
            <a:ext cx="8520600" cy="742950"/>
          </a:xfrm>
        </p:spPr>
        <p:txBody>
          <a:bodyPr/>
          <a:lstStyle/>
          <a:p>
            <a:r>
              <a:rPr lang="en-US" sz="3600" b="1" u="sng" dirty="0"/>
              <a:t>Data</a:t>
            </a:r>
            <a:r>
              <a:rPr lang="en-US" dirty="0"/>
              <a:t> </a:t>
            </a:r>
            <a:r>
              <a:rPr lang="en-US" sz="3600" b="1" u="sng" dirty="0"/>
              <a:t>Description</a:t>
            </a:r>
            <a:endParaRPr lang="en-IN" sz="3600" b="1" u="sng" dirty="0"/>
          </a:p>
        </p:txBody>
      </p:sp>
      <p:sp>
        <p:nvSpPr>
          <p:cNvPr id="3" name="Text Placeholder 2">
            <a:extLst>
              <a:ext uri="{FF2B5EF4-FFF2-40B4-BE49-F238E27FC236}">
                <a16:creationId xmlns:a16="http://schemas.microsoft.com/office/drawing/2014/main" id="{F0F76E6E-34BF-BF4A-563F-3FA15B94A4BB}"/>
              </a:ext>
            </a:extLst>
          </p:cNvPr>
          <p:cNvSpPr>
            <a:spLocks noGrp="1"/>
          </p:cNvSpPr>
          <p:nvPr>
            <p:ph type="body" idx="1"/>
          </p:nvPr>
        </p:nvSpPr>
        <p:spPr>
          <a:xfrm>
            <a:off x="0" y="742950"/>
            <a:ext cx="9144000" cy="4320540"/>
          </a:xfrm>
        </p:spPr>
        <p:txBody>
          <a:bodyPr/>
          <a:lstStyle/>
          <a:p>
            <a:pPr marL="114300" indent="0">
              <a:buNone/>
            </a:pPr>
            <a:r>
              <a:rPr lang="en-US" b="1" dirty="0">
                <a:solidFill>
                  <a:schemeClr val="accent2"/>
                </a:solidFill>
              </a:rPr>
              <a:t>Total Rows= 2000</a:t>
            </a:r>
          </a:p>
          <a:p>
            <a:pPr marL="114300" indent="0">
              <a:buNone/>
            </a:pPr>
            <a:r>
              <a:rPr lang="en-US" b="1" dirty="0">
                <a:solidFill>
                  <a:schemeClr val="accent2"/>
                </a:solidFill>
              </a:rPr>
              <a:t>Total Features= 21</a:t>
            </a:r>
          </a:p>
          <a:p>
            <a:pPr algn="l"/>
            <a:r>
              <a:rPr lang="en-US" sz="1800" b="0" i="0" dirty="0">
                <a:solidFill>
                  <a:srgbClr val="212121"/>
                </a:solidFill>
                <a:effectLst/>
                <a:latin typeface="Roboto" panose="02000000000000000000" pitchFamily="2" charset="0"/>
              </a:rPr>
              <a:t>Total energy a battery can store in one time measured in </a:t>
            </a:r>
            <a:r>
              <a:rPr lang="en-US" sz="1800" b="0" i="0" dirty="0" err="1">
                <a:solidFill>
                  <a:srgbClr val="212121"/>
                </a:solidFill>
                <a:effectLst/>
                <a:latin typeface="Roboto" panose="02000000000000000000" pitchFamily="2" charset="0"/>
              </a:rPr>
              <a:t>mAh</a:t>
            </a:r>
            <a:endParaRPr lang="en-US" sz="1800" b="0" i="0" dirty="0">
              <a:solidFill>
                <a:srgbClr val="212121"/>
              </a:solidFill>
              <a:effectLst/>
              <a:latin typeface="Roboto" panose="02000000000000000000" pitchFamily="2" charset="0"/>
            </a:endParaRPr>
          </a:p>
          <a:p>
            <a:pPr algn="l"/>
            <a:r>
              <a:rPr lang="en-US" sz="1800" b="0" i="0" dirty="0">
                <a:solidFill>
                  <a:srgbClr val="212121"/>
                </a:solidFill>
                <a:effectLst/>
                <a:latin typeface="Roboto" panose="02000000000000000000" pitchFamily="2" charset="0"/>
              </a:rPr>
              <a:t>Blue - Has </a:t>
            </a:r>
            <a:r>
              <a:rPr lang="en-US" sz="1800" b="0" i="0" dirty="0" err="1">
                <a:solidFill>
                  <a:srgbClr val="212121"/>
                </a:solidFill>
                <a:effectLst/>
                <a:latin typeface="Roboto" panose="02000000000000000000" pitchFamily="2" charset="0"/>
              </a:rPr>
              <a:t>bluetooth</a:t>
            </a:r>
            <a:r>
              <a:rPr lang="en-US" sz="1800" b="0" i="0" dirty="0">
                <a:solidFill>
                  <a:srgbClr val="212121"/>
                </a:solidFill>
                <a:effectLst/>
                <a:latin typeface="Roboto" panose="02000000000000000000" pitchFamily="2" charset="0"/>
              </a:rPr>
              <a:t> or not</a:t>
            </a:r>
          </a:p>
          <a:p>
            <a:pPr algn="l"/>
            <a:r>
              <a:rPr lang="en-US" sz="1800" b="0" i="0" dirty="0" err="1">
                <a:solidFill>
                  <a:srgbClr val="212121"/>
                </a:solidFill>
                <a:effectLst/>
                <a:latin typeface="Roboto" panose="02000000000000000000" pitchFamily="2" charset="0"/>
              </a:rPr>
              <a:t>Clock_speed</a:t>
            </a:r>
            <a:r>
              <a:rPr lang="en-US" sz="1800" b="0" i="0" dirty="0">
                <a:solidFill>
                  <a:srgbClr val="212121"/>
                </a:solidFill>
                <a:effectLst/>
                <a:latin typeface="Roboto" panose="02000000000000000000" pitchFamily="2" charset="0"/>
              </a:rPr>
              <a:t> - speed at which microprocessor executes instructions</a:t>
            </a:r>
          </a:p>
          <a:p>
            <a:pPr algn="l"/>
            <a:r>
              <a:rPr lang="en-US" sz="1800" b="0" i="0" dirty="0" err="1">
                <a:solidFill>
                  <a:srgbClr val="212121"/>
                </a:solidFill>
                <a:effectLst/>
                <a:latin typeface="Roboto" panose="02000000000000000000" pitchFamily="2" charset="0"/>
              </a:rPr>
              <a:t>Dual_sim</a:t>
            </a:r>
            <a:r>
              <a:rPr lang="en-US" sz="1800" b="0" i="0" dirty="0">
                <a:solidFill>
                  <a:srgbClr val="212121"/>
                </a:solidFill>
                <a:effectLst/>
                <a:latin typeface="Roboto" panose="02000000000000000000" pitchFamily="2" charset="0"/>
              </a:rPr>
              <a:t> - Has dual sim support or not</a:t>
            </a:r>
          </a:p>
          <a:p>
            <a:pPr algn="l"/>
            <a:r>
              <a:rPr lang="en-US" sz="1800" b="0" i="0" dirty="0">
                <a:solidFill>
                  <a:srgbClr val="212121"/>
                </a:solidFill>
                <a:effectLst/>
                <a:latin typeface="Roboto" panose="02000000000000000000" pitchFamily="2" charset="0"/>
              </a:rPr>
              <a:t>Fc - Front Camera mega pixels</a:t>
            </a:r>
          </a:p>
          <a:p>
            <a:pPr algn="l"/>
            <a:r>
              <a:rPr lang="en-US" sz="1800" b="0" i="0" dirty="0" err="1">
                <a:solidFill>
                  <a:srgbClr val="212121"/>
                </a:solidFill>
                <a:effectLst/>
                <a:latin typeface="Roboto" panose="02000000000000000000" pitchFamily="2" charset="0"/>
              </a:rPr>
              <a:t>Four_g</a:t>
            </a:r>
            <a:r>
              <a:rPr lang="en-US" sz="1800" b="0" i="0" dirty="0">
                <a:solidFill>
                  <a:srgbClr val="212121"/>
                </a:solidFill>
                <a:effectLst/>
                <a:latin typeface="Roboto" panose="02000000000000000000" pitchFamily="2" charset="0"/>
              </a:rPr>
              <a:t> - Has 4G or not</a:t>
            </a:r>
          </a:p>
          <a:p>
            <a:pPr algn="l"/>
            <a:r>
              <a:rPr lang="en-US" sz="1800" b="0" i="0" dirty="0" err="1">
                <a:solidFill>
                  <a:srgbClr val="212121"/>
                </a:solidFill>
                <a:effectLst/>
                <a:latin typeface="Roboto" panose="02000000000000000000" pitchFamily="2" charset="0"/>
              </a:rPr>
              <a:t>Int_memory</a:t>
            </a:r>
            <a:r>
              <a:rPr lang="en-US" sz="1800" b="0" i="0" dirty="0">
                <a:solidFill>
                  <a:srgbClr val="212121"/>
                </a:solidFill>
                <a:effectLst/>
                <a:latin typeface="Roboto" panose="02000000000000000000" pitchFamily="2" charset="0"/>
              </a:rPr>
              <a:t> - Internal Memory in Gigabytes</a:t>
            </a:r>
          </a:p>
          <a:p>
            <a:pPr algn="l"/>
            <a:r>
              <a:rPr lang="en-US" sz="1800" b="0" i="0" dirty="0" err="1">
                <a:solidFill>
                  <a:srgbClr val="212121"/>
                </a:solidFill>
                <a:effectLst/>
                <a:latin typeface="Roboto" panose="02000000000000000000" pitchFamily="2" charset="0"/>
              </a:rPr>
              <a:t>M_dep</a:t>
            </a:r>
            <a:r>
              <a:rPr lang="en-US" sz="1800" b="0" i="0" dirty="0">
                <a:solidFill>
                  <a:srgbClr val="212121"/>
                </a:solidFill>
                <a:effectLst/>
                <a:latin typeface="Roboto" panose="02000000000000000000" pitchFamily="2" charset="0"/>
              </a:rPr>
              <a:t> - Mobile Depth in cm</a:t>
            </a:r>
          </a:p>
          <a:p>
            <a:pPr algn="l"/>
            <a:r>
              <a:rPr lang="en-US" sz="1800" b="0" i="0" dirty="0" err="1">
                <a:solidFill>
                  <a:srgbClr val="212121"/>
                </a:solidFill>
                <a:effectLst/>
                <a:latin typeface="Roboto" panose="02000000000000000000" pitchFamily="2" charset="0"/>
              </a:rPr>
              <a:t>Mobile_wt</a:t>
            </a:r>
            <a:r>
              <a:rPr lang="en-US" sz="1800" b="0" i="0" dirty="0">
                <a:solidFill>
                  <a:srgbClr val="212121"/>
                </a:solidFill>
                <a:effectLst/>
                <a:latin typeface="Roboto" panose="02000000000000000000" pitchFamily="2" charset="0"/>
              </a:rPr>
              <a:t> - Weight of mobile phone</a:t>
            </a:r>
          </a:p>
          <a:p>
            <a:pPr algn="l"/>
            <a:r>
              <a:rPr lang="en-US" sz="1800" b="0" i="0" dirty="0" err="1">
                <a:solidFill>
                  <a:srgbClr val="212121"/>
                </a:solidFill>
                <a:effectLst/>
                <a:latin typeface="Roboto" panose="02000000000000000000" pitchFamily="2" charset="0"/>
              </a:rPr>
              <a:t>N_cores</a:t>
            </a:r>
            <a:r>
              <a:rPr lang="en-US" sz="1800" b="0" i="0" dirty="0">
                <a:solidFill>
                  <a:srgbClr val="212121"/>
                </a:solidFill>
                <a:effectLst/>
                <a:latin typeface="Roboto" panose="02000000000000000000" pitchFamily="2" charset="0"/>
              </a:rPr>
              <a:t> - Number of cores of processor</a:t>
            </a:r>
          </a:p>
          <a:p>
            <a:pPr algn="l"/>
            <a:r>
              <a:rPr lang="en-US" sz="1800" b="0" i="0" dirty="0">
                <a:solidFill>
                  <a:srgbClr val="212121"/>
                </a:solidFill>
                <a:effectLst/>
                <a:latin typeface="Roboto" panose="02000000000000000000" pitchFamily="2" charset="0"/>
              </a:rPr>
              <a:t>Pc - Primary Camera mega pixels</a:t>
            </a:r>
          </a:p>
          <a:p>
            <a:pPr marL="114300" indent="0">
              <a:buNone/>
            </a:pPr>
            <a:endParaRPr lang="en-IN" dirty="0">
              <a:solidFill>
                <a:schemeClr val="accent2"/>
              </a:solidFill>
            </a:endParaRPr>
          </a:p>
        </p:txBody>
      </p:sp>
    </p:spTree>
    <p:extLst>
      <p:ext uri="{BB962C8B-B14F-4D97-AF65-F5344CB8AC3E}">
        <p14:creationId xmlns:p14="http://schemas.microsoft.com/office/powerpoint/2010/main" val="4004504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7371-95F7-BE0B-3494-F20020CA2371}"/>
              </a:ext>
            </a:extLst>
          </p:cNvPr>
          <p:cNvSpPr>
            <a:spLocks noGrp="1"/>
          </p:cNvSpPr>
          <p:nvPr>
            <p:ph type="title"/>
          </p:nvPr>
        </p:nvSpPr>
        <p:spPr/>
        <p:txBody>
          <a:bodyPr/>
          <a:lstStyle/>
          <a:p>
            <a:r>
              <a:rPr lang="en-US" sz="2000" b="0" i="0" dirty="0" err="1">
                <a:solidFill>
                  <a:srgbClr val="212121"/>
                </a:solidFill>
                <a:effectLst/>
                <a:latin typeface="Roboto" panose="02000000000000000000" pitchFamily="2" charset="0"/>
              </a:rPr>
              <a:t>Px_height</a:t>
            </a:r>
            <a:r>
              <a:rPr lang="en-US" sz="2000" b="0" i="0" dirty="0">
                <a:solidFill>
                  <a:srgbClr val="212121"/>
                </a:solidFill>
                <a:effectLst/>
                <a:latin typeface="Roboto" panose="02000000000000000000" pitchFamily="2" charset="0"/>
              </a:rPr>
              <a:t> - Pixel Resolution Height</a:t>
            </a:r>
            <a:br>
              <a:rPr lang="en-US" sz="2000" b="0" i="0" dirty="0">
                <a:solidFill>
                  <a:srgbClr val="212121"/>
                </a:solidFill>
                <a:effectLst/>
                <a:latin typeface="Roboto" panose="02000000000000000000" pitchFamily="2" charset="0"/>
              </a:rPr>
            </a:br>
            <a:r>
              <a:rPr lang="en-US" sz="2000" b="0" i="0" dirty="0" err="1">
                <a:solidFill>
                  <a:srgbClr val="212121"/>
                </a:solidFill>
                <a:effectLst/>
                <a:latin typeface="Roboto" panose="02000000000000000000" pitchFamily="2" charset="0"/>
              </a:rPr>
              <a:t>Px_width</a:t>
            </a:r>
            <a:r>
              <a:rPr lang="en-US" sz="2000" b="0" i="0" dirty="0">
                <a:solidFill>
                  <a:srgbClr val="212121"/>
                </a:solidFill>
                <a:effectLst/>
                <a:latin typeface="Roboto" panose="02000000000000000000" pitchFamily="2" charset="0"/>
              </a:rPr>
              <a:t> - Pixel Resolution Width</a:t>
            </a:r>
            <a:br>
              <a:rPr lang="en-US" sz="2000" b="0" i="0" dirty="0">
                <a:solidFill>
                  <a:srgbClr val="212121"/>
                </a:solidFill>
                <a:effectLst/>
                <a:latin typeface="Roboto" panose="02000000000000000000" pitchFamily="2" charset="0"/>
              </a:rPr>
            </a:br>
            <a:r>
              <a:rPr lang="en-US" sz="2000" b="0" i="0" dirty="0">
                <a:solidFill>
                  <a:srgbClr val="212121"/>
                </a:solidFill>
                <a:effectLst/>
                <a:latin typeface="Roboto" panose="02000000000000000000" pitchFamily="2" charset="0"/>
              </a:rPr>
              <a:t>Ram - Random Access Memory in Mega Bytes</a:t>
            </a:r>
            <a:br>
              <a:rPr lang="en-US" sz="2000" b="0" i="0" dirty="0">
                <a:solidFill>
                  <a:srgbClr val="212121"/>
                </a:solidFill>
                <a:effectLst/>
                <a:latin typeface="Roboto" panose="02000000000000000000" pitchFamily="2" charset="0"/>
              </a:rPr>
            </a:br>
            <a:r>
              <a:rPr lang="en-US" sz="2000" b="0" i="0" dirty="0" err="1">
                <a:solidFill>
                  <a:srgbClr val="212121"/>
                </a:solidFill>
                <a:effectLst/>
                <a:latin typeface="Roboto" panose="02000000000000000000" pitchFamily="2" charset="0"/>
              </a:rPr>
              <a:t>Sc_h</a:t>
            </a:r>
            <a:r>
              <a:rPr lang="en-US" sz="2000" b="0" i="0" dirty="0">
                <a:solidFill>
                  <a:srgbClr val="212121"/>
                </a:solidFill>
                <a:effectLst/>
                <a:latin typeface="Roboto" panose="02000000000000000000" pitchFamily="2" charset="0"/>
              </a:rPr>
              <a:t> - Screen Height of mobile in cm</a:t>
            </a:r>
            <a:br>
              <a:rPr lang="en-US" sz="2000" b="0" i="0" dirty="0">
                <a:solidFill>
                  <a:srgbClr val="212121"/>
                </a:solidFill>
                <a:effectLst/>
                <a:latin typeface="Roboto" panose="02000000000000000000" pitchFamily="2" charset="0"/>
              </a:rPr>
            </a:br>
            <a:r>
              <a:rPr lang="en-US" sz="2000" b="0" i="0" dirty="0" err="1">
                <a:solidFill>
                  <a:srgbClr val="212121"/>
                </a:solidFill>
                <a:effectLst/>
                <a:latin typeface="Roboto" panose="02000000000000000000" pitchFamily="2" charset="0"/>
              </a:rPr>
              <a:t>Sc_w</a:t>
            </a:r>
            <a:r>
              <a:rPr lang="en-US" sz="2000" b="0" i="0" dirty="0">
                <a:solidFill>
                  <a:srgbClr val="212121"/>
                </a:solidFill>
                <a:effectLst/>
                <a:latin typeface="Roboto" panose="02000000000000000000" pitchFamily="2" charset="0"/>
              </a:rPr>
              <a:t> - Screen Width of mobile in cm</a:t>
            </a:r>
            <a:br>
              <a:rPr lang="en-US" sz="2000" b="0" i="0" dirty="0">
                <a:solidFill>
                  <a:srgbClr val="212121"/>
                </a:solidFill>
                <a:effectLst/>
                <a:latin typeface="Roboto" panose="02000000000000000000" pitchFamily="2" charset="0"/>
              </a:rPr>
            </a:br>
            <a:r>
              <a:rPr lang="en-US" sz="2000" b="0" i="0" dirty="0" err="1">
                <a:solidFill>
                  <a:srgbClr val="212121"/>
                </a:solidFill>
                <a:effectLst/>
                <a:latin typeface="Roboto" panose="02000000000000000000" pitchFamily="2" charset="0"/>
              </a:rPr>
              <a:t>Talk_time</a:t>
            </a:r>
            <a:r>
              <a:rPr lang="en-US" sz="2000" b="0" i="0" dirty="0">
                <a:solidFill>
                  <a:srgbClr val="212121"/>
                </a:solidFill>
                <a:effectLst/>
                <a:latin typeface="Roboto" panose="02000000000000000000" pitchFamily="2" charset="0"/>
              </a:rPr>
              <a:t> - longest time that a single battery charge will last when you are</a:t>
            </a:r>
            <a:br>
              <a:rPr lang="en-US" sz="2000" b="0" i="0" dirty="0">
                <a:solidFill>
                  <a:srgbClr val="212121"/>
                </a:solidFill>
                <a:effectLst/>
                <a:latin typeface="Roboto" panose="02000000000000000000" pitchFamily="2" charset="0"/>
              </a:rPr>
            </a:br>
            <a:r>
              <a:rPr lang="en-US" sz="2000" b="0" i="0" dirty="0" err="1">
                <a:solidFill>
                  <a:srgbClr val="212121"/>
                </a:solidFill>
                <a:effectLst/>
                <a:latin typeface="Roboto" panose="02000000000000000000" pitchFamily="2" charset="0"/>
              </a:rPr>
              <a:t>Three_g</a:t>
            </a:r>
            <a:r>
              <a:rPr lang="en-US" sz="2000" b="0" i="0" dirty="0">
                <a:solidFill>
                  <a:srgbClr val="212121"/>
                </a:solidFill>
                <a:effectLst/>
                <a:latin typeface="Roboto" panose="02000000000000000000" pitchFamily="2" charset="0"/>
              </a:rPr>
              <a:t> - Has 3G or not</a:t>
            </a:r>
            <a:br>
              <a:rPr lang="en-US" sz="2000" b="0" i="0" dirty="0">
                <a:solidFill>
                  <a:srgbClr val="212121"/>
                </a:solidFill>
                <a:effectLst/>
                <a:latin typeface="Roboto" panose="02000000000000000000" pitchFamily="2" charset="0"/>
              </a:rPr>
            </a:br>
            <a:r>
              <a:rPr lang="en-US" sz="2000" b="0" i="0" dirty="0" err="1">
                <a:solidFill>
                  <a:srgbClr val="212121"/>
                </a:solidFill>
                <a:effectLst/>
                <a:latin typeface="Roboto" panose="02000000000000000000" pitchFamily="2" charset="0"/>
              </a:rPr>
              <a:t>Touch_screen</a:t>
            </a:r>
            <a:r>
              <a:rPr lang="en-US" sz="2000" b="0" i="0" dirty="0">
                <a:solidFill>
                  <a:srgbClr val="212121"/>
                </a:solidFill>
                <a:effectLst/>
                <a:latin typeface="Roboto" panose="02000000000000000000" pitchFamily="2" charset="0"/>
              </a:rPr>
              <a:t> - Has touch screen or not</a:t>
            </a:r>
            <a:br>
              <a:rPr lang="en-US" sz="2000" b="0" i="0" dirty="0">
                <a:solidFill>
                  <a:srgbClr val="212121"/>
                </a:solidFill>
                <a:effectLst/>
                <a:latin typeface="Roboto" panose="02000000000000000000" pitchFamily="2" charset="0"/>
              </a:rPr>
            </a:br>
            <a:r>
              <a:rPr lang="en-US" sz="2000" b="0" i="0" dirty="0" err="1">
                <a:solidFill>
                  <a:srgbClr val="212121"/>
                </a:solidFill>
                <a:effectLst/>
                <a:latin typeface="Roboto" panose="02000000000000000000" pitchFamily="2" charset="0"/>
              </a:rPr>
              <a:t>Wifi</a:t>
            </a:r>
            <a:r>
              <a:rPr lang="en-US" sz="2000" b="0" i="0" dirty="0">
                <a:solidFill>
                  <a:srgbClr val="212121"/>
                </a:solidFill>
                <a:effectLst/>
                <a:latin typeface="Roboto" panose="02000000000000000000" pitchFamily="2" charset="0"/>
              </a:rPr>
              <a:t> - Has </a:t>
            </a:r>
            <a:r>
              <a:rPr lang="en-US" sz="2000" b="0" i="0" dirty="0" err="1">
                <a:solidFill>
                  <a:srgbClr val="212121"/>
                </a:solidFill>
                <a:effectLst/>
                <a:latin typeface="Roboto" panose="02000000000000000000" pitchFamily="2" charset="0"/>
              </a:rPr>
              <a:t>wifi</a:t>
            </a:r>
            <a:r>
              <a:rPr lang="en-US" sz="2000" b="0" i="0" dirty="0">
                <a:solidFill>
                  <a:srgbClr val="212121"/>
                </a:solidFill>
                <a:effectLst/>
                <a:latin typeface="Roboto" panose="02000000000000000000" pitchFamily="2" charset="0"/>
              </a:rPr>
              <a:t> or not</a:t>
            </a:r>
            <a:br>
              <a:rPr lang="en-US" sz="2000" b="0" i="0" dirty="0">
                <a:solidFill>
                  <a:srgbClr val="212121"/>
                </a:solidFill>
                <a:effectLst/>
                <a:latin typeface="Roboto" panose="02000000000000000000" pitchFamily="2" charset="0"/>
              </a:rPr>
            </a:br>
            <a:r>
              <a:rPr lang="en-US" sz="2000" b="0" i="0" dirty="0" err="1">
                <a:solidFill>
                  <a:srgbClr val="212121"/>
                </a:solidFill>
                <a:effectLst/>
                <a:latin typeface="Roboto" panose="02000000000000000000" pitchFamily="2" charset="0"/>
              </a:rPr>
              <a:t>Price_range</a:t>
            </a:r>
            <a:r>
              <a:rPr lang="en-US" sz="2000" b="0" i="0" dirty="0">
                <a:solidFill>
                  <a:srgbClr val="212121"/>
                </a:solidFill>
                <a:effectLst/>
                <a:latin typeface="Roboto" panose="02000000000000000000" pitchFamily="2" charset="0"/>
              </a:rPr>
              <a:t> - This is the target variable with value of 0(low cost), 1(medium cost), 2(high cost) and 3(very high cost).</a:t>
            </a:r>
            <a:br>
              <a:rPr lang="en-US" b="0" i="0" dirty="0">
                <a:solidFill>
                  <a:srgbClr val="212121"/>
                </a:solidFill>
                <a:effectLst/>
                <a:latin typeface="Roboto" panose="02000000000000000000" pitchFamily="2" charset="0"/>
              </a:rPr>
            </a:br>
            <a:endParaRPr lang="en-IN" dirty="0"/>
          </a:p>
        </p:txBody>
      </p:sp>
    </p:spTree>
    <p:extLst>
      <p:ext uri="{BB962C8B-B14F-4D97-AF65-F5344CB8AC3E}">
        <p14:creationId xmlns:p14="http://schemas.microsoft.com/office/powerpoint/2010/main" val="4015450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0D96-3E50-9374-122F-1698DEDB777C}"/>
              </a:ext>
            </a:extLst>
          </p:cNvPr>
          <p:cNvSpPr>
            <a:spLocks noGrp="1"/>
          </p:cNvSpPr>
          <p:nvPr>
            <p:ph type="title"/>
          </p:nvPr>
        </p:nvSpPr>
        <p:spPr>
          <a:xfrm>
            <a:off x="311700" y="0"/>
            <a:ext cx="8520600" cy="574625"/>
          </a:xfrm>
        </p:spPr>
        <p:txBody>
          <a:bodyPr/>
          <a:lstStyle/>
          <a:p>
            <a:r>
              <a:rPr lang="en-IN" sz="3600" b="1" u="sng" dirty="0"/>
              <a:t>Data Wrangling</a:t>
            </a:r>
          </a:p>
        </p:txBody>
      </p:sp>
      <p:sp>
        <p:nvSpPr>
          <p:cNvPr id="3" name="Text Placeholder 2">
            <a:extLst>
              <a:ext uri="{FF2B5EF4-FFF2-40B4-BE49-F238E27FC236}">
                <a16:creationId xmlns:a16="http://schemas.microsoft.com/office/drawing/2014/main" id="{A6C84E19-BAE3-EB84-02D1-7475A5A6B0F9}"/>
              </a:ext>
            </a:extLst>
          </p:cNvPr>
          <p:cNvSpPr>
            <a:spLocks noGrp="1"/>
          </p:cNvSpPr>
          <p:nvPr>
            <p:ph type="body" idx="1"/>
          </p:nvPr>
        </p:nvSpPr>
        <p:spPr>
          <a:xfrm>
            <a:off x="0" y="674370"/>
            <a:ext cx="9144000" cy="4469130"/>
          </a:xfrm>
        </p:spPr>
        <p:txBody>
          <a:bodyPr/>
          <a:lstStyle/>
          <a:p>
            <a:pPr>
              <a:buFont typeface="Wingdings" panose="05000000000000000000" pitchFamily="2" charset="2"/>
              <a:buChar char="Ø"/>
            </a:pPr>
            <a:r>
              <a:rPr lang="en-IN" b="1" dirty="0">
                <a:solidFill>
                  <a:schemeClr val="accent2"/>
                </a:solidFill>
              </a:rPr>
              <a:t>Handling Mismatch values in data</a:t>
            </a:r>
          </a:p>
          <a:p>
            <a:pPr>
              <a:buFont typeface="Wingdings" panose="05000000000000000000" pitchFamily="2" charset="2"/>
              <a:buChar char="Ø"/>
            </a:pPr>
            <a:endParaRPr lang="en-IN" b="1" dirty="0">
              <a:solidFill>
                <a:schemeClr val="accent2"/>
              </a:solidFill>
            </a:endParaRPr>
          </a:p>
          <a:p>
            <a:pPr>
              <a:buFont typeface="Wingdings" panose="05000000000000000000" pitchFamily="2" charset="2"/>
              <a:buChar char="Ø"/>
            </a:pPr>
            <a:endParaRPr lang="en-IN" b="1" dirty="0">
              <a:solidFill>
                <a:schemeClr val="accent2"/>
              </a:solidFill>
            </a:endParaRPr>
          </a:p>
          <a:p>
            <a:pPr>
              <a:buFont typeface="Wingdings" panose="05000000000000000000" pitchFamily="2" charset="2"/>
              <a:buChar char="Ø"/>
            </a:pPr>
            <a:endParaRPr lang="en-IN" b="1" dirty="0">
              <a:solidFill>
                <a:schemeClr val="accent2"/>
              </a:solidFill>
            </a:endParaRPr>
          </a:p>
          <a:p>
            <a:pPr>
              <a:buFont typeface="Wingdings" panose="05000000000000000000" pitchFamily="2" charset="2"/>
              <a:buChar char="Ø"/>
            </a:pPr>
            <a:endParaRPr lang="en-IN" b="1" dirty="0">
              <a:solidFill>
                <a:schemeClr val="accent2"/>
              </a:solidFill>
            </a:endParaRPr>
          </a:p>
          <a:p>
            <a:pPr>
              <a:buFont typeface="Wingdings" panose="05000000000000000000" pitchFamily="2" charset="2"/>
              <a:buChar char="Ø"/>
            </a:pPr>
            <a:endParaRPr lang="en-IN" b="1" dirty="0">
              <a:solidFill>
                <a:schemeClr val="accent2"/>
              </a:solidFill>
            </a:endParaRPr>
          </a:p>
          <a:p>
            <a:pPr>
              <a:buFont typeface="Wingdings" panose="05000000000000000000" pitchFamily="2" charset="2"/>
              <a:buChar char="Ø"/>
            </a:pPr>
            <a:r>
              <a:rPr lang="en-IN" b="1" dirty="0">
                <a:solidFill>
                  <a:schemeClr val="accent2"/>
                </a:solidFill>
              </a:rPr>
              <a:t>                                                                                 Missing values are imputed</a:t>
            </a:r>
          </a:p>
          <a:p>
            <a:pPr>
              <a:buFont typeface="Wingdings" panose="05000000000000000000" pitchFamily="2" charset="2"/>
              <a:buChar char="Ø"/>
            </a:pPr>
            <a:r>
              <a:rPr lang="en-IN" b="1" dirty="0">
                <a:solidFill>
                  <a:schemeClr val="accent2"/>
                </a:solidFill>
              </a:rPr>
              <a:t>                                                                                using the K-</a:t>
            </a:r>
            <a:r>
              <a:rPr lang="en-IN" b="1" dirty="0" err="1">
                <a:solidFill>
                  <a:schemeClr val="accent2"/>
                </a:solidFill>
              </a:rPr>
              <a:t>Nernest</a:t>
            </a:r>
            <a:r>
              <a:rPr lang="en-IN" b="1" dirty="0">
                <a:solidFill>
                  <a:schemeClr val="accent2"/>
                </a:solidFill>
              </a:rPr>
              <a:t> </a:t>
            </a:r>
            <a:r>
              <a:rPr lang="en-IN" b="1" dirty="0" err="1">
                <a:solidFill>
                  <a:schemeClr val="accent2"/>
                </a:solidFill>
              </a:rPr>
              <a:t>neighbors</a:t>
            </a:r>
            <a:endParaRPr lang="en-IN" b="1" dirty="0">
              <a:solidFill>
                <a:schemeClr val="accent2"/>
              </a:solidFill>
            </a:endParaRPr>
          </a:p>
          <a:p>
            <a:pPr>
              <a:buFont typeface="Wingdings" panose="05000000000000000000" pitchFamily="2" charset="2"/>
              <a:buChar char="Ø"/>
            </a:pPr>
            <a:r>
              <a:rPr lang="en-IN" b="1" dirty="0">
                <a:solidFill>
                  <a:schemeClr val="accent2"/>
                </a:solidFill>
              </a:rPr>
              <a:t>                                                                                approach where a </a:t>
            </a:r>
            <a:r>
              <a:rPr lang="en-IN" b="1" dirty="0" err="1">
                <a:solidFill>
                  <a:schemeClr val="accent2"/>
                </a:solidFill>
              </a:rPr>
              <a:t>Eucliden</a:t>
            </a:r>
            <a:endParaRPr lang="en-IN" b="1" dirty="0">
              <a:solidFill>
                <a:schemeClr val="accent2"/>
              </a:solidFill>
            </a:endParaRPr>
          </a:p>
          <a:p>
            <a:pPr>
              <a:buFont typeface="Wingdings" panose="05000000000000000000" pitchFamily="2" charset="2"/>
              <a:buChar char="Ø"/>
            </a:pPr>
            <a:r>
              <a:rPr lang="en-IN" b="1" dirty="0">
                <a:solidFill>
                  <a:schemeClr val="accent2"/>
                </a:solidFill>
              </a:rPr>
              <a:t>                                                                                distance is used to find the </a:t>
            </a:r>
          </a:p>
          <a:p>
            <a:pPr>
              <a:buFont typeface="Wingdings" panose="05000000000000000000" pitchFamily="2" charset="2"/>
              <a:buChar char="Ø"/>
            </a:pPr>
            <a:r>
              <a:rPr lang="en-IN" b="1" dirty="0">
                <a:solidFill>
                  <a:schemeClr val="accent2"/>
                </a:solidFill>
              </a:rPr>
              <a:t>                                                                                nearest </a:t>
            </a:r>
            <a:r>
              <a:rPr lang="en-IN" b="1" dirty="0" err="1">
                <a:solidFill>
                  <a:schemeClr val="accent2"/>
                </a:solidFill>
              </a:rPr>
              <a:t>neighbors</a:t>
            </a:r>
            <a:r>
              <a:rPr lang="en-IN" b="1" dirty="0">
                <a:solidFill>
                  <a:schemeClr val="accent2"/>
                </a:solidFill>
              </a:rPr>
              <a:t>.</a:t>
            </a:r>
          </a:p>
          <a:p>
            <a:pPr>
              <a:buFont typeface="Wingdings" panose="05000000000000000000" pitchFamily="2" charset="2"/>
              <a:buChar char="Ø"/>
            </a:pPr>
            <a:r>
              <a:rPr lang="en-IN" b="1" dirty="0">
                <a:solidFill>
                  <a:schemeClr val="accent2"/>
                </a:solidFill>
              </a:rPr>
              <a:t>                                                                                </a:t>
            </a:r>
          </a:p>
        </p:txBody>
      </p:sp>
      <p:pic>
        <p:nvPicPr>
          <p:cNvPr id="5" name="Picture 4">
            <a:extLst>
              <a:ext uri="{FF2B5EF4-FFF2-40B4-BE49-F238E27FC236}">
                <a16:creationId xmlns:a16="http://schemas.microsoft.com/office/drawing/2014/main" id="{3ABC31F4-9B4E-3D66-5B9B-25B825CB2D83}"/>
              </a:ext>
            </a:extLst>
          </p:cNvPr>
          <p:cNvPicPr>
            <a:picLocks noChangeAspect="1"/>
          </p:cNvPicPr>
          <p:nvPr/>
        </p:nvPicPr>
        <p:blipFill>
          <a:blip r:embed="rId2"/>
          <a:stretch>
            <a:fillRect/>
          </a:stretch>
        </p:blipFill>
        <p:spPr>
          <a:xfrm>
            <a:off x="311701" y="1165861"/>
            <a:ext cx="5071829" cy="1234440"/>
          </a:xfrm>
          <a:prstGeom prst="rect">
            <a:avLst/>
          </a:prstGeom>
        </p:spPr>
      </p:pic>
      <p:pic>
        <p:nvPicPr>
          <p:cNvPr id="7" name="Picture 6">
            <a:extLst>
              <a:ext uri="{FF2B5EF4-FFF2-40B4-BE49-F238E27FC236}">
                <a16:creationId xmlns:a16="http://schemas.microsoft.com/office/drawing/2014/main" id="{77718AEE-5804-2AEF-BA3D-F81283854B84}"/>
              </a:ext>
            </a:extLst>
          </p:cNvPr>
          <p:cNvPicPr>
            <a:picLocks noChangeAspect="1"/>
          </p:cNvPicPr>
          <p:nvPr/>
        </p:nvPicPr>
        <p:blipFill>
          <a:blip r:embed="rId3"/>
          <a:stretch>
            <a:fillRect/>
          </a:stretch>
        </p:blipFill>
        <p:spPr>
          <a:xfrm>
            <a:off x="217171" y="2400300"/>
            <a:ext cx="5071829" cy="2617470"/>
          </a:xfrm>
          <a:prstGeom prst="rect">
            <a:avLst/>
          </a:prstGeom>
        </p:spPr>
      </p:pic>
    </p:spTree>
    <p:extLst>
      <p:ext uri="{BB962C8B-B14F-4D97-AF65-F5344CB8AC3E}">
        <p14:creationId xmlns:p14="http://schemas.microsoft.com/office/powerpoint/2010/main" val="3472831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524B-F893-B0F3-06BD-5759A221B11F}"/>
              </a:ext>
            </a:extLst>
          </p:cNvPr>
          <p:cNvSpPr>
            <a:spLocks noGrp="1"/>
          </p:cNvSpPr>
          <p:nvPr>
            <p:ph type="title"/>
          </p:nvPr>
        </p:nvSpPr>
        <p:spPr>
          <a:xfrm>
            <a:off x="311700" y="91441"/>
            <a:ext cx="8520600" cy="594360"/>
          </a:xfrm>
        </p:spPr>
        <p:txBody>
          <a:bodyPr/>
          <a:lstStyle/>
          <a:p>
            <a:r>
              <a:rPr lang="en-IN" sz="3600" b="1" u="sng" dirty="0"/>
              <a:t>Data Wrangling</a:t>
            </a:r>
          </a:p>
        </p:txBody>
      </p:sp>
      <p:sp>
        <p:nvSpPr>
          <p:cNvPr id="3" name="Text Placeholder 2">
            <a:extLst>
              <a:ext uri="{FF2B5EF4-FFF2-40B4-BE49-F238E27FC236}">
                <a16:creationId xmlns:a16="http://schemas.microsoft.com/office/drawing/2014/main" id="{C10215FC-3F7B-7B97-BBD0-604F0FD4F424}"/>
              </a:ext>
            </a:extLst>
          </p:cNvPr>
          <p:cNvSpPr>
            <a:spLocks noGrp="1"/>
          </p:cNvSpPr>
          <p:nvPr>
            <p:ph type="body" idx="1"/>
          </p:nvPr>
        </p:nvSpPr>
        <p:spPr>
          <a:xfrm>
            <a:off x="102870" y="788670"/>
            <a:ext cx="8926830" cy="4263389"/>
          </a:xfrm>
        </p:spPr>
        <p:txBody>
          <a:bodyPr/>
          <a:lstStyle/>
          <a:p>
            <a:endParaRPr lang="en-IN" dirty="0"/>
          </a:p>
          <a:p>
            <a:endParaRPr lang="en-IN" dirty="0"/>
          </a:p>
          <a:p>
            <a:endParaRPr lang="en-IN" dirty="0"/>
          </a:p>
          <a:p>
            <a:endParaRPr lang="en-IN" dirty="0"/>
          </a:p>
          <a:p>
            <a:r>
              <a:rPr lang="en-IN" dirty="0"/>
              <a:t>                                                                     </a:t>
            </a:r>
            <a:r>
              <a:rPr lang="en-IN" dirty="0">
                <a:solidFill>
                  <a:schemeClr val="accent2"/>
                </a:solidFill>
              </a:rPr>
              <a:t>1)Zero missing value after handling</a:t>
            </a:r>
          </a:p>
          <a:p>
            <a:r>
              <a:rPr lang="en-IN" dirty="0">
                <a:solidFill>
                  <a:schemeClr val="accent2"/>
                </a:solidFill>
              </a:rPr>
              <a:t>                                                                     mismatch from the data.</a:t>
            </a:r>
          </a:p>
          <a:p>
            <a:r>
              <a:rPr lang="en-IN" dirty="0">
                <a:solidFill>
                  <a:schemeClr val="accent2"/>
                </a:solidFill>
              </a:rPr>
              <a:t>                                                                        </a:t>
            </a:r>
          </a:p>
          <a:p>
            <a:r>
              <a:rPr lang="en-IN" dirty="0">
                <a:solidFill>
                  <a:schemeClr val="accent2"/>
                </a:solidFill>
              </a:rPr>
              <a:t>                                                                      2) 0 duplicates.</a:t>
            </a:r>
            <a:endParaRPr lang="en-IN" dirty="0"/>
          </a:p>
        </p:txBody>
      </p:sp>
      <p:pic>
        <p:nvPicPr>
          <p:cNvPr id="5" name="Picture 4">
            <a:extLst>
              <a:ext uri="{FF2B5EF4-FFF2-40B4-BE49-F238E27FC236}">
                <a16:creationId xmlns:a16="http://schemas.microsoft.com/office/drawing/2014/main" id="{AE1B8DDC-83A5-4D63-F832-F652A7DDDFA1}"/>
              </a:ext>
            </a:extLst>
          </p:cNvPr>
          <p:cNvPicPr>
            <a:picLocks noChangeAspect="1"/>
          </p:cNvPicPr>
          <p:nvPr/>
        </p:nvPicPr>
        <p:blipFill>
          <a:blip r:embed="rId2"/>
          <a:stretch>
            <a:fillRect/>
          </a:stretch>
        </p:blipFill>
        <p:spPr>
          <a:xfrm>
            <a:off x="114300" y="891539"/>
            <a:ext cx="4663440" cy="3737897"/>
          </a:xfrm>
          <a:prstGeom prst="rect">
            <a:avLst/>
          </a:prstGeom>
        </p:spPr>
      </p:pic>
      <p:pic>
        <p:nvPicPr>
          <p:cNvPr id="7" name="Picture 6">
            <a:extLst>
              <a:ext uri="{FF2B5EF4-FFF2-40B4-BE49-F238E27FC236}">
                <a16:creationId xmlns:a16="http://schemas.microsoft.com/office/drawing/2014/main" id="{DD33C9D2-D3D1-9F54-CFE7-8F23FDFF5DDE}"/>
              </a:ext>
            </a:extLst>
          </p:cNvPr>
          <p:cNvPicPr>
            <a:picLocks noChangeAspect="1"/>
          </p:cNvPicPr>
          <p:nvPr/>
        </p:nvPicPr>
        <p:blipFill>
          <a:blip r:embed="rId3"/>
          <a:stretch>
            <a:fillRect/>
          </a:stretch>
        </p:blipFill>
        <p:spPr>
          <a:xfrm>
            <a:off x="4960620" y="914399"/>
            <a:ext cx="4069080" cy="866896"/>
          </a:xfrm>
          <a:prstGeom prst="rect">
            <a:avLst/>
          </a:prstGeom>
        </p:spPr>
      </p:pic>
    </p:spTree>
    <p:extLst>
      <p:ext uri="{BB962C8B-B14F-4D97-AF65-F5344CB8AC3E}">
        <p14:creationId xmlns:p14="http://schemas.microsoft.com/office/powerpoint/2010/main" val="2916855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A928-D517-C296-2BEF-BCB5A292A11F}"/>
              </a:ext>
            </a:extLst>
          </p:cNvPr>
          <p:cNvSpPr>
            <a:spLocks noGrp="1"/>
          </p:cNvSpPr>
          <p:nvPr>
            <p:ph type="title"/>
          </p:nvPr>
        </p:nvSpPr>
        <p:spPr>
          <a:xfrm>
            <a:off x="311700" y="1"/>
            <a:ext cx="8520600" cy="685800"/>
          </a:xfrm>
        </p:spPr>
        <p:txBody>
          <a:bodyPr/>
          <a:lstStyle/>
          <a:p>
            <a:r>
              <a:rPr lang="en-IN" sz="3600" b="1" u="sng" dirty="0"/>
              <a:t>Data Wrangling</a:t>
            </a:r>
          </a:p>
        </p:txBody>
      </p:sp>
      <p:sp>
        <p:nvSpPr>
          <p:cNvPr id="3" name="Text Placeholder 2">
            <a:extLst>
              <a:ext uri="{FF2B5EF4-FFF2-40B4-BE49-F238E27FC236}">
                <a16:creationId xmlns:a16="http://schemas.microsoft.com/office/drawing/2014/main" id="{B96F1C60-ABA7-33ED-303F-4C9ED7238E1B}"/>
              </a:ext>
            </a:extLst>
          </p:cNvPr>
          <p:cNvSpPr>
            <a:spLocks noGrp="1"/>
          </p:cNvSpPr>
          <p:nvPr>
            <p:ph type="body" idx="1"/>
          </p:nvPr>
        </p:nvSpPr>
        <p:spPr>
          <a:xfrm>
            <a:off x="0" y="685801"/>
            <a:ext cx="9144000" cy="4457698"/>
          </a:xfrm>
        </p:spPr>
        <p:txBody>
          <a:bodyPr/>
          <a:lstStyle/>
          <a:p>
            <a:r>
              <a:rPr lang="en-IN" dirty="0">
                <a:solidFill>
                  <a:schemeClr val="accent2"/>
                </a:solidFill>
              </a:rPr>
              <a:t>Checking outliers and Distribution of numerical variables.</a:t>
            </a:r>
          </a:p>
        </p:txBody>
      </p:sp>
      <p:pic>
        <p:nvPicPr>
          <p:cNvPr id="5" name="Picture 4">
            <a:extLst>
              <a:ext uri="{FF2B5EF4-FFF2-40B4-BE49-F238E27FC236}">
                <a16:creationId xmlns:a16="http://schemas.microsoft.com/office/drawing/2014/main" id="{DC7F5A59-BCDF-1429-9265-1EF243A28739}"/>
              </a:ext>
            </a:extLst>
          </p:cNvPr>
          <p:cNvPicPr>
            <a:picLocks noChangeAspect="1"/>
          </p:cNvPicPr>
          <p:nvPr/>
        </p:nvPicPr>
        <p:blipFill>
          <a:blip r:embed="rId2"/>
          <a:stretch>
            <a:fillRect/>
          </a:stretch>
        </p:blipFill>
        <p:spPr>
          <a:xfrm>
            <a:off x="160020" y="1200150"/>
            <a:ext cx="8672279" cy="3623310"/>
          </a:xfrm>
          <a:prstGeom prst="rect">
            <a:avLst/>
          </a:prstGeom>
        </p:spPr>
      </p:pic>
    </p:spTree>
    <p:extLst>
      <p:ext uri="{BB962C8B-B14F-4D97-AF65-F5344CB8AC3E}">
        <p14:creationId xmlns:p14="http://schemas.microsoft.com/office/powerpoint/2010/main" val="1327825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7E038E-2A71-AFA4-6A17-64F34219A426}"/>
              </a:ext>
            </a:extLst>
          </p:cNvPr>
          <p:cNvPicPr>
            <a:picLocks noChangeAspect="1"/>
          </p:cNvPicPr>
          <p:nvPr/>
        </p:nvPicPr>
        <p:blipFill>
          <a:blip r:embed="rId2"/>
          <a:stretch>
            <a:fillRect/>
          </a:stretch>
        </p:blipFill>
        <p:spPr>
          <a:xfrm>
            <a:off x="0" y="422910"/>
            <a:ext cx="9144000" cy="4720589"/>
          </a:xfrm>
          <a:prstGeom prst="rect">
            <a:avLst/>
          </a:prstGeom>
        </p:spPr>
      </p:pic>
    </p:spTree>
    <p:extLst>
      <p:ext uri="{BB962C8B-B14F-4D97-AF65-F5344CB8AC3E}">
        <p14:creationId xmlns:p14="http://schemas.microsoft.com/office/powerpoint/2010/main" val="1667667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524</TotalTime>
  <Words>1342</Words>
  <Application>Microsoft Office PowerPoint</Application>
  <PresentationFormat>On-screen Show (16:9)</PresentationFormat>
  <Paragraphs>127</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Courier New</vt:lpstr>
      <vt:lpstr>Wingdings</vt:lpstr>
      <vt:lpstr>Montserrat</vt:lpstr>
      <vt:lpstr>Roboto</vt:lpstr>
      <vt:lpstr>Calibri</vt:lpstr>
      <vt:lpstr>Arial</vt:lpstr>
      <vt:lpstr>Calibri Light</vt:lpstr>
      <vt:lpstr>Office Theme</vt:lpstr>
      <vt:lpstr>           Capstone Project 3 Mobile Price Range Prediction         Supervised Machine Learning( Classification)                               by                                                 Rutuja  Ahire                                                      e rice Range Prediction Supervised Machine Learning(Classification) by Team Data Avengers  Rahul Chavan   </vt:lpstr>
      <vt:lpstr>Contents</vt:lpstr>
      <vt:lpstr>Problem Statement</vt:lpstr>
      <vt:lpstr>Data Description</vt:lpstr>
      <vt:lpstr>Px_height - Pixel Resolution Height Px_width - Pixel Resolution Width Ram - Random Access Memory in Mega Bytes Sc_h - Screen Height of mobile in cm Sc_w - Screen Width of mobile in cm Talk_time - longest time that a single battery charge will last when you are Three_g - Has 3G or not Touch_screen - Has touch screen or not Wifi - Has wifi or not Price_range - This is the target variable with value of 0(low cost), 1(medium cost), 2(high cost) and 3(very high cost). </vt:lpstr>
      <vt:lpstr>Data Wrangling</vt:lpstr>
      <vt:lpstr>Data Wrangling</vt:lpstr>
      <vt:lpstr>Data Wrangling</vt:lpstr>
      <vt:lpstr>PowerPoint Presentation</vt:lpstr>
      <vt:lpstr>Data Wrangling</vt:lpstr>
      <vt:lpstr>EDA or Exploratory Data Analysis</vt:lpstr>
      <vt:lpstr>Bivariate and Multivariate Analysis</vt:lpstr>
      <vt:lpstr>3) sc_h and sc_w are positively  correlated. 4)Battery power also has a positive correlation with the price range. Generally mobiles having high prices comes with good battery power. 5)Also px_height and px_weight (Pixel resolution of height and width) are positively correlated. Generally high price range mobiles have a good resolutions. 6)Four_g and three_g are highly positively correlated. Nowadays most of the smart mobiles has both type of options. This could be the reason they are correlated.</vt:lpstr>
      <vt:lpstr>1] Mobiles have RAM more than 3000MB falls under very high cost category. As RAM increase price range also increase.   2] Mobiles having RAM less than 100MB falls under low cost category.</vt:lpstr>
      <vt:lpstr>1] Mobile with battery power more than 1300mAh has very high cost. Mobiles with battery power between 1200 and 1300mAh falls under medium and high cost category.  2] Mobiles with more than 700 pixel height and width more than 1300 has a very high cost.</vt:lpstr>
      <vt:lpstr>Bivariate and Multivariate Analysis</vt:lpstr>
      <vt:lpstr>Bivariate and Multivariate Analysis</vt:lpstr>
      <vt:lpstr>Bivariate and Multivariate Analysis</vt:lpstr>
      <vt:lpstr>Bivariate and Multivariate Analysis</vt:lpstr>
      <vt:lpstr>Exploratory Data Analysis</vt:lpstr>
      <vt:lpstr>Model Selection and Evaluation</vt:lpstr>
      <vt:lpstr>Evaluation of Models:</vt:lpstr>
      <vt:lpstr>Features Important</vt:lpstr>
      <vt:lpstr>RAM , Battery power, Pixel height and weight contributed the most in predicting the price range.</vt:lpstr>
      <vt:lpstr>AUC ROC Curves </vt:lpstr>
      <vt:lpstr>Conclusions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Project-3 Mobile Price Range Prediction Supervised Machine Learning(Classification) by Team Data Avengers Rutuja  Ahire  Rahul Chavan   </dc:title>
  <cp:lastModifiedBy>HP</cp:lastModifiedBy>
  <cp:revision>9</cp:revision>
  <dcterms:modified xsi:type="dcterms:W3CDTF">2022-09-25T12:37:38Z</dcterms:modified>
</cp:coreProperties>
</file>