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60" autoAdjust="0"/>
  </p:normalViewPr>
  <p:slideViewPr>
    <p:cSldViewPr snapToGrid="0">
      <p:cViewPr>
        <p:scale>
          <a:sx n="86" d="100"/>
          <a:sy n="86" d="100"/>
        </p:scale>
        <p:origin x="936"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400" b="1" dirty="0">
                <a:solidFill>
                  <a:srgbClr val="CC0000"/>
                </a:solidFill>
                <a:latin typeface="Montserrat"/>
                <a:ea typeface="Montserrat"/>
                <a:cs typeface="Montserrat"/>
                <a:sym typeface="Montserrat"/>
              </a:rPr>
              <a:t>Capstone Project-4</a:t>
            </a:r>
            <a:endParaRPr sz="44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800" b="1" dirty="0">
                <a:solidFill>
                  <a:schemeClr val="lt1"/>
                </a:solidFill>
                <a:latin typeface="Montserrat"/>
                <a:ea typeface="Montserrat"/>
                <a:cs typeface="Montserrat"/>
                <a:sym typeface="Montserrat"/>
              </a:rPr>
              <a:t>Netflix Movies and TV Shows Clustering</a:t>
            </a:r>
            <a:endParaRPr sz="28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by-</a:t>
            </a:r>
            <a:br>
              <a:rPr lang="en-US" sz="2000" b="1" dirty="0">
                <a:solidFill>
                  <a:schemeClr val="lt1"/>
                </a:solidFill>
                <a:latin typeface="Montserrat"/>
                <a:ea typeface="Montserrat"/>
                <a:cs typeface="Montserrat"/>
                <a:sym typeface="Montserrat"/>
              </a:rPr>
            </a:br>
            <a:r>
              <a:rPr lang="en-US" sz="2000" b="1" dirty="0" err="1">
                <a:solidFill>
                  <a:schemeClr val="lt1"/>
                </a:solidFill>
                <a:latin typeface="Montserrat"/>
                <a:ea typeface="Montserrat"/>
                <a:cs typeface="Montserrat"/>
                <a:sym typeface="Montserrat"/>
              </a:rPr>
              <a:t>Rutuja</a:t>
            </a:r>
            <a:r>
              <a:rPr lang="en-US" sz="2000" b="1" dirty="0">
                <a:solidFill>
                  <a:schemeClr val="lt1"/>
                </a:solidFill>
                <a:latin typeface="Montserrat"/>
                <a:ea typeface="Montserrat"/>
                <a:cs typeface="Montserrat"/>
                <a:sym typeface="Montserrat"/>
              </a:rPr>
              <a:t> </a:t>
            </a:r>
            <a:r>
              <a:rPr lang="en-US" sz="2000" b="1" dirty="0" err="1">
                <a:solidFill>
                  <a:schemeClr val="lt1"/>
                </a:solidFill>
                <a:latin typeface="Montserrat"/>
                <a:ea typeface="Montserrat"/>
                <a:cs typeface="Montserrat"/>
                <a:sym typeface="Montserrat"/>
              </a:rPr>
              <a:t>Ahire</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2FF7-B11E-E555-0AE2-D3DF14929A06}"/>
              </a:ext>
            </a:extLst>
          </p:cNvPr>
          <p:cNvSpPr>
            <a:spLocks noGrp="1"/>
          </p:cNvSpPr>
          <p:nvPr>
            <p:ph type="title"/>
          </p:nvPr>
        </p:nvSpPr>
        <p:spPr>
          <a:xfrm>
            <a:off x="311700" y="119743"/>
            <a:ext cx="8520600" cy="598714"/>
          </a:xfrm>
        </p:spPr>
        <p:txBody>
          <a:bodyPr/>
          <a:lstStyle/>
          <a:p>
            <a:r>
              <a:rPr lang="en-US" b="1" dirty="0"/>
              <a:t>Duration</a:t>
            </a:r>
            <a:endParaRPr lang="en-IN" b="1" dirty="0"/>
          </a:p>
        </p:txBody>
      </p:sp>
      <p:sp>
        <p:nvSpPr>
          <p:cNvPr id="3" name="Text Placeholder 2">
            <a:extLst>
              <a:ext uri="{FF2B5EF4-FFF2-40B4-BE49-F238E27FC236}">
                <a16:creationId xmlns:a16="http://schemas.microsoft.com/office/drawing/2014/main" id="{8CE9B61D-2691-6328-AB12-86A189BF1403}"/>
              </a:ext>
            </a:extLst>
          </p:cNvPr>
          <p:cNvSpPr>
            <a:spLocks noGrp="1"/>
          </p:cNvSpPr>
          <p:nvPr>
            <p:ph type="body" idx="1"/>
          </p:nvPr>
        </p:nvSpPr>
        <p:spPr>
          <a:xfrm>
            <a:off x="0" y="642256"/>
            <a:ext cx="9144000" cy="4501243"/>
          </a:xfrm>
        </p:spPr>
        <p:txBody>
          <a:bodyPr/>
          <a:lstStyle/>
          <a:p>
            <a:pPr marL="114300" indent="0">
              <a:buNone/>
            </a:pPr>
            <a:r>
              <a:rPr lang="en-US" dirty="0">
                <a:solidFill>
                  <a:schemeClr val="accent2"/>
                </a:solidFill>
              </a:rPr>
              <a:t>M</a:t>
            </a:r>
            <a:r>
              <a:rPr lang="en-IN" dirty="0" err="1">
                <a:solidFill>
                  <a:schemeClr val="accent2"/>
                </a:solidFill>
              </a:rPr>
              <a:t>ost</a:t>
            </a:r>
            <a:r>
              <a:rPr lang="en-IN" dirty="0">
                <a:solidFill>
                  <a:schemeClr val="accent2"/>
                </a:solidFill>
              </a:rPr>
              <a:t> of the movies have duration of </a:t>
            </a:r>
          </a:p>
          <a:p>
            <a:pPr marL="114300" indent="0">
              <a:buNone/>
            </a:pPr>
            <a:r>
              <a:rPr lang="en-IN" dirty="0">
                <a:solidFill>
                  <a:schemeClr val="accent2"/>
                </a:solidFill>
              </a:rPr>
              <a:t>between 50 to 150.</a:t>
            </a: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r>
              <a:rPr lang="en-IN" dirty="0">
                <a:solidFill>
                  <a:schemeClr val="accent2"/>
                </a:solidFill>
              </a:rPr>
              <a:t>        </a:t>
            </a:r>
          </a:p>
          <a:p>
            <a:pPr marL="114300" indent="0">
              <a:buNone/>
            </a:pPr>
            <a:r>
              <a:rPr lang="en-IN" dirty="0">
                <a:solidFill>
                  <a:schemeClr val="accent2"/>
                </a:solidFill>
              </a:rPr>
              <a:t>                                                                      </a:t>
            </a:r>
            <a:r>
              <a:rPr lang="en-US" dirty="0">
                <a:solidFill>
                  <a:schemeClr val="accent2"/>
                </a:solidFill>
              </a:rPr>
              <a:t> Highest number of </a:t>
            </a:r>
            <a:r>
              <a:rPr lang="en-US" dirty="0" err="1">
                <a:solidFill>
                  <a:schemeClr val="accent2"/>
                </a:solidFill>
              </a:rPr>
              <a:t>tv_shows</a:t>
            </a:r>
            <a:r>
              <a:rPr lang="en-US" dirty="0">
                <a:solidFill>
                  <a:schemeClr val="accent2"/>
                </a:solidFill>
              </a:rPr>
              <a:t> consisting</a:t>
            </a:r>
          </a:p>
          <a:p>
            <a:pPr marL="114300" indent="0">
              <a:buNone/>
            </a:pPr>
            <a:r>
              <a:rPr lang="en-US" dirty="0">
                <a:solidFill>
                  <a:schemeClr val="accent2"/>
                </a:solidFill>
              </a:rPr>
              <a:t>                                                                           of single season.</a:t>
            </a: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r>
              <a:rPr lang="en-US" dirty="0">
                <a:solidFill>
                  <a:schemeClr val="accent2"/>
                </a:solidFill>
              </a:rPr>
              <a:t>Those movies that have ratings of NC-17 </a:t>
            </a:r>
          </a:p>
          <a:p>
            <a:pPr marL="114300" indent="0">
              <a:buNone/>
            </a:pPr>
            <a:r>
              <a:rPr lang="en-US" dirty="0">
                <a:solidFill>
                  <a:schemeClr val="accent2"/>
                </a:solidFill>
              </a:rPr>
              <a:t>Have the longest average.</a:t>
            </a:r>
          </a:p>
          <a:p>
            <a:pPr marL="114300" indent="0">
              <a:buNone/>
            </a:pPr>
            <a:endParaRPr lang="en-US" dirty="0">
              <a:solidFill>
                <a:schemeClr val="accent2"/>
              </a:solidFill>
            </a:endParaRPr>
          </a:p>
        </p:txBody>
      </p:sp>
      <p:pic>
        <p:nvPicPr>
          <p:cNvPr id="5" name="Picture 4">
            <a:extLst>
              <a:ext uri="{FF2B5EF4-FFF2-40B4-BE49-F238E27FC236}">
                <a16:creationId xmlns:a16="http://schemas.microsoft.com/office/drawing/2014/main" id="{9A7F42E3-8EFE-FF50-611B-9E8759B8D1F2}"/>
              </a:ext>
            </a:extLst>
          </p:cNvPr>
          <p:cNvPicPr>
            <a:picLocks noChangeAspect="1"/>
          </p:cNvPicPr>
          <p:nvPr/>
        </p:nvPicPr>
        <p:blipFill>
          <a:blip r:embed="rId2"/>
          <a:stretch>
            <a:fillRect/>
          </a:stretch>
        </p:blipFill>
        <p:spPr>
          <a:xfrm>
            <a:off x="0" y="1371599"/>
            <a:ext cx="4572000" cy="2710543"/>
          </a:xfrm>
          <a:prstGeom prst="rect">
            <a:avLst/>
          </a:prstGeom>
        </p:spPr>
      </p:pic>
      <p:pic>
        <p:nvPicPr>
          <p:cNvPr id="7" name="Picture 6">
            <a:extLst>
              <a:ext uri="{FF2B5EF4-FFF2-40B4-BE49-F238E27FC236}">
                <a16:creationId xmlns:a16="http://schemas.microsoft.com/office/drawing/2014/main" id="{6B888BF8-648E-D121-CFAD-9C9787A03749}"/>
              </a:ext>
            </a:extLst>
          </p:cNvPr>
          <p:cNvPicPr>
            <a:picLocks noChangeAspect="1"/>
          </p:cNvPicPr>
          <p:nvPr/>
        </p:nvPicPr>
        <p:blipFill>
          <a:blip r:embed="rId3"/>
          <a:stretch>
            <a:fillRect/>
          </a:stretch>
        </p:blipFill>
        <p:spPr>
          <a:xfrm>
            <a:off x="4626428" y="119743"/>
            <a:ext cx="4463143" cy="2049137"/>
          </a:xfrm>
          <a:prstGeom prst="rect">
            <a:avLst/>
          </a:prstGeom>
        </p:spPr>
      </p:pic>
      <p:pic>
        <p:nvPicPr>
          <p:cNvPr id="9" name="Picture 8">
            <a:extLst>
              <a:ext uri="{FF2B5EF4-FFF2-40B4-BE49-F238E27FC236}">
                <a16:creationId xmlns:a16="http://schemas.microsoft.com/office/drawing/2014/main" id="{2D79DD9D-C0A6-ECA2-B6A0-2BBEA9D3CD00}"/>
              </a:ext>
            </a:extLst>
          </p:cNvPr>
          <p:cNvPicPr>
            <a:picLocks noChangeAspect="1"/>
          </p:cNvPicPr>
          <p:nvPr/>
        </p:nvPicPr>
        <p:blipFill>
          <a:blip r:embed="rId4"/>
          <a:stretch>
            <a:fillRect/>
          </a:stretch>
        </p:blipFill>
        <p:spPr>
          <a:xfrm>
            <a:off x="4626427" y="2974621"/>
            <a:ext cx="4463143" cy="2168878"/>
          </a:xfrm>
          <a:prstGeom prst="rect">
            <a:avLst/>
          </a:prstGeom>
        </p:spPr>
      </p:pic>
    </p:spTree>
    <p:extLst>
      <p:ext uri="{BB962C8B-B14F-4D97-AF65-F5344CB8AC3E}">
        <p14:creationId xmlns:p14="http://schemas.microsoft.com/office/powerpoint/2010/main" val="40038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485A-FE68-5928-B1CC-12FAA1AA0B24}"/>
              </a:ext>
            </a:extLst>
          </p:cNvPr>
          <p:cNvSpPr>
            <a:spLocks noGrp="1"/>
          </p:cNvSpPr>
          <p:nvPr>
            <p:ph type="title"/>
          </p:nvPr>
        </p:nvSpPr>
        <p:spPr>
          <a:xfrm>
            <a:off x="0" y="0"/>
            <a:ext cx="8520600" cy="1017725"/>
          </a:xfrm>
        </p:spPr>
        <p:txBody>
          <a:bodyPr/>
          <a:lstStyle/>
          <a:p>
            <a:r>
              <a:rPr lang="en-US" b="1" dirty="0"/>
              <a:t>Country</a:t>
            </a:r>
            <a:endParaRPr lang="en-IN" b="1" dirty="0"/>
          </a:p>
        </p:txBody>
      </p:sp>
      <p:sp>
        <p:nvSpPr>
          <p:cNvPr id="3" name="Text Placeholder 2">
            <a:extLst>
              <a:ext uri="{FF2B5EF4-FFF2-40B4-BE49-F238E27FC236}">
                <a16:creationId xmlns:a16="http://schemas.microsoft.com/office/drawing/2014/main" id="{2B6F88D5-08B6-F81A-1A0C-D5D03B0C9FD2}"/>
              </a:ext>
            </a:extLst>
          </p:cNvPr>
          <p:cNvSpPr>
            <a:spLocks noGrp="1"/>
          </p:cNvSpPr>
          <p:nvPr>
            <p:ph type="body" idx="1"/>
          </p:nvPr>
        </p:nvSpPr>
        <p:spPr>
          <a:xfrm>
            <a:off x="0" y="635620"/>
            <a:ext cx="9144000" cy="4507880"/>
          </a:xfrm>
        </p:spPr>
        <p:txBody>
          <a:bodyPr/>
          <a:lstStyle/>
          <a:p>
            <a:endParaRPr lang="en-US" dirty="0"/>
          </a:p>
          <a:p>
            <a:endParaRPr lang="en-IN" dirty="0"/>
          </a:p>
          <a:p>
            <a:endParaRPr lang="en-IN" dirty="0"/>
          </a:p>
          <a:p>
            <a:endParaRPr lang="en-IN" dirty="0"/>
          </a:p>
          <a:p>
            <a:r>
              <a:rPr lang="en-IN" dirty="0"/>
              <a:t>                                                                 </a:t>
            </a:r>
            <a:endParaRPr lang="en-IN" dirty="0">
              <a:solidFill>
                <a:schemeClr val="accent2"/>
              </a:solidFill>
            </a:endParaRPr>
          </a:p>
          <a:p>
            <a:r>
              <a:rPr lang="en-IN" dirty="0">
                <a:solidFill>
                  <a:schemeClr val="accent2"/>
                </a:solidFill>
              </a:rPr>
              <a:t>                                                                1] united states has the highest number of</a:t>
            </a:r>
          </a:p>
          <a:p>
            <a:r>
              <a:rPr lang="en-IN" dirty="0">
                <a:solidFill>
                  <a:schemeClr val="accent2"/>
                </a:solidFill>
              </a:rPr>
              <a:t>                                                                 content on Netflix, followed by India.</a:t>
            </a:r>
          </a:p>
          <a:p>
            <a:r>
              <a:rPr lang="en-IN" dirty="0">
                <a:solidFill>
                  <a:schemeClr val="accent2"/>
                </a:solidFill>
              </a:rPr>
              <a:t>                                                                 2] India has the highest number movies</a:t>
            </a:r>
          </a:p>
          <a:p>
            <a:r>
              <a:rPr lang="en-IN" dirty="0">
                <a:solidFill>
                  <a:schemeClr val="accent2"/>
                </a:solidFill>
              </a:rPr>
              <a:t>                                                                 3] The US and UK are closely aligned with</a:t>
            </a:r>
          </a:p>
          <a:p>
            <a:r>
              <a:rPr lang="en-IN" dirty="0">
                <a:solidFill>
                  <a:schemeClr val="accent2"/>
                </a:solidFill>
              </a:rPr>
              <a:t>                                                               their Netflix target ages, but radically from</a:t>
            </a:r>
          </a:p>
          <a:p>
            <a:r>
              <a:rPr lang="en-IN" dirty="0">
                <a:solidFill>
                  <a:schemeClr val="accent2"/>
                </a:solidFill>
              </a:rPr>
              <a:t>                                                                different from, </a:t>
            </a:r>
            <a:r>
              <a:rPr lang="en-IN" dirty="0" err="1">
                <a:solidFill>
                  <a:schemeClr val="accent2"/>
                </a:solidFill>
              </a:rPr>
              <a:t>eg</a:t>
            </a:r>
            <a:r>
              <a:rPr lang="en-IN" dirty="0">
                <a:solidFill>
                  <a:schemeClr val="accent2"/>
                </a:solidFill>
              </a:rPr>
              <a:t>, India or Japan!</a:t>
            </a:r>
          </a:p>
          <a:p>
            <a:r>
              <a:rPr lang="en-IN" dirty="0">
                <a:solidFill>
                  <a:schemeClr val="accent2"/>
                </a:solidFill>
              </a:rPr>
              <a:t>                                                                4] Also, Mexico and Spain have similar</a:t>
            </a:r>
          </a:p>
          <a:p>
            <a:r>
              <a:rPr lang="en-IN" dirty="0">
                <a:solidFill>
                  <a:schemeClr val="accent2"/>
                </a:solidFill>
              </a:rPr>
              <a:t>                                                                content on Netflix for different age groups.</a:t>
            </a:r>
            <a:endParaRPr lang="en-IN" dirty="0"/>
          </a:p>
        </p:txBody>
      </p:sp>
      <p:pic>
        <p:nvPicPr>
          <p:cNvPr id="5" name="Picture 4">
            <a:extLst>
              <a:ext uri="{FF2B5EF4-FFF2-40B4-BE49-F238E27FC236}">
                <a16:creationId xmlns:a16="http://schemas.microsoft.com/office/drawing/2014/main" id="{13479BF3-96D2-694C-08ED-EE3A6343162C}"/>
              </a:ext>
            </a:extLst>
          </p:cNvPr>
          <p:cNvPicPr>
            <a:picLocks noChangeAspect="1"/>
          </p:cNvPicPr>
          <p:nvPr/>
        </p:nvPicPr>
        <p:blipFill>
          <a:blip r:embed="rId2"/>
          <a:stretch>
            <a:fillRect/>
          </a:stretch>
        </p:blipFill>
        <p:spPr>
          <a:xfrm>
            <a:off x="0" y="542316"/>
            <a:ext cx="4572000" cy="2390455"/>
          </a:xfrm>
          <a:prstGeom prst="rect">
            <a:avLst/>
          </a:prstGeom>
        </p:spPr>
      </p:pic>
      <p:pic>
        <p:nvPicPr>
          <p:cNvPr id="7" name="Picture 6">
            <a:extLst>
              <a:ext uri="{FF2B5EF4-FFF2-40B4-BE49-F238E27FC236}">
                <a16:creationId xmlns:a16="http://schemas.microsoft.com/office/drawing/2014/main" id="{7C27A6BA-AC5D-C598-7889-2197A31C4D2E}"/>
              </a:ext>
            </a:extLst>
          </p:cNvPr>
          <p:cNvPicPr>
            <a:picLocks noChangeAspect="1"/>
          </p:cNvPicPr>
          <p:nvPr/>
        </p:nvPicPr>
        <p:blipFill>
          <a:blip r:embed="rId3"/>
          <a:stretch>
            <a:fillRect/>
          </a:stretch>
        </p:blipFill>
        <p:spPr>
          <a:xfrm>
            <a:off x="0" y="2709746"/>
            <a:ext cx="4572000" cy="2252459"/>
          </a:xfrm>
          <a:prstGeom prst="rect">
            <a:avLst/>
          </a:prstGeom>
        </p:spPr>
      </p:pic>
      <p:pic>
        <p:nvPicPr>
          <p:cNvPr id="9" name="Picture 8">
            <a:extLst>
              <a:ext uri="{FF2B5EF4-FFF2-40B4-BE49-F238E27FC236}">
                <a16:creationId xmlns:a16="http://schemas.microsoft.com/office/drawing/2014/main" id="{B08867FA-B8F1-5FD1-A342-B0E0F983A0A1}"/>
              </a:ext>
            </a:extLst>
          </p:cNvPr>
          <p:cNvPicPr>
            <a:picLocks noChangeAspect="1"/>
          </p:cNvPicPr>
          <p:nvPr/>
        </p:nvPicPr>
        <p:blipFill>
          <a:blip r:embed="rId4"/>
          <a:stretch>
            <a:fillRect/>
          </a:stretch>
        </p:blipFill>
        <p:spPr>
          <a:xfrm>
            <a:off x="4650059" y="0"/>
            <a:ext cx="4493941" cy="2212952"/>
          </a:xfrm>
          <a:prstGeom prst="rect">
            <a:avLst/>
          </a:prstGeom>
        </p:spPr>
      </p:pic>
    </p:spTree>
    <p:extLst>
      <p:ext uri="{BB962C8B-B14F-4D97-AF65-F5344CB8AC3E}">
        <p14:creationId xmlns:p14="http://schemas.microsoft.com/office/powerpoint/2010/main" val="373601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478B-48AF-AB9C-D2F8-79E1AC13E08E}"/>
              </a:ext>
            </a:extLst>
          </p:cNvPr>
          <p:cNvSpPr>
            <a:spLocks noGrp="1"/>
          </p:cNvSpPr>
          <p:nvPr>
            <p:ph type="title"/>
          </p:nvPr>
        </p:nvSpPr>
        <p:spPr/>
        <p:txBody>
          <a:bodyPr/>
          <a:lstStyle/>
          <a:p>
            <a:r>
              <a:rPr lang="en-US" b="1" dirty="0"/>
              <a:t>Originals</a:t>
            </a:r>
            <a:endParaRPr lang="en-IN" b="1" dirty="0"/>
          </a:p>
        </p:txBody>
      </p:sp>
      <p:sp>
        <p:nvSpPr>
          <p:cNvPr id="3" name="Text Placeholder 2">
            <a:extLst>
              <a:ext uri="{FF2B5EF4-FFF2-40B4-BE49-F238E27FC236}">
                <a16:creationId xmlns:a16="http://schemas.microsoft.com/office/drawing/2014/main" id="{DC620777-C1B7-AF50-2B01-2C14A444191D}"/>
              </a:ext>
            </a:extLst>
          </p:cNvPr>
          <p:cNvSpPr>
            <a:spLocks noGrp="1"/>
          </p:cNvSpPr>
          <p:nvPr>
            <p:ph type="body" idx="1"/>
          </p:nvPr>
        </p:nvSpPr>
        <p:spPr/>
        <p:txBody>
          <a:bodyPr/>
          <a:lstStyle/>
          <a:p>
            <a:pPr marL="114300" indent="0">
              <a:buNone/>
            </a:pPr>
            <a:endParaRPr lang="en-US" dirty="0"/>
          </a:p>
          <a:p>
            <a:pPr marL="114300" indent="0">
              <a:buNone/>
            </a:pPr>
            <a:r>
              <a:rPr lang="en-IN" dirty="0">
                <a:solidFill>
                  <a:schemeClr val="accent2"/>
                </a:solidFill>
              </a:rPr>
              <a:t>1} 30% of movies are released on Netflix.</a:t>
            </a:r>
          </a:p>
          <a:p>
            <a:pPr marL="114300" indent="0">
              <a:buNone/>
            </a:pPr>
            <a:endParaRPr lang="en-IN" dirty="0">
              <a:solidFill>
                <a:schemeClr val="accent2"/>
              </a:solidFill>
            </a:endParaRPr>
          </a:p>
          <a:p>
            <a:pPr marL="114300" indent="0">
              <a:buNone/>
            </a:pPr>
            <a:r>
              <a:rPr lang="en-IN" dirty="0">
                <a:solidFill>
                  <a:schemeClr val="accent2"/>
                </a:solidFill>
              </a:rPr>
              <a:t>2} 70% of movies were added on Netflix</a:t>
            </a:r>
          </a:p>
          <a:p>
            <a:pPr marL="114300" indent="0">
              <a:buNone/>
            </a:pPr>
            <a:r>
              <a:rPr lang="en-IN" dirty="0">
                <a:solidFill>
                  <a:schemeClr val="accent2"/>
                </a:solidFill>
              </a:rPr>
              <a:t>     were released earlier by different mode.</a:t>
            </a: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p:txBody>
      </p:sp>
      <p:pic>
        <p:nvPicPr>
          <p:cNvPr id="5" name="Picture 4">
            <a:extLst>
              <a:ext uri="{FF2B5EF4-FFF2-40B4-BE49-F238E27FC236}">
                <a16:creationId xmlns:a16="http://schemas.microsoft.com/office/drawing/2014/main" id="{48C1EF55-68B4-BDE2-D00A-48C00D0CEADB}"/>
              </a:ext>
            </a:extLst>
          </p:cNvPr>
          <p:cNvPicPr>
            <a:picLocks noChangeAspect="1"/>
          </p:cNvPicPr>
          <p:nvPr/>
        </p:nvPicPr>
        <p:blipFill>
          <a:blip r:embed="rId2"/>
          <a:stretch>
            <a:fillRect/>
          </a:stretch>
        </p:blipFill>
        <p:spPr>
          <a:xfrm>
            <a:off x="4828222" y="1152475"/>
            <a:ext cx="3858578" cy="3416400"/>
          </a:xfrm>
          <a:prstGeom prst="rect">
            <a:avLst/>
          </a:prstGeom>
        </p:spPr>
      </p:pic>
    </p:spTree>
    <p:extLst>
      <p:ext uri="{BB962C8B-B14F-4D97-AF65-F5344CB8AC3E}">
        <p14:creationId xmlns:p14="http://schemas.microsoft.com/office/powerpoint/2010/main" val="305928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D978-A0FD-C16F-4F5D-C1D1F13821C2}"/>
              </a:ext>
            </a:extLst>
          </p:cNvPr>
          <p:cNvSpPr>
            <a:spLocks noGrp="1"/>
          </p:cNvSpPr>
          <p:nvPr>
            <p:ph type="title"/>
          </p:nvPr>
        </p:nvSpPr>
        <p:spPr>
          <a:xfrm>
            <a:off x="311700" y="256478"/>
            <a:ext cx="8520600" cy="613317"/>
          </a:xfrm>
        </p:spPr>
        <p:txBody>
          <a:bodyPr/>
          <a:lstStyle/>
          <a:p>
            <a:r>
              <a:rPr lang="en-US" b="1" dirty="0"/>
              <a:t>Hypothesis Testing</a:t>
            </a:r>
            <a:endParaRPr lang="en-IN" b="1" dirty="0"/>
          </a:p>
        </p:txBody>
      </p:sp>
      <p:sp>
        <p:nvSpPr>
          <p:cNvPr id="3" name="Text Placeholder 2">
            <a:extLst>
              <a:ext uri="{FF2B5EF4-FFF2-40B4-BE49-F238E27FC236}">
                <a16:creationId xmlns:a16="http://schemas.microsoft.com/office/drawing/2014/main" id="{D7DA20BE-9A72-2D9F-5B3F-108F03F33E4E}"/>
              </a:ext>
            </a:extLst>
          </p:cNvPr>
          <p:cNvSpPr>
            <a:spLocks noGrp="1"/>
          </p:cNvSpPr>
          <p:nvPr>
            <p:ph type="body" idx="1"/>
          </p:nvPr>
        </p:nvSpPr>
        <p:spPr>
          <a:xfrm>
            <a:off x="78059" y="869794"/>
            <a:ext cx="8920975" cy="4181707"/>
          </a:xfrm>
        </p:spPr>
        <p:txBody>
          <a:bodyPr/>
          <a:lstStyle/>
          <a:p>
            <a:r>
              <a:rPr lang="en-US" dirty="0">
                <a:solidFill>
                  <a:schemeClr val="accent2"/>
                </a:solidFill>
              </a:rPr>
              <a:t>Hypothesis testing in statistics refers to analyzing assumption about a population parameter.</a:t>
            </a:r>
          </a:p>
          <a:p>
            <a:endParaRPr lang="en-US" dirty="0">
              <a:solidFill>
                <a:schemeClr val="accent2"/>
              </a:solidFill>
            </a:endParaRPr>
          </a:p>
          <a:p>
            <a:r>
              <a:rPr lang="en-US" b="1" dirty="0">
                <a:solidFill>
                  <a:schemeClr val="accent2"/>
                </a:solidFill>
              </a:rPr>
              <a:t>HO</a:t>
            </a:r>
            <a:r>
              <a:rPr lang="en-US" dirty="0">
                <a:solidFill>
                  <a:schemeClr val="accent2"/>
                </a:solidFill>
              </a:rPr>
              <a:t>: movies rated for kids and older kids are at least two hours long.</a:t>
            </a:r>
          </a:p>
          <a:p>
            <a:r>
              <a:rPr lang="en-US" b="1" dirty="0">
                <a:solidFill>
                  <a:schemeClr val="accent2"/>
                </a:solidFill>
              </a:rPr>
              <a:t>H1</a:t>
            </a:r>
            <a:r>
              <a:rPr lang="en-US" dirty="0">
                <a:solidFill>
                  <a:schemeClr val="accent2"/>
                </a:solidFill>
              </a:rPr>
              <a:t>: movies rated for kids and older kids are not at least two hours long.</a:t>
            </a:r>
          </a:p>
          <a:p>
            <a:endParaRPr lang="en-US" dirty="0">
              <a:solidFill>
                <a:schemeClr val="accent2"/>
              </a:solidFill>
            </a:endParaRPr>
          </a:p>
          <a:p>
            <a:pPr marL="114300" indent="0">
              <a:buNone/>
            </a:pPr>
            <a:endParaRPr lang="en-US" dirty="0">
              <a:solidFill>
                <a:schemeClr val="accent2"/>
              </a:solidFill>
            </a:endParaRPr>
          </a:p>
          <a:p>
            <a:r>
              <a:rPr lang="en-US" dirty="0">
                <a:solidFill>
                  <a:schemeClr val="accent2"/>
                </a:solidFill>
              </a:rPr>
              <a:t>ͦ The t-value is not in the range, null hypothesis is </a:t>
            </a:r>
          </a:p>
          <a:p>
            <a:r>
              <a:rPr lang="en-US" dirty="0">
                <a:solidFill>
                  <a:schemeClr val="accent2"/>
                </a:solidFill>
              </a:rPr>
              <a:t>rejected.</a:t>
            </a:r>
          </a:p>
          <a:p>
            <a:r>
              <a:rPr lang="en-US" dirty="0">
                <a:solidFill>
                  <a:schemeClr val="accent2"/>
                </a:solidFill>
              </a:rPr>
              <a:t>ͦ As a result, movies rated for kids and older kids </a:t>
            </a:r>
          </a:p>
          <a:p>
            <a:r>
              <a:rPr lang="en-US" dirty="0">
                <a:solidFill>
                  <a:schemeClr val="accent2"/>
                </a:solidFill>
              </a:rPr>
              <a:t>Are not at least two hours long.</a:t>
            </a:r>
            <a:endParaRPr lang="en-IN" dirty="0">
              <a:solidFill>
                <a:schemeClr val="accent2"/>
              </a:solidFill>
            </a:endParaRPr>
          </a:p>
        </p:txBody>
      </p:sp>
      <p:pic>
        <p:nvPicPr>
          <p:cNvPr id="5" name="Picture 4">
            <a:extLst>
              <a:ext uri="{FF2B5EF4-FFF2-40B4-BE49-F238E27FC236}">
                <a16:creationId xmlns:a16="http://schemas.microsoft.com/office/drawing/2014/main" id="{71407D80-FCD9-92A5-A9DA-E66D07222D7C}"/>
              </a:ext>
            </a:extLst>
          </p:cNvPr>
          <p:cNvPicPr>
            <a:picLocks noChangeAspect="1"/>
          </p:cNvPicPr>
          <p:nvPr/>
        </p:nvPicPr>
        <p:blipFill>
          <a:blip r:embed="rId2"/>
          <a:stretch>
            <a:fillRect/>
          </a:stretch>
        </p:blipFill>
        <p:spPr>
          <a:xfrm>
            <a:off x="5676177" y="2821259"/>
            <a:ext cx="2709539" cy="1895707"/>
          </a:xfrm>
          <a:prstGeom prst="rect">
            <a:avLst/>
          </a:prstGeom>
        </p:spPr>
      </p:pic>
    </p:spTree>
    <p:extLst>
      <p:ext uri="{BB962C8B-B14F-4D97-AF65-F5344CB8AC3E}">
        <p14:creationId xmlns:p14="http://schemas.microsoft.com/office/powerpoint/2010/main" val="320304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DE8A-954E-C281-1745-CA74FF44D08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7FAB0EC-2376-C355-7267-1E33D9A78426}"/>
              </a:ext>
            </a:extLst>
          </p:cNvPr>
          <p:cNvSpPr>
            <a:spLocks noGrp="1"/>
          </p:cNvSpPr>
          <p:nvPr>
            <p:ph type="body" idx="1"/>
          </p:nvPr>
        </p:nvSpPr>
        <p:spPr/>
        <p:txBody>
          <a:bodyPr/>
          <a:lstStyle/>
          <a:p>
            <a:pPr marL="114300" indent="0">
              <a:buNone/>
            </a:pPr>
            <a:r>
              <a:rPr lang="en-US" b="1" dirty="0">
                <a:solidFill>
                  <a:schemeClr val="accent2"/>
                </a:solidFill>
              </a:rPr>
              <a:t>H1</a:t>
            </a:r>
            <a:r>
              <a:rPr lang="en-US" dirty="0">
                <a:solidFill>
                  <a:schemeClr val="accent2"/>
                </a:solidFill>
              </a:rPr>
              <a:t>: The duration is more then 90 mins are movies.</a:t>
            </a:r>
          </a:p>
          <a:p>
            <a:pPr marL="114300" indent="0">
              <a:buNone/>
            </a:pPr>
            <a:r>
              <a:rPr lang="en-US" b="1" dirty="0">
                <a:solidFill>
                  <a:schemeClr val="accent2"/>
                </a:solidFill>
              </a:rPr>
              <a:t>HO</a:t>
            </a:r>
            <a:r>
              <a:rPr lang="en-US" dirty="0">
                <a:solidFill>
                  <a:schemeClr val="accent2"/>
                </a:solidFill>
              </a:rPr>
              <a:t>: The duration is more then 90 mins are NOT movies.</a:t>
            </a:r>
          </a:p>
          <a:p>
            <a:pPr marL="114300" indent="0">
              <a:buNone/>
            </a:pPr>
            <a:endParaRPr lang="en-US" dirty="0">
              <a:solidFill>
                <a:schemeClr val="accent2"/>
              </a:solidFill>
            </a:endParaRPr>
          </a:p>
          <a:p>
            <a:pPr marL="114300" indent="0">
              <a:buNone/>
            </a:pPr>
            <a:r>
              <a:rPr lang="en-US" dirty="0">
                <a:solidFill>
                  <a:schemeClr val="accent2"/>
                </a:solidFill>
              </a:rPr>
              <a:t>                                                     ͦ The t-value is not in the range, the null</a:t>
            </a:r>
          </a:p>
          <a:p>
            <a:pPr marL="114300" indent="0">
              <a:buNone/>
            </a:pPr>
            <a:r>
              <a:rPr lang="en-US" dirty="0">
                <a:solidFill>
                  <a:schemeClr val="accent2"/>
                </a:solidFill>
              </a:rPr>
              <a:t>                                                    hypothesis is rejected.</a:t>
            </a:r>
          </a:p>
          <a:p>
            <a:pPr marL="114300" indent="0">
              <a:buNone/>
            </a:pPr>
            <a:r>
              <a:rPr lang="en-US" dirty="0">
                <a:solidFill>
                  <a:schemeClr val="accent2"/>
                </a:solidFill>
              </a:rPr>
              <a:t>                                                      ͦ  As a result, the duration more then 90 mins</a:t>
            </a:r>
          </a:p>
          <a:p>
            <a:pPr marL="114300" indent="0">
              <a:buNone/>
            </a:pPr>
            <a:r>
              <a:rPr lang="en-US" dirty="0">
                <a:solidFill>
                  <a:schemeClr val="accent2"/>
                </a:solidFill>
              </a:rPr>
              <a:t>                                                     are movies.</a:t>
            </a:r>
          </a:p>
          <a:p>
            <a:pPr marL="114300" indent="0">
              <a:buNone/>
            </a:pPr>
            <a:r>
              <a:rPr lang="en-US" dirty="0">
                <a:solidFill>
                  <a:schemeClr val="accent2"/>
                </a:solidFill>
              </a:rPr>
              <a:t>                                                      </a:t>
            </a:r>
          </a:p>
          <a:p>
            <a:pPr marL="114300" indent="0">
              <a:buNone/>
            </a:pPr>
            <a:endParaRPr lang="en-IN" dirty="0">
              <a:solidFill>
                <a:schemeClr val="accent2"/>
              </a:solidFill>
            </a:endParaRPr>
          </a:p>
        </p:txBody>
      </p:sp>
      <p:pic>
        <p:nvPicPr>
          <p:cNvPr id="5" name="Picture 4">
            <a:extLst>
              <a:ext uri="{FF2B5EF4-FFF2-40B4-BE49-F238E27FC236}">
                <a16:creationId xmlns:a16="http://schemas.microsoft.com/office/drawing/2014/main" id="{C99A9281-0827-9A6C-59EB-FBFAF6A0D8A7}"/>
              </a:ext>
            </a:extLst>
          </p:cNvPr>
          <p:cNvPicPr>
            <a:picLocks noChangeAspect="1"/>
          </p:cNvPicPr>
          <p:nvPr/>
        </p:nvPicPr>
        <p:blipFill>
          <a:blip r:embed="rId2"/>
          <a:stretch>
            <a:fillRect/>
          </a:stretch>
        </p:blipFill>
        <p:spPr>
          <a:xfrm>
            <a:off x="914606" y="2373088"/>
            <a:ext cx="2497667" cy="1741609"/>
          </a:xfrm>
          <a:prstGeom prst="rect">
            <a:avLst/>
          </a:prstGeom>
        </p:spPr>
      </p:pic>
    </p:spTree>
    <p:extLst>
      <p:ext uri="{BB962C8B-B14F-4D97-AF65-F5344CB8AC3E}">
        <p14:creationId xmlns:p14="http://schemas.microsoft.com/office/powerpoint/2010/main" val="96590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B77F-1DE9-F4E9-B3B0-EA636FC18EAF}"/>
              </a:ext>
            </a:extLst>
          </p:cNvPr>
          <p:cNvSpPr>
            <a:spLocks noGrp="1"/>
          </p:cNvSpPr>
          <p:nvPr>
            <p:ph type="title"/>
          </p:nvPr>
        </p:nvSpPr>
        <p:spPr/>
        <p:txBody>
          <a:bodyPr/>
          <a:lstStyle/>
          <a:p>
            <a:r>
              <a:rPr lang="en-US" b="1" dirty="0"/>
              <a:t>Feature Selection</a:t>
            </a:r>
            <a:endParaRPr lang="en-IN" b="1" dirty="0"/>
          </a:p>
        </p:txBody>
      </p:sp>
      <p:sp>
        <p:nvSpPr>
          <p:cNvPr id="3" name="Text Placeholder 2">
            <a:extLst>
              <a:ext uri="{FF2B5EF4-FFF2-40B4-BE49-F238E27FC236}">
                <a16:creationId xmlns:a16="http://schemas.microsoft.com/office/drawing/2014/main" id="{8C7A984C-49F3-5350-09A1-884DC73AC721}"/>
              </a:ext>
            </a:extLst>
          </p:cNvPr>
          <p:cNvSpPr>
            <a:spLocks noGrp="1"/>
          </p:cNvSpPr>
          <p:nvPr>
            <p:ph type="body" idx="1"/>
          </p:nvPr>
        </p:nvSpPr>
        <p:spPr/>
        <p:txBody>
          <a:bodyPr/>
          <a:lstStyle/>
          <a:p>
            <a:pPr marL="114300" indent="0">
              <a:buNone/>
            </a:pPr>
            <a:r>
              <a:rPr lang="he-IL" dirty="0">
                <a:solidFill>
                  <a:schemeClr val="accent2"/>
                </a:solidFill>
              </a:rPr>
              <a:t>ס</a:t>
            </a:r>
            <a:r>
              <a:rPr lang="en-US" dirty="0">
                <a:solidFill>
                  <a:schemeClr val="accent2"/>
                </a:solidFill>
              </a:rPr>
              <a:t> Initially, separating the column type into movies and tv shows.</a:t>
            </a:r>
          </a:p>
          <a:p>
            <a:pPr marL="114300" indent="0">
              <a:buNone/>
            </a:pPr>
            <a:r>
              <a:rPr lang="en-US" dirty="0">
                <a:solidFill>
                  <a:schemeClr val="accent2"/>
                </a:solidFill>
              </a:rPr>
              <a:t> סHere we are going to do clustering similar content by matching text-based features so column description is one of the most important feature.</a:t>
            </a:r>
          </a:p>
          <a:p>
            <a:pPr marL="114300" indent="0">
              <a:buNone/>
            </a:pPr>
            <a:r>
              <a:rPr lang="en-US" dirty="0">
                <a:solidFill>
                  <a:schemeClr val="accent2"/>
                </a:solidFill>
              </a:rPr>
              <a:t> סConvert the text into lower case.</a:t>
            </a:r>
          </a:p>
          <a:p>
            <a:pPr marL="114300" indent="0">
              <a:buNone/>
            </a:pPr>
            <a:r>
              <a:rPr lang="en-US" dirty="0">
                <a:solidFill>
                  <a:schemeClr val="accent2"/>
                </a:solidFill>
              </a:rPr>
              <a:t> סTokenize the text.</a:t>
            </a:r>
          </a:p>
          <a:p>
            <a:pPr marL="114300" indent="0">
              <a:buNone/>
            </a:pPr>
            <a:r>
              <a:rPr lang="he-IL" dirty="0">
                <a:solidFill>
                  <a:schemeClr val="accent2"/>
                </a:solidFill>
              </a:rPr>
              <a:t>ס</a:t>
            </a:r>
            <a:r>
              <a:rPr lang="en-US" dirty="0">
                <a:solidFill>
                  <a:schemeClr val="accent2"/>
                </a:solidFill>
              </a:rPr>
              <a:t> Removed all the stops words and punctuation.</a:t>
            </a:r>
          </a:p>
          <a:p>
            <a:pPr marL="114300" indent="0">
              <a:buNone/>
            </a:pPr>
            <a:r>
              <a:rPr lang="en-US" dirty="0">
                <a:solidFill>
                  <a:schemeClr val="accent2"/>
                </a:solidFill>
              </a:rPr>
              <a:t> סwe use TF-DIF is an abbreviation for Term Frequency Inverse Document Frequency. This is very common algorithms to transform text into a meaningful representation of umbers which is used to fit machine algorithm for prediction.</a:t>
            </a:r>
          </a:p>
          <a:p>
            <a:pPr marL="114300" indent="0">
              <a:buNone/>
            </a:pPr>
            <a:r>
              <a:rPr lang="en-US" dirty="0">
                <a:solidFill>
                  <a:schemeClr val="accent2"/>
                </a:solidFill>
              </a:rPr>
              <a:t> </a:t>
            </a:r>
            <a:endParaRPr lang="en-IN" dirty="0">
              <a:solidFill>
                <a:schemeClr val="accent2"/>
              </a:solidFill>
            </a:endParaRPr>
          </a:p>
        </p:txBody>
      </p:sp>
    </p:spTree>
    <p:extLst>
      <p:ext uri="{BB962C8B-B14F-4D97-AF65-F5344CB8AC3E}">
        <p14:creationId xmlns:p14="http://schemas.microsoft.com/office/powerpoint/2010/main" val="2481122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BBD6-FF2E-C961-B97F-9A4E4FF0A482}"/>
              </a:ext>
            </a:extLst>
          </p:cNvPr>
          <p:cNvSpPr>
            <a:spLocks noGrp="1"/>
          </p:cNvSpPr>
          <p:nvPr>
            <p:ph type="title"/>
          </p:nvPr>
        </p:nvSpPr>
        <p:spPr/>
        <p:txBody>
          <a:bodyPr/>
          <a:lstStyle/>
          <a:p>
            <a:r>
              <a:rPr lang="en-US" dirty="0"/>
              <a:t>ML-Algorithms (Unsupervised)</a:t>
            </a:r>
            <a:endParaRPr lang="en-IN" dirty="0"/>
          </a:p>
        </p:txBody>
      </p:sp>
      <p:sp>
        <p:nvSpPr>
          <p:cNvPr id="3" name="Text Placeholder 2">
            <a:extLst>
              <a:ext uri="{FF2B5EF4-FFF2-40B4-BE49-F238E27FC236}">
                <a16:creationId xmlns:a16="http://schemas.microsoft.com/office/drawing/2014/main" id="{97F1429E-463D-4159-8FDF-9F82152C9190}"/>
              </a:ext>
            </a:extLst>
          </p:cNvPr>
          <p:cNvSpPr>
            <a:spLocks noGrp="1"/>
          </p:cNvSpPr>
          <p:nvPr>
            <p:ph type="body" idx="1"/>
          </p:nvPr>
        </p:nvSpPr>
        <p:spPr/>
        <p:txBody>
          <a:bodyPr/>
          <a:lstStyle/>
          <a:p>
            <a:endParaRPr lang="en-US" dirty="0"/>
          </a:p>
          <a:p>
            <a:endParaRPr lang="en-IN" dirty="0"/>
          </a:p>
          <a:p>
            <a:pPr marL="114300" indent="0">
              <a:buNone/>
            </a:pPr>
            <a:r>
              <a:rPr lang="en-IN" dirty="0">
                <a:solidFill>
                  <a:schemeClr val="accent2"/>
                </a:solidFill>
              </a:rPr>
              <a:t>1. K-means.</a:t>
            </a:r>
          </a:p>
          <a:p>
            <a:endParaRPr lang="en-IN" dirty="0">
              <a:solidFill>
                <a:schemeClr val="accent2"/>
              </a:solidFill>
            </a:endParaRPr>
          </a:p>
          <a:p>
            <a:pPr marL="114300" indent="0">
              <a:buNone/>
            </a:pPr>
            <a:r>
              <a:rPr lang="en-IN" dirty="0">
                <a:solidFill>
                  <a:schemeClr val="accent2"/>
                </a:solidFill>
              </a:rPr>
              <a:t>2. Agglomerative clustering.</a:t>
            </a:r>
          </a:p>
        </p:txBody>
      </p:sp>
      <p:pic>
        <p:nvPicPr>
          <p:cNvPr id="7" name="Picture 6">
            <a:extLst>
              <a:ext uri="{FF2B5EF4-FFF2-40B4-BE49-F238E27FC236}">
                <a16:creationId xmlns:a16="http://schemas.microsoft.com/office/drawing/2014/main" id="{B2DEC484-F154-9010-C5D2-AE12F0F80206}"/>
              </a:ext>
            </a:extLst>
          </p:cNvPr>
          <p:cNvPicPr>
            <a:picLocks noChangeAspect="1"/>
          </p:cNvPicPr>
          <p:nvPr/>
        </p:nvPicPr>
        <p:blipFill>
          <a:blip r:embed="rId2"/>
          <a:stretch>
            <a:fillRect/>
          </a:stretch>
        </p:blipFill>
        <p:spPr>
          <a:xfrm>
            <a:off x="3653856" y="1489320"/>
            <a:ext cx="5382376" cy="2486372"/>
          </a:xfrm>
          <a:prstGeom prst="rect">
            <a:avLst/>
          </a:prstGeom>
        </p:spPr>
      </p:pic>
    </p:spTree>
    <p:extLst>
      <p:ext uri="{BB962C8B-B14F-4D97-AF65-F5344CB8AC3E}">
        <p14:creationId xmlns:p14="http://schemas.microsoft.com/office/powerpoint/2010/main" val="33536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526B-DBEF-6770-3848-BB3268EADFEB}"/>
              </a:ext>
            </a:extLst>
          </p:cNvPr>
          <p:cNvSpPr>
            <a:spLocks noGrp="1"/>
          </p:cNvSpPr>
          <p:nvPr>
            <p:ph type="title"/>
          </p:nvPr>
        </p:nvSpPr>
        <p:spPr>
          <a:xfrm>
            <a:off x="311700" y="111512"/>
            <a:ext cx="8520600" cy="591015"/>
          </a:xfrm>
        </p:spPr>
        <p:txBody>
          <a:bodyPr/>
          <a:lstStyle/>
          <a:p>
            <a:r>
              <a:rPr lang="en-US" b="1" dirty="0"/>
              <a:t>1. K-Means:</a:t>
            </a:r>
            <a:endParaRPr lang="en-IN" b="1" dirty="0"/>
          </a:p>
        </p:txBody>
      </p:sp>
      <p:sp>
        <p:nvSpPr>
          <p:cNvPr id="3" name="Text Placeholder 2">
            <a:extLst>
              <a:ext uri="{FF2B5EF4-FFF2-40B4-BE49-F238E27FC236}">
                <a16:creationId xmlns:a16="http://schemas.microsoft.com/office/drawing/2014/main" id="{D78106F6-C9D5-142E-75F3-8F29B6844AF1}"/>
              </a:ext>
            </a:extLst>
          </p:cNvPr>
          <p:cNvSpPr>
            <a:spLocks noGrp="1"/>
          </p:cNvSpPr>
          <p:nvPr>
            <p:ph type="body" idx="1"/>
          </p:nvPr>
        </p:nvSpPr>
        <p:spPr>
          <a:xfrm>
            <a:off x="0" y="591016"/>
            <a:ext cx="9032488" cy="4440972"/>
          </a:xfrm>
        </p:spPr>
        <p:txBody>
          <a:bodyPr/>
          <a:lstStyle/>
          <a:p>
            <a:pPr marL="114300" indent="0">
              <a:buNone/>
            </a:pPr>
            <a:r>
              <a:rPr lang="en-US" dirty="0">
                <a:solidFill>
                  <a:schemeClr val="accent2"/>
                </a:solidFill>
              </a:rPr>
              <a:t> </a:t>
            </a:r>
            <a:r>
              <a:rPr lang="en-US" dirty="0" err="1">
                <a:solidFill>
                  <a:schemeClr val="accent2"/>
                </a:solidFill>
              </a:rPr>
              <a:t>סK</a:t>
            </a:r>
            <a:r>
              <a:rPr lang="en-US" dirty="0">
                <a:solidFill>
                  <a:schemeClr val="accent2"/>
                </a:solidFill>
              </a:rPr>
              <a:t>-Means clustering is an Unsupervised Learning algorithms which groups the unlabeled dataset into different clusters. Here K defines the number of predefined clusters that needed to be created in the process, as if k=2, there will be two clusters, and for k=3, there will be three clusters, and so on. </a:t>
            </a: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endParaRPr lang="en-US" dirty="0">
              <a:solidFill>
                <a:schemeClr val="accent2"/>
              </a:solidFill>
            </a:endParaRPr>
          </a:p>
          <a:p>
            <a:pPr marL="114300" indent="0">
              <a:buNone/>
            </a:pPr>
            <a:r>
              <a:rPr lang="en-US" dirty="0">
                <a:solidFill>
                  <a:schemeClr val="accent2"/>
                </a:solidFill>
              </a:rPr>
              <a:t>                                                                    </a:t>
            </a:r>
          </a:p>
          <a:p>
            <a:pPr marL="114300" indent="0">
              <a:buNone/>
            </a:pPr>
            <a:r>
              <a:rPr lang="en-US" dirty="0">
                <a:solidFill>
                  <a:schemeClr val="accent2"/>
                </a:solidFill>
              </a:rPr>
              <a:t> </a:t>
            </a:r>
            <a:r>
              <a:rPr lang="en-US" dirty="0" err="1">
                <a:solidFill>
                  <a:schemeClr val="accent2"/>
                </a:solidFill>
              </a:rPr>
              <a:t>סfrom</a:t>
            </a:r>
            <a:r>
              <a:rPr lang="en-US" dirty="0">
                <a:solidFill>
                  <a:schemeClr val="accent2"/>
                </a:solidFill>
              </a:rPr>
              <a:t> elbow method generating 26               </a:t>
            </a:r>
            <a:r>
              <a:rPr lang="he-IL" dirty="0">
                <a:solidFill>
                  <a:schemeClr val="accent2"/>
                </a:solidFill>
              </a:rPr>
              <a:t>ס</a:t>
            </a:r>
            <a:r>
              <a:rPr lang="en-US" dirty="0">
                <a:solidFill>
                  <a:schemeClr val="accent2"/>
                </a:solidFill>
              </a:rPr>
              <a:t>  clusters 0 has the highest number of        </a:t>
            </a:r>
          </a:p>
          <a:p>
            <a:pPr marL="114300" indent="0">
              <a:buNone/>
            </a:pPr>
            <a:r>
              <a:rPr lang="en-US" dirty="0">
                <a:solidFill>
                  <a:schemeClr val="accent2"/>
                </a:solidFill>
              </a:rPr>
              <a:t>    clusters.                                                         datapoints and evenly distributed for </a:t>
            </a:r>
          </a:p>
          <a:p>
            <a:pPr marL="114300" indent="0">
              <a:buNone/>
            </a:pPr>
            <a:r>
              <a:rPr lang="en-US" dirty="0">
                <a:solidFill>
                  <a:schemeClr val="accent2"/>
                </a:solidFill>
              </a:rPr>
              <a:t>                                                                             other cluster.</a:t>
            </a:r>
          </a:p>
        </p:txBody>
      </p:sp>
      <p:pic>
        <p:nvPicPr>
          <p:cNvPr id="5" name="Picture 4">
            <a:extLst>
              <a:ext uri="{FF2B5EF4-FFF2-40B4-BE49-F238E27FC236}">
                <a16:creationId xmlns:a16="http://schemas.microsoft.com/office/drawing/2014/main" id="{86A05E89-90D8-9645-C109-0C2EAF2D3ED6}"/>
              </a:ext>
            </a:extLst>
          </p:cNvPr>
          <p:cNvPicPr>
            <a:picLocks noChangeAspect="1"/>
          </p:cNvPicPr>
          <p:nvPr/>
        </p:nvPicPr>
        <p:blipFill>
          <a:blip r:embed="rId2"/>
          <a:stretch>
            <a:fillRect/>
          </a:stretch>
        </p:blipFill>
        <p:spPr>
          <a:xfrm>
            <a:off x="758282" y="2163337"/>
            <a:ext cx="3245005" cy="2040673"/>
          </a:xfrm>
          <a:prstGeom prst="rect">
            <a:avLst/>
          </a:prstGeom>
        </p:spPr>
      </p:pic>
      <p:pic>
        <p:nvPicPr>
          <p:cNvPr id="7" name="Picture 6">
            <a:extLst>
              <a:ext uri="{FF2B5EF4-FFF2-40B4-BE49-F238E27FC236}">
                <a16:creationId xmlns:a16="http://schemas.microsoft.com/office/drawing/2014/main" id="{0A11EECE-CAB6-7EF6-E79F-6947C77D3E93}"/>
              </a:ext>
            </a:extLst>
          </p:cNvPr>
          <p:cNvPicPr>
            <a:picLocks noChangeAspect="1"/>
          </p:cNvPicPr>
          <p:nvPr/>
        </p:nvPicPr>
        <p:blipFill>
          <a:blip r:embed="rId3"/>
          <a:stretch>
            <a:fillRect/>
          </a:stretch>
        </p:blipFill>
        <p:spPr>
          <a:xfrm>
            <a:off x="4572000" y="2163337"/>
            <a:ext cx="3945812" cy="1873404"/>
          </a:xfrm>
          <a:prstGeom prst="rect">
            <a:avLst/>
          </a:prstGeom>
        </p:spPr>
      </p:pic>
    </p:spTree>
    <p:extLst>
      <p:ext uri="{BB962C8B-B14F-4D97-AF65-F5344CB8AC3E}">
        <p14:creationId xmlns:p14="http://schemas.microsoft.com/office/powerpoint/2010/main" val="307313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34D0-4E67-6BC0-9321-A40A6C4B972F}"/>
              </a:ext>
            </a:extLst>
          </p:cNvPr>
          <p:cNvSpPr>
            <a:spLocks noGrp="1"/>
          </p:cNvSpPr>
          <p:nvPr>
            <p:ph type="title"/>
          </p:nvPr>
        </p:nvSpPr>
        <p:spPr>
          <a:xfrm>
            <a:off x="311700" y="100361"/>
            <a:ext cx="8520600" cy="646771"/>
          </a:xfrm>
        </p:spPr>
        <p:txBody>
          <a:bodyPr/>
          <a:lstStyle/>
          <a:p>
            <a:r>
              <a:rPr lang="en-US" b="1" dirty="0"/>
              <a:t>Evaluation:</a:t>
            </a:r>
            <a:endParaRPr lang="en-IN" b="1" dirty="0"/>
          </a:p>
        </p:txBody>
      </p:sp>
      <p:sp>
        <p:nvSpPr>
          <p:cNvPr id="3" name="Text Placeholder 2">
            <a:extLst>
              <a:ext uri="{FF2B5EF4-FFF2-40B4-BE49-F238E27FC236}">
                <a16:creationId xmlns:a16="http://schemas.microsoft.com/office/drawing/2014/main" id="{8CA85485-845A-E11D-1DD2-62A18099AD36}"/>
              </a:ext>
            </a:extLst>
          </p:cNvPr>
          <p:cNvSpPr>
            <a:spLocks noGrp="1"/>
          </p:cNvSpPr>
          <p:nvPr>
            <p:ph type="body" idx="1"/>
          </p:nvPr>
        </p:nvSpPr>
        <p:spPr>
          <a:xfrm>
            <a:off x="0" y="669072"/>
            <a:ext cx="9144000" cy="4474427"/>
          </a:xfrm>
        </p:spPr>
        <p:txBody>
          <a:bodyPr/>
          <a:lstStyle/>
          <a:p>
            <a:pPr marL="114300" indent="0">
              <a:buNone/>
            </a:pPr>
            <a:r>
              <a:rPr lang="en-US" b="1" dirty="0">
                <a:solidFill>
                  <a:schemeClr val="accent2"/>
                </a:solidFill>
              </a:rPr>
              <a:t>1.Silhouette score: </a:t>
            </a:r>
            <a:r>
              <a:rPr lang="en-US" dirty="0">
                <a:solidFill>
                  <a:schemeClr val="accent2"/>
                </a:solidFill>
              </a:rPr>
              <a:t>is a metric to evaluate the performance of clustering algorithms. It uses compactness of individual clusters( intra cluster distance) and separation amongst clusters(inter cluster distance) to measure an overall representative score of how well our clustering algorithms has performed.</a:t>
            </a:r>
          </a:p>
          <a:p>
            <a:pPr marL="114300" indent="0">
              <a:buNone/>
            </a:pPr>
            <a:r>
              <a:rPr lang="en-US" dirty="0">
                <a:solidFill>
                  <a:schemeClr val="accent2"/>
                </a:solidFill>
              </a:rPr>
              <a:t>2.</a:t>
            </a:r>
            <a:r>
              <a:rPr lang="en-US" b="1" dirty="0">
                <a:solidFill>
                  <a:schemeClr val="accent2"/>
                </a:solidFill>
              </a:rPr>
              <a:t>The Davis-Bouldin index(DBI): </a:t>
            </a:r>
            <a:r>
              <a:rPr lang="en-US" dirty="0">
                <a:solidFill>
                  <a:schemeClr val="accent2"/>
                </a:solidFill>
              </a:rPr>
              <a:t>It is most commonly used to evaluate the goodness of split by K-Means clustering algorithm for a given number of clusters.</a:t>
            </a:r>
          </a:p>
          <a:p>
            <a:pPr marL="114300" indent="0">
              <a:buNone/>
            </a:pPr>
            <a:r>
              <a:rPr lang="en-US" dirty="0">
                <a:solidFill>
                  <a:schemeClr val="accent2"/>
                </a:solidFill>
              </a:rPr>
              <a:t>                                                           </a:t>
            </a:r>
          </a:p>
          <a:p>
            <a:pPr marL="114300" indent="0">
              <a:buNone/>
            </a:pPr>
            <a:r>
              <a:rPr lang="en-US" dirty="0">
                <a:solidFill>
                  <a:schemeClr val="accent2"/>
                </a:solidFill>
              </a:rPr>
              <a:t>                                                          </a:t>
            </a:r>
            <a:r>
              <a:rPr lang="he-IL" dirty="0">
                <a:solidFill>
                  <a:schemeClr val="accent2"/>
                </a:solidFill>
              </a:rPr>
              <a:t>ס</a:t>
            </a:r>
            <a:r>
              <a:rPr lang="en-US" dirty="0">
                <a:solidFill>
                  <a:schemeClr val="accent2"/>
                </a:solidFill>
              </a:rPr>
              <a:t> Silhouette score would always lie between -1 to </a:t>
            </a:r>
          </a:p>
          <a:p>
            <a:pPr marL="114300" indent="0">
              <a:buNone/>
            </a:pPr>
            <a:r>
              <a:rPr lang="en-US" dirty="0">
                <a:solidFill>
                  <a:schemeClr val="accent2"/>
                </a:solidFill>
              </a:rPr>
              <a:t>                                                             1.1 representing between clustering.</a:t>
            </a:r>
          </a:p>
          <a:p>
            <a:pPr marL="114300" indent="0">
              <a:buNone/>
            </a:pPr>
            <a:r>
              <a:rPr lang="en-US" dirty="0">
                <a:solidFill>
                  <a:schemeClr val="accent2"/>
                </a:solidFill>
              </a:rPr>
              <a:t>                                                          </a:t>
            </a:r>
            <a:r>
              <a:rPr lang="he-IL" dirty="0">
                <a:solidFill>
                  <a:schemeClr val="accent2"/>
                </a:solidFill>
              </a:rPr>
              <a:t>ס</a:t>
            </a:r>
            <a:r>
              <a:rPr lang="en-US" dirty="0">
                <a:solidFill>
                  <a:schemeClr val="accent2"/>
                </a:solidFill>
              </a:rPr>
              <a:t> Silhouette score is 0.007499010681200968.</a:t>
            </a:r>
          </a:p>
          <a:p>
            <a:pPr marL="114300" indent="0">
              <a:buNone/>
            </a:pPr>
            <a:r>
              <a:rPr lang="en-US" dirty="0">
                <a:solidFill>
                  <a:schemeClr val="accent2"/>
                </a:solidFill>
              </a:rPr>
              <a:t>                                                          </a:t>
            </a:r>
            <a:r>
              <a:rPr lang="he-IL" dirty="0">
                <a:solidFill>
                  <a:schemeClr val="accent2"/>
                </a:solidFill>
              </a:rPr>
              <a:t>ס</a:t>
            </a:r>
            <a:r>
              <a:rPr lang="en-US" dirty="0">
                <a:solidFill>
                  <a:schemeClr val="accent2"/>
                </a:solidFill>
              </a:rPr>
              <a:t> </a:t>
            </a:r>
            <a:r>
              <a:rPr lang="en-US" dirty="0" err="1">
                <a:solidFill>
                  <a:schemeClr val="accent2"/>
                </a:solidFill>
              </a:rPr>
              <a:t>Davies_Bouldin_Score</a:t>
            </a:r>
            <a:r>
              <a:rPr lang="en-US" dirty="0">
                <a:solidFill>
                  <a:schemeClr val="accent2"/>
                </a:solidFill>
              </a:rPr>
              <a:t> is 9.05605194948868.</a:t>
            </a:r>
          </a:p>
          <a:p>
            <a:pPr marL="114300" indent="0">
              <a:buNone/>
            </a:pPr>
            <a:r>
              <a:rPr lang="en-US" dirty="0">
                <a:solidFill>
                  <a:schemeClr val="accent2"/>
                </a:solidFill>
              </a:rPr>
              <a:t>                                                          </a:t>
            </a:r>
            <a:r>
              <a:rPr lang="he-IL" dirty="0">
                <a:solidFill>
                  <a:schemeClr val="accent2"/>
                </a:solidFill>
              </a:rPr>
              <a:t>ס</a:t>
            </a:r>
            <a:r>
              <a:rPr lang="en-US" dirty="0">
                <a:solidFill>
                  <a:schemeClr val="accent2"/>
                </a:solidFill>
              </a:rPr>
              <a:t> so model is performing well.</a:t>
            </a:r>
          </a:p>
        </p:txBody>
      </p:sp>
      <p:pic>
        <p:nvPicPr>
          <p:cNvPr id="5" name="Picture 4">
            <a:extLst>
              <a:ext uri="{FF2B5EF4-FFF2-40B4-BE49-F238E27FC236}">
                <a16:creationId xmlns:a16="http://schemas.microsoft.com/office/drawing/2014/main" id="{41F70B80-91F8-79E7-94EC-4E781F968A38}"/>
              </a:ext>
            </a:extLst>
          </p:cNvPr>
          <p:cNvPicPr>
            <a:picLocks noChangeAspect="1"/>
          </p:cNvPicPr>
          <p:nvPr/>
        </p:nvPicPr>
        <p:blipFill>
          <a:blip r:embed="rId2"/>
          <a:stretch>
            <a:fillRect/>
          </a:stretch>
        </p:blipFill>
        <p:spPr>
          <a:xfrm>
            <a:off x="311700" y="2676292"/>
            <a:ext cx="3379354" cy="2263697"/>
          </a:xfrm>
          <a:prstGeom prst="rect">
            <a:avLst/>
          </a:prstGeom>
        </p:spPr>
      </p:pic>
    </p:spTree>
    <p:extLst>
      <p:ext uri="{BB962C8B-B14F-4D97-AF65-F5344CB8AC3E}">
        <p14:creationId xmlns:p14="http://schemas.microsoft.com/office/powerpoint/2010/main" val="137933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104E-25FE-E797-F128-5218994C7DB1}"/>
              </a:ext>
            </a:extLst>
          </p:cNvPr>
          <p:cNvSpPr>
            <a:spLocks noGrp="1"/>
          </p:cNvSpPr>
          <p:nvPr>
            <p:ph type="title"/>
          </p:nvPr>
        </p:nvSpPr>
        <p:spPr>
          <a:xfrm>
            <a:off x="311700" y="211873"/>
            <a:ext cx="8520600" cy="568712"/>
          </a:xfrm>
        </p:spPr>
        <p:txBody>
          <a:bodyPr/>
          <a:lstStyle/>
          <a:p>
            <a:r>
              <a:rPr lang="en-US" b="1" dirty="0"/>
              <a:t>2. Agglomerative Clustering:</a:t>
            </a:r>
            <a:endParaRPr lang="en-IN" b="1" dirty="0"/>
          </a:p>
        </p:txBody>
      </p:sp>
      <p:sp>
        <p:nvSpPr>
          <p:cNvPr id="3" name="Text Placeholder 2">
            <a:extLst>
              <a:ext uri="{FF2B5EF4-FFF2-40B4-BE49-F238E27FC236}">
                <a16:creationId xmlns:a16="http://schemas.microsoft.com/office/drawing/2014/main" id="{74E8E947-3E3B-98A1-EC7E-17A2FE1D6170}"/>
              </a:ext>
            </a:extLst>
          </p:cNvPr>
          <p:cNvSpPr>
            <a:spLocks noGrp="1"/>
          </p:cNvSpPr>
          <p:nvPr>
            <p:ph type="body" idx="1"/>
          </p:nvPr>
        </p:nvSpPr>
        <p:spPr>
          <a:xfrm>
            <a:off x="178419" y="780585"/>
            <a:ext cx="8865219" cy="4259766"/>
          </a:xfrm>
        </p:spPr>
        <p:txBody>
          <a:bodyPr/>
          <a:lstStyle/>
          <a:p>
            <a:pPr marL="114300" indent="0">
              <a:buNone/>
            </a:pPr>
            <a:r>
              <a:rPr lang="en-US" dirty="0">
                <a:solidFill>
                  <a:schemeClr val="accent2"/>
                </a:solidFill>
              </a:rPr>
              <a:t>1. In agglomerative clustering no need to give the value of k beforehand.</a:t>
            </a:r>
          </a:p>
          <a:p>
            <a:pPr marL="114300" indent="0">
              <a:buNone/>
            </a:pPr>
            <a:r>
              <a:rPr lang="en-US" dirty="0">
                <a:solidFill>
                  <a:schemeClr val="accent2"/>
                </a:solidFill>
              </a:rPr>
              <a:t>2. The agglomerative </a:t>
            </a:r>
            <a:r>
              <a:rPr lang="en-US" dirty="0" err="1">
                <a:solidFill>
                  <a:schemeClr val="accent2"/>
                </a:solidFill>
              </a:rPr>
              <a:t>hierarchial</a:t>
            </a:r>
            <a:r>
              <a:rPr lang="en-US" dirty="0">
                <a:solidFill>
                  <a:schemeClr val="accent2"/>
                </a:solidFill>
              </a:rPr>
              <a:t> clustering algorithm is a popular example of HCA.</a:t>
            </a:r>
          </a:p>
          <a:p>
            <a:pPr marL="114300" indent="0">
              <a:buNone/>
            </a:pPr>
            <a:r>
              <a:rPr lang="en-IN" dirty="0">
                <a:solidFill>
                  <a:schemeClr val="accent2"/>
                </a:solidFill>
              </a:rPr>
              <a:t>3. Here I used ward linkage.</a:t>
            </a:r>
          </a:p>
          <a:p>
            <a:pPr marL="114300" indent="0">
              <a:buNone/>
            </a:pPr>
            <a:r>
              <a:rPr lang="en-IN" dirty="0">
                <a:solidFill>
                  <a:schemeClr val="accent2"/>
                </a:solidFill>
              </a:rPr>
              <a:t>4. The optimal number of clusters is 4 using the </a:t>
            </a:r>
            <a:r>
              <a:rPr lang="en-IN" dirty="0" err="1">
                <a:solidFill>
                  <a:schemeClr val="accent2"/>
                </a:solidFill>
              </a:rPr>
              <a:t>Dendogram</a:t>
            </a:r>
            <a:r>
              <a:rPr lang="en-IN" dirty="0">
                <a:solidFill>
                  <a:schemeClr val="accent2"/>
                </a:solidFill>
              </a:rPr>
              <a:t>.</a:t>
            </a:r>
            <a:endParaRPr lang="en-US" dirty="0">
              <a:solidFill>
                <a:schemeClr val="accent2"/>
              </a:solidFill>
            </a:endParaRPr>
          </a:p>
        </p:txBody>
      </p:sp>
      <p:pic>
        <p:nvPicPr>
          <p:cNvPr id="5" name="Picture 4">
            <a:extLst>
              <a:ext uri="{FF2B5EF4-FFF2-40B4-BE49-F238E27FC236}">
                <a16:creationId xmlns:a16="http://schemas.microsoft.com/office/drawing/2014/main" id="{AD56307C-2759-8AD6-3584-4F6FA814C0FC}"/>
              </a:ext>
            </a:extLst>
          </p:cNvPr>
          <p:cNvPicPr>
            <a:picLocks noChangeAspect="1"/>
          </p:cNvPicPr>
          <p:nvPr/>
        </p:nvPicPr>
        <p:blipFill>
          <a:blip r:embed="rId2"/>
          <a:stretch>
            <a:fillRect/>
          </a:stretch>
        </p:blipFill>
        <p:spPr>
          <a:xfrm>
            <a:off x="2110950" y="2241395"/>
            <a:ext cx="4658375" cy="2798956"/>
          </a:xfrm>
          <a:prstGeom prst="rect">
            <a:avLst/>
          </a:prstGeom>
        </p:spPr>
      </p:pic>
    </p:spTree>
    <p:extLst>
      <p:ext uri="{BB962C8B-B14F-4D97-AF65-F5344CB8AC3E}">
        <p14:creationId xmlns:p14="http://schemas.microsoft.com/office/powerpoint/2010/main" val="31252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6BD0-CF5C-9F08-693E-5E40372575BE}"/>
              </a:ext>
            </a:extLst>
          </p:cNvPr>
          <p:cNvSpPr>
            <a:spLocks noGrp="1"/>
          </p:cNvSpPr>
          <p:nvPr>
            <p:ph type="title"/>
          </p:nvPr>
        </p:nvSpPr>
        <p:spPr>
          <a:xfrm>
            <a:off x="311700" y="131078"/>
            <a:ext cx="8520600" cy="685352"/>
          </a:xfrm>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3F35E139-1169-750B-C2B6-E0881DBA9D26}"/>
              </a:ext>
            </a:extLst>
          </p:cNvPr>
          <p:cNvSpPr>
            <a:spLocks noGrp="1"/>
          </p:cNvSpPr>
          <p:nvPr>
            <p:ph type="body" idx="1"/>
          </p:nvPr>
        </p:nvSpPr>
        <p:spPr>
          <a:xfrm>
            <a:off x="311700" y="729343"/>
            <a:ext cx="8520600" cy="4103914"/>
          </a:xfrm>
        </p:spPr>
        <p:txBody>
          <a:bodyPr/>
          <a:lstStyle/>
          <a:p>
            <a:r>
              <a:rPr lang="en-US" sz="1600" dirty="0">
                <a:solidFill>
                  <a:schemeClr val="accent2"/>
                </a:solidFill>
              </a:rPr>
              <a:t> This dataset consists of tv shows and movies available on Netflix as of 2019. The dataset is collected from </a:t>
            </a:r>
            <a:r>
              <a:rPr lang="en-US" sz="1600" dirty="0" err="1">
                <a:solidFill>
                  <a:schemeClr val="accent2"/>
                </a:solidFill>
              </a:rPr>
              <a:t>Flixable</a:t>
            </a:r>
            <a:r>
              <a:rPr lang="en-US" sz="1600" dirty="0">
                <a:solidFill>
                  <a:schemeClr val="accent2"/>
                </a:solidFill>
              </a:rPr>
              <a:t> which is a third-party Netflix search engine.</a:t>
            </a:r>
          </a:p>
          <a:p>
            <a:r>
              <a:rPr lang="en-US" sz="1600" dirty="0">
                <a:solidFill>
                  <a:schemeClr val="accent2"/>
                </a:solidFill>
              </a:rPr>
              <a:t>  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 </a:t>
            </a:r>
          </a:p>
          <a:p>
            <a:r>
              <a:rPr lang="en-US" sz="1600" dirty="0">
                <a:solidFill>
                  <a:schemeClr val="accent2"/>
                </a:solidFill>
              </a:rPr>
              <a:t>  Integrating this dataset with other external datasets such as IMDB ratings, rotten tomatoes can also provide many interesting findings.</a:t>
            </a:r>
          </a:p>
          <a:p>
            <a:pPr algn="l"/>
            <a:r>
              <a:rPr lang="en-US" sz="1600" b="1" i="0" dirty="0">
                <a:solidFill>
                  <a:srgbClr val="212121"/>
                </a:solidFill>
                <a:effectLst/>
                <a:latin typeface="Roboto" panose="02000000000000000000" pitchFamily="2" charset="0"/>
              </a:rPr>
              <a:t>In this project, you are required to do</a:t>
            </a:r>
            <a:endParaRPr lang="en-US" sz="1600" b="0" i="0" dirty="0">
              <a:solidFill>
                <a:srgbClr val="212121"/>
              </a:solidFill>
              <a:effectLst/>
              <a:latin typeface="Roboto" panose="02000000000000000000" pitchFamily="2" charset="0"/>
            </a:endParaRPr>
          </a:p>
          <a:p>
            <a:pPr algn="l">
              <a:buFont typeface="+mj-lt"/>
              <a:buAutoNum type="arabicPeriod"/>
            </a:pPr>
            <a:r>
              <a:rPr lang="en-US" sz="1600" b="0" i="0" dirty="0">
                <a:solidFill>
                  <a:srgbClr val="212121"/>
                </a:solidFill>
                <a:effectLst/>
                <a:latin typeface="Roboto" panose="02000000000000000000" pitchFamily="2" charset="0"/>
              </a:rPr>
              <a:t>1] Exploratory Data Analysis</a:t>
            </a:r>
          </a:p>
          <a:p>
            <a:pPr algn="l">
              <a:buFont typeface="+mj-lt"/>
              <a:buAutoNum type="arabicPeriod"/>
            </a:pPr>
            <a:r>
              <a:rPr lang="en-US" sz="1600" b="0" i="0" dirty="0">
                <a:solidFill>
                  <a:srgbClr val="212121"/>
                </a:solidFill>
                <a:effectLst/>
                <a:latin typeface="Roboto" panose="02000000000000000000" pitchFamily="2" charset="0"/>
              </a:rPr>
              <a:t>2] Understanding what type content is available in different countries</a:t>
            </a:r>
          </a:p>
          <a:p>
            <a:pPr algn="l">
              <a:buFont typeface="+mj-lt"/>
              <a:buAutoNum type="arabicPeriod"/>
            </a:pPr>
            <a:r>
              <a:rPr lang="en-US" sz="1600" b="0" i="0" dirty="0">
                <a:solidFill>
                  <a:srgbClr val="212121"/>
                </a:solidFill>
                <a:effectLst/>
                <a:latin typeface="Roboto" panose="02000000000000000000" pitchFamily="2" charset="0"/>
              </a:rPr>
              <a:t>3] Is Netflix has increasingly focusing on TV rather than movies in recent years.</a:t>
            </a:r>
          </a:p>
          <a:p>
            <a:pPr algn="l">
              <a:buFont typeface="+mj-lt"/>
              <a:buAutoNum type="arabicPeriod"/>
            </a:pPr>
            <a:r>
              <a:rPr lang="en-US" sz="1600" b="0" i="0" dirty="0">
                <a:solidFill>
                  <a:srgbClr val="212121"/>
                </a:solidFill>
                <a:effectLst/>
                <a:latin typeface="Roboto" panose="02000000000000000000" pitchFamily="2" charset="0"/>
              </a:rPr>
              <a:t>4] Clustering similar content by matching text-based features</a:t>
            </a:r>
          </a:p>
          <a:p>
            <a:endParaRPr lang="en-IN" dirty="0">
              <a:solidFill>
                <a:schemeClr val="accent2"/>
              </a:solidFill>
            </a:endParaRPr>
          </a:p>
        </p:txBody>
      </p:sp>
    </p:spTree>
    <p:extLst>
      <p:ext uri="{BB962C8B-B14F-4D97-AF65-F5344CB8AC3E}">
        <p14:creationId xmlns:p14="http://schemas.microsoft.com/office/powerpoint/2010/main" val="2468126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C5BF-A8D5-8F3C-205B-305E52AA8412}"/>
              </a:ext>
            </a:extLst>
          </p:cNvPr>
          <p:cNvSpPr>
            <a:spLocks noGrp="1"/>
          </p:cNvSpPr>
          <p:nvPr>
            <p:ph type="title"/>
          </p:nvPr>
        </p:nvSpPr>
        <p:spPr>
          <a:xfrm>
            <a:off x="311700" y="189571"/>
            <a:ext cx="8520600" cy="579863"/>
          </a:xfrm>
        </p:spPr>
        <p:txBody>
          <a:bodyPr/>
          <a:lstStyle/>
          <a:p>
            <a:r>
              <a:rPr lang="en-US" b="1" dirty="0"/>
              <a:t>Evaluation:</a:t>
            </a:r>
            <a:endParaRPr lang="en-IN" b="1" dirty="0"/>
          </a:p>
        </p:txBody>
      </p:sp>
      <p:sp>
        <p:nvSpPr>
          <p:cNvPr id="3" name="Text Placeholder 2">
            <a:extLst>
              <a:ext uri="{FF2B5EF4-FFF2-40B4-BE49-F238E27FC236}">
                <a16:creationId xmlns:a16="http://schemas.microsoft.com/office/drawing/2014/main" id="{EEDBB59F-597F-ECDB-26E6-3F14667815D6}"/>
              </a:ext>
            </a:extLst>
          </p:cNvPr>
          <p:cNvSpPr>
            <a:spLocks noGrp="1"/>
          </p:cNvSpPr>
          <p:nvPr>
            <p:ph type="body" idx="1"/>
          </p:nvPr>
        </p:nvSpPr>
        <p:spPr>
          <a:xfrm>
            <a:off x="311700" y="769434"/>
            <a:ext cx="8520600" cy="4092498"/>
          </a:xfrm>
        </p:spPr>
        <p:txBody>
          <a:bodyPr/>
          <a:lstStyle/>
          <a:p>
            <a:pPr marL="114300" indent="0">
              <a:buNone/>
            </a:pPr>
            <a:r>
              <a:rPr lang="en-US" dirty="0">
                <a:solidFill>
                  <a:schemeClr val="accent2"/>
                </a:solidFill>
              </a:rPr>
              <a:t>1] Silhouette Coefficient is 0.002.</a:t>
            </a:r>
          </a:p>
          <a:p>
            <a:pPr marL="114300" indent="0">
              <a:buNone/>
            </a:pPr>
            <a:r>
              <a:rPr lang="en-US" dirty="0">
                <a:solidFill>
                  <a:schemeClr val="accent2"/>
                </a:solidFill>
              </a:rPr>
              <a:t>2] </a:t>
            </a:r>
            <a:r>
              <a:rPr lang="en-US" dirty="0" err="1">
                <a:solidFill>
                  <a:schemeClr val="accent2"/>
                </a:solidFill>
              </a:rPr>
              <a:t>Davies_Bouldin_Score</a:t>
            </a:r>
            <a:r>
              <a:rPr lang="en-US" dirty="0">
                <a:solidFill>
                  <a:schemeClr val="accent2"/>
                </a:solidFill>
              </a:rPr>
              <a:t> is 9.05605.</a:t>
            </a:r>
          </a:p>
          <a:p>
            <a:pPr marL="114300" indent="0">
              <a:buNone/>
            </a:pPr>
            <a:r>
              <a:rPr lang="en-US" dirty="0">
                <a:solidFill>
                  <a:schemeClr val="accent2"/>
                </a:solidFill>
              </a:rPr>
              <a:t>3] comparing with K-mean only </a:t>
            </a:r>
            <a:r>
              <a:rPr lang="en-US" dirty="0" err="1">
                <a:solidFill>
                  <a:schemeClr val="accent2"/>
                </a:solidFill>
              </a:rPr>
              <a:t>Davies_Bouldin_Scoreis</a:t>
            </a:r>
            <a:r>
              <a:rPr lang="en-US" dirty="0">
                <a:solidFill>
                  <a:schemeClr val="accent2"/>
                </a:solidFill>
              </a:rPr>
              <a:t> better for </a:t>
            </a:r>
            <a:r>
              <a:rPr lang="en-US" dirty="0" err="1">
                <a:solidFill>
                  <a:schemeClr val="accent2"/>
                </a:solidFill>
              </a:rPr>
              <a:t>heirarchial</a:t>
            </a:r>
            <a:r>
              <a:rPr lang="en-US" dirty="0">
                <a:solidFill>
                  <a:schemeClr val="accent2"/>
                </a:solidFill>
              </a:rPr>
              <a:t> clustering model is not performing well.</a:t>
            </a:r>
          </a:p>
        </p:txBody>
      </p:sp>
      <p:pic>
        <p:nvPicPr>
          <p:cNvPr id="5" name="Picture 4">
            <a:extLst>
              <a:ext uri="{FF2B5EF4-FFF2-40B4-BE49-F238E27FC236}">
                <a16:creationId xmlns:a16="http://schemas.microsoft.com/office/drawing/2014/main" id="{3D286F8B-009A-5048-D1AC-3CA16AEA81E7}"/>
              </a:ext>
            </a:extLst>
          </p:cNvPr>
          <p:cNvPicPr>
            <a:picLocks noChangeAspect="1"/>
          </p:cNvPicPr>
          <p:nvPr/>
        </p:nvPicPr>
        <p:blipFill>
          <a:blip r:embed="rId2"/>
          <a:stretch>
            <a:fillRect/>
          </a:stretch>
        </p:blipFill>
        <p:spPr>
          <a:xfrm>
            <a:off x="2495260" y="2185638"/>
            <a:ext cx="4251228" cy="2957861"/>
          </a:xfrm>
          <a:prstGeom prst="rect">
            <a:avLst/>
          </a:prstGeom>
        </p:spPr>
      </p:pic>
    </p:spTree>
    <p:extLst>
      <p:ext uri="{BB962C8B-B14F-4D97-AF65-F5344CB8AC3E}">
        <p14:creationId xmlns:p14="http://schemas.microsoft.com/office/powerpoint/2010/main" val="22336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1C83-BF76-5347-A7A3-F50F63FF2B87}"/>
              </a:ext>
            </a:extLst>
          </p:cNvPr>
          <p:cNvSpPr>
            <a:spLocks noGrp="1"/>
          </p:cNvSpPr>
          <p:nvPr>
            <p:ph type="title"/>
          </p:nvPr>
        </p:nvSpPr>
        <p:spPr>
          <a:xfrm>
            <a:off x="311700" y="91998"/>
            <a:ext cx="8520600" cy="521319"/>
          </a:xfrm>
        </p:spPr>
        <p:txBody>
          <a:bodyPr/>
          <a:lstStyle/>
          <a:p>
            <a:r>
              <a:rPr lang="en-US" b="1" dirty="0"/>
              <a:t>Conclusion:</a:t>
            </a:r>
            <a:endParaRPr lang="en-IN" b="1" dirty="0"/>
          </a:p>
        </p:txBody>
      </p:sp>
      <p:sp>
        <p:nvSpPr>
          <p:cNvPr id="3" name="Text Placeholder 2">
            <a:extLst>
              <a:ext uri="{FF2B5EF4-FFF2-40B4-BE49-F238E27FC236}">
                <a16:creationId xmlns:a16="http://schemas.microsoft.com/office/drawing/2014/main" id="{D4C72B49-2DEB-870B-62B5-F71F0F4562CC}"/>
              </a:ext>
            </a:extLst>
          </p:cNvPr>
          <p:cNvSpPr>
            <a:spLocks noGrp="1"/>
          </p:cNvSpPr>
          <p:nvPr>
            <p:ph type="body" idx="1"/>
          </p:nvPr>
        </p:nvSpPr>
        <p:spPr>
          <a:xfrm>
            <a:off x="1" y="613317"/>
            <a:ext cx="9043638" cy="4438185"/>
          </a:xfrm>
        </p:spPr>
        <p:txBody>
          <a:bodyPr/>
          <a:lstStyle/>
          <a:p>
            <a:pPr marL="114300" indent="0">
              <a:buNone/>
            </a:pPr>
            <a:r>
              <a:rPr lang="en-US" dirty="0">
                <a:solidFill>
                  <a:schemeClr val="accent2"/>
                </a:solidFill>
              </a:rPr>
              <a:t>1</a:t>
            </a:r>
            <a:r>
              <a:rPr lang="en-IN" dirty="0">
                <a:solidFill>
                  <a:schemeClr val="accent2"/>
                </a:solidFill>
              </a:rPr>
              <a:t>} From elbow and silhouette score, optimal of 26 clusters formed, K-Means is the best for identification than Hierarchical as the evaluation metrics also indicates the same. In K-Mean, cluster 0 has the highest number of datapoints and evenly distributed for other cluster.</a:t>
            </a:r>
          </a:p>
          <a:p>
            <a:pPr marL="114300" indent="0">
              <a:buNone/>
            </a:pPr>
            <a:r>
              <a:rPr lang="en-IN" dirty="0">
                <a:solidFill>
                  <a:schemeClr val="accent2"/>
                </a:solidFill>
              </a:rPr>
              <a:t>2} Netflix has 5372 movies and 2398 TV shows, there are more movies on Netflix than TV shows.</a:t>
            </a:r>
          </a:p>
          <a:p>
            <a:pPr marL="114300" indent="0">
              <a:buNone/>
            </a:pPr>
            <a:r>
              <a:rPr lang="en-IN" dirty="0">
                <a:solidFill>
                  <a:schemeClr val="accent2"/>
                </a:solidFill>
              </a:rPr>
              <a:t>3} TV-MA has the highest number of ratings for tv shows, i.e., adult ratings.</a:t>
            </a:r>
          </a:p>
          <a:p>
            <a:pPr marL="114300" indent="0">
              <a:buNone/>
            </a:pPr>
            <a:r>
              <a:rPr lang="en-IN" dirty="0">
                <a:solidFill>
                  <a:schemeClr val="accent2"/>
                </a:solidFill>
              </a:rPr>
              <a:t>4} Highest number of movies released in 2017 and 2018 highest number of movies released in 2020. The number of movies on Netflix is growing significantly faster than the number of TV shows. We saw a huge increase in number of movies and television </a:t>
            </a:r>
            <a:r>
              <a:rPr lang="en-IN" dirty="0" err="1">
                <a:solidFill>
                  <a:schemeClr val="accent2"/>
                </a:solidFill>
              </a:rPr>
              <a:t>eposides</a:t>
            </a:r>
            <a:r>
              <a:rPr lang="en-IN" dirty="0">
                <a:solidFill>
                  <a:schemeClr val="accent2"/>
                </a:solidFill>
              </a:rPr>
              <a:t> after 2015. There is significant drop in number of movies and television </a:t>
            </a:r>
            <a:r>
              <a:rPr lang="en-IN" dirty="0" err="1">
                <a:solidFill>
                  <a:schemeClr val="accent2"/>
                </a:solidFill>
              </a:rPr>
              <a:t>eposides</a:t>
            </a:r>
            <a:r>
              <a:rPr lang="en-IN" dirty="0">
                <a:solidFill>
                  <a:schemeClr val="accent2"/>
                </a:solidFill>
              </a:rPr>
              <a:t> produced after 2020.It appears that Netflix has focused more attention on increasing movie  content than TV shows. Movies have increased more dramatically than TV shows.</a:t>
            </a:r>
          </a:p>
        </p:txBody>
      </p:sp>
    </p:spTree>
    <p:extLst>
      <p:ext uri="{BB962C8B-B14F-4D97-AF65-F5344CB8AC3E}">
        <p14:creationId xmlns:p14="http://schemas.microsoft.com/office/powerpoint/2010/main" val="82470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B31A-BE7C-417B-0044-86DA39EA7799}"/>
              </a:ext>
            </a:extLst>
          </p:cNvPr>
          <p:cNvSpPr>
            <a:spLocks noGrp="1"/>
          </p:cNvSpPr>
          <p:nvPr>
            <p:ph type="title"/>
          </p:nvPr>
        </p:nvSpPr>
        <p:spPr>
          <a:xfrm>
            <a:off x="311700" y="0"/>
            <a:ext cx="8520600" cy="45719"/>
          </a:xfrm>
        </p:spPr>
        <p:txBody>
          <a:bodyPr/>
          <a:lstStyle/>
          <a:p>
            <a:endParaRPr lang="en-IN" dirty="0"/>
          </a:p>
        </p:txBody>
      </p:sp>
      <p:sp>
        <p:nvSpPr>
          <p:cNvPr id="3" name="Text Placeholder 2">
            <a:extLst>
              <a:ext uri="{FF2B5EF4-FFF2-40B4-BE49-F238E27FC236}">
                <a16:creationId xmlns:a16="http://schemas.microsoft.com/office/drawing/2014/main" id="{59136D27-99B0-0278-D849-09ED56127689}"/>
              </a:ext>
            </a:extLst>
          </p:cNvPr>
          <p:cNvSpPr>
            <a:spLocks noGrp="1"/>
          </p:cNvSpPr>
          <p:nvPr>
            <p:ph type="body" idx="1"/>
          </p:nvPr>
        </p:nvSpPr>
        <p:spPr>
          <a:xfrm>
            <a:off x="0" y="403670"/>
            <a:ext cx="9144000" cy="4739829"/>
          </a:xfrm>
        </p:spPr>
        <p:txBody>
          <a:bodyPr/>
          <a:lstStyle/>
          <a:p>
            <a:pPr marL="114300" indent="0">
              <a:buNone/>
            </a:pPr>
            <a:r>
              <a:rPr lang="en-US" dirty="0">
                <a:solidFill>
                  <a:schemeClr val="accent2"/>
                </a:solidFill>
              </a:rPr>
              <a:t>5} The most content is added to Netflix from October to January.</a:t>
            </a:r>
          </a:p>
          <a:p>
            <a:pPr marL="114300" indent="0">
              <a:buNone/>
            </a:pPr>
            <a:r>
              <a:rPr lang="en-US" dirty="0">
                <a:solidFill>
                  <a:schemeClr val="accent2"/>
                </a:solidFill>
              </a:rPr>
              <a:t>6} Documentaries are the top most genre in Netflix which is followed by standup comedy, Drama and International movies.</a:t>
            </a:r>
          </a:p>
          <a:p>
            <a:pPr marL="114300" indent="0">
              <a:buNone/>
            </a:pPr>
            <a:r>
              <a:rPr lang="en-US" dirty="0">
                <a:solidFill>
                  <a:schemeClr val="accent2"/>
                </a:solidFill>
              </a:rPr>
              <a:t>7} kid tv is the top most TV show genre in Netflix.</a:t>
            </a:r>
          </a:p>
          <a:p>
            <a:pPr marL="114300" indent="0">
              <a:buNone/>
            </a:pPr>
            <a:r>
              <a:rPr lang="en-US" dirty="0">
                <a:solidFill>
                  <a:schemeClr val="accent2"/>
                </a:solidFill>
              </a:rPr>
              <a:t>8} Most of the movies have duration of between 50 to 150.</a:t>
            </a:r>
          </a:p>
          <a:p>
            <a:pPr marL="114300" indent="0">
              <a:buNone/>
            </a:pPr>
            <a:r>
              <a:rPr lang="en-US" dirty="0">
                <a:solidFill>
                  <a:schemeClr val="accent2"/>
                </a:solidFill>
              </a:rPr>
              <a:t>9} Highest number of </a:t>
            </a:r>
            <a:r>
              <a:rPr lang="en-US" dirty="0" err="1">
                <a:solidFill>
                  <a:schemeClr val="accent2"/>
                </a:solidFill>
              </a:rPr>
              <a:t>TV_shows</a:t>
            </a:r>
            <a:r>
              <a:rPr lang="en-US" dirty="0">
                <a:solidFill>
                  <a:schemeClr val="accent2"/>
                </a:solidFill>
              </a:rPr>
              <a:t> consisting of single season.</a:t>
            </a:r>
          </a:p>
          <a:p>
            <a:pPr marL="114300" indent="0">
              <a:buNone/>
            </a:pPr>
            <a:r>
              <a:rPr lang="en-US" dirty="0">
                <a:solidFill>
                  <a:schemeClr val="accent2"/>
                </a:solidFill>
              </a:rPr>
              <a:t>10} These movies that have rating of NC-17 have the longest average duration.</a:t>
            </a:r>
          </a:p>
          <a:p>
            <a:pPr marL="114300" indent="0">
              <a:buNone/>
            </a:pPr>
            <a:r>
              <a:rPr lang="en-US" dirty="0">
                <a:solidFill>
                  <a:schemeClr val="accent2"/>
                </a:solidFill>
              </a:rPr>
              <a:t>11} when it comes to movies having a TV-Y rating, they have the shortest runtime on average.</a:t>
            </a:r>
          </a:p>
          <a:p>
            <a:pPr marL="114300" indent="0">
              <a:buNone/>
            </a:pPr>
            <a:r>
              <a:rPr lang="en-US" dirty="0">
                <a:solidFill>
                  <a:schemeClr val="accent2"/>
                </a:solidFill>
              </a:rPr>
              <a:t>12} United states had the highest number of content on Netflix, followed by India.</a:t>
            </a:r>
          </a:p>
          <a:p>
            <a:pPr marL="114300" indent="0">
              <a:buNone/>
            </a:pPr>
            <a:r>
              <a:rPr lang="en-US" dirty="0">
                <a:solidFill>
                  <a:schemeClr val="accent2"/>
                </a:solidFill>
              </a:rPr>
              <a:t>13} India has the highest number of movies on Netflix</a:t>
            </a:r>
          </a:p>
          <a:p>
            <a:pPr marL="114300" indent="0">
              <a:buNone/>
            </a:pPr>
            <a:r>
              <a:rPr lang="en-US" dirty="0">
                <a:solidFill>
                  <a:schemeClr val="accent2"/>
                </a:solidFill>
              </a:rPr>
              <a:t>14} 30% movies are released on Netflix while 70% movies are added on Netflix were released earlier by different mode.</a:t>
            </a:r>
            <a:endParaRPr lang="en-IN" dirty="0">
              <a:solidFill>
                <a:schemeClr val="accent2"/>
              </a:solidFill>
            </a:endParaRPr>
          </a:p>
        </p:txBody>
      </p:sp>
    </p:spTree>
    <p:extLst>
      <p:ext uri="{BB962C8B-B14F-4D97-AF65-F5344CB8AC3E}">
        <p14:creationId xmlns:p14="http://schemas.microsoft.com/office/powerpoint/2010/main" val="95201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FB2-1DB4-366F-9622-59F93E20D190}"/>
              </a:ext>
            </a:extLst>
          </p:cNvPr>
          <p:cNvSpPr>
            <a:spLocks noGrp="1"/>
          </p:cNvSpPr>
          <p:nvPr>
            <p:ph type="title"/>
          </p:nvPr>
        </p:nvSpPr>
        <p:spPr>
          <a:xfrm>
            <a:off x="311700" y="1416205"/>
            <a:ext cx="8520600" cy="1862254"/>
          </a:xfrm>
        </p:spPr>
        <p:txBody>
          <a:bodyPr/>
          <a:lstStyle/>
          <a:p>
            <a:pPr algn="ctr"/>
            <a:r>
              <a:rPr lang="en-US" sz="8000" b="1" dirty="0"/>
              <a:t>Thankyou </a:t>
            </a:r>
            <a:endParaRPr lang="en-IN" sz="8000" b="1" dirty="0"/>
          </a:p>
        </p:txBody>
      </p:sp>
    </p:spTree>
    <p:extLst>
      <p:ext uri="{BB962C8B-B14F-4D97-AF65-F5344CB8AC3E}">
        <p14:creationId xmlns:p14="http://schemas.microsoft.com/office/powerpoint/2010/main" val="363508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C077-0423-1C2E-6595-D888D77E8B83}"/>
              </a:ext>
            </a:extLst>
          </p:cNvPr>
          <p:cNvSpPr>
            <a:spLocks noGrp="1"/>
          </p:cNvSpPr>
          <p:nvPr>
            <p:ph type="title"/>
          </p:nvPr>
        </p:nvSpPr>
        <p:spPr/>
        <p:txBody>
          <a:bodyPr/>
          <a:lstStyle/>
          <a:p>
            <a:r>
              <a:rPr lang="en-US" b="1" dirty="0"/>
              <a:t>Point to Discuss</a:t>
            </a:r>
            <a:endParaRPr lang="en-IN" b="1" dirty="0"/>
          </a:p>
        </p:txBody>
      </p:sp>
      <p:sp>
        <p:nvSpPr>
          <p:cNvPr id="3" name="Text Placeholder 2">
            <a:extLst>
              <a:ext uri="{FF2B5EF4-FFF2-40B4-BE49-F238E27FC236}">
                <a16:creationId xmlns:a16="http://schemas.microsoft.com/office/drawing/2014/main" id="{B740B783-71A9-FFA0-D7AB-2506E28B4C62}"/>
              </a:ext>
            </a:extLst>
          </p:cNvPr>
          <p:cNvSpPr>
            <a:spLocks noGrp="1"/>
          </p:cNvSpPr>
          <p:nvPr>
            <p:ph type="body" idx="1"/>
          </p:nvPr>
        </p:nvSpPr>
        <p:spPr/>
        <p:txBody>
          <a:bodyPr/>
          <a:lstStyle/>
          <a:p>
            <a:pPr marL="114300" indent="0">
              <a:buNone/>
            </a:pPr>
            <a:r>
              <a:rPr lang="en-US" dirty="0">
                <a:solidFill>
                  <a:schemeClr val="accent2"/>
                </a:solidFill>
              </a:rPr>
              <a:t>1] Data Description</a:t>
            </a:r>
          </a:p>
          <a:p>
            <a:pPr marL="114300" indent="0">
              <a:buNone/>
            </a:pPr>
            <a:r>
              <a:rPr lang="en-US" dirty="0">
                <a:solidFill>
                  <a:schemeClr val="accent2"/>
                </a:solidFill>
              </a:rPr>
              <a:t>2] Exploratory Data Analysis</a:t>
            </a:r>
          </a:p>
          <a:p>
            <a:pPr marL="114300" indent="0">
              <a:buNone/>
            </a:pPr>
            <a:r>
              <a:rPr lang="en-US" dirty="0">
                <a:solidFill>
                  <a:schemeClr val="accent2"/>
                </a:solidFill>
              </a:rPr>
              <a:t>3] Hypothesis Testing</a:t>
            </a:r>
          </a:p>
          <a:p>
            <a:pPr marL="114300" indent="0">
              <a:buNone/>
            </a:pPr>
            <a:r>
              <a:rPr lang="en-US" dirty="0">
                <a:solidFill>
                  <a:schemeClr val="accent2"/>
                </a:solidFill>
              </a:rPr>
              <a:t>4] Feature Selection</a:t>
            </a:r>
          </a:p>
          <a:p>
            <a:pPr marL="114300" indent="0">
              <a:buNone/>
            </a:pPr>
            <a:r>
              <a:rPr lang="en-US" dirty="0">
                <a:solidFill>
                  <a:schemeClr val="accent2"/>
                </a:solidFill>
              </a:rPr>
              <a:t>5] Machine Learning Algorithms(Unsupervised)</a:t>
            </a:r>
          </a:p>
          <a:p>
            <a:pPr marL="114300" indent="0">
              <a:buNone/>
            </a:pPr>
            <a:r>
              <a:rPr lang="en-US" dirty="0">
                <a:solidFill>
                  <a:schemeClr val="accent2"/>
                </a:solidFill>
              </a:rPr>
              <a:t>      a] K-Mean</a:t>
            </a:r>
          </a:p>
          <a:p>
            <a:pPr marL="114300" indent="0">
              <a:buNone/>
            </a:pPr>
            <a:r>
              <a:rPr lang="en-US" dirty="0">
                <a:solidFill>
                  <a:schemeClr val="accent2"/>
                </a:solidFill>
              </a:rPr>
              <a:t>      b] Agglomerative  Clustering</a:t>
            </a:r>
          </a:p>
          <a:p>
            <a:pPr marL="114300" indent="0">
              <a:buNone/>
            </a:pPr>
            <a:r>
              <a:rPr lang="en-US" dirty="0">
                <a:solidFill>
                  <a:schemeClr val="accent2"/>
                </a:solidFill>
              </a:rPr>
              <a:t>6] Model performance</a:t>
            </a:r>
          </a:p>
          <a:p>
            <a:pPr marL="114300" indent="0">
              <a:buNone/>
            </a:pPr>
            <a:r>
              <a:rPr lang="en-US" dirty="0">
                <a:solidFill>
                  <a:schemeClr val="accent2"/>
                </a:solidFill>
              </a:rPr>
              <a:t>7] Conclusion</a:t>
            </a:r>
            <a:endParaRPr lang="en-IN" dirty="0">
              <a:solidFill>
                <a:schemeClr val="accent2"/>
              </a:solidFill>
            </a:endParaRPr>
          </a:p>
        </p:txBody>
      </p:sp>
    </p:spTree>
    <p:extLst>
      <p:ext uri="{BB962C8B-B14F-4D97-AF65-F5344CB8AC3E}">
        <p14:creationId xmlns:p14="http://schemas.microsoft.com/office/powerpoint/2010/main" val="292806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0F4E-FD11-86DE-732C-8DA0F2C4F1CC}"/>
              </a:ext>
            </a:extLst>
          </p:cNvPr>
          <p:cNvSpPr>
            <a:spLocks noGrp="1"/>
          </p:cNvSpPr>
          <p:nvPr>
            <p:ph type="title"/>
          </p:nvPr>
        </p:nvSpPr>
        <p:spPr>
          <a:xfrm>
            <a:off x="311700" y="118454"/>
            <a:ext cx="8520600" cy="572700"/>
          </a:xfrm>
        </p:spPr>
        <p:txBody>
          <a:bodyPr/>
          <a:lstStyle/>
          <a:p>
            <a:r>
              <a:rPr lang="en-US" b="1" dirty="0"/>
              <a:t>Data Description</a:t>
            </a:r>
            <a:endParaRPr lang="en-IN" b="1" dirty="0"/>
          </a:p>
        </p:txBody>
      </p:sp>
      <p:sp>
        <p:nvSpPr>
          <p:cNvPr id="3" name="Text Placeholder 2">
            <a:extLst>
              <a:ext uri="{FF2B5EF4-FFF2-40B4-BE49-F238E27FC236}">
                <a16:creationId xmlns:a16="http://schemas.microsoft.com/office/drawing/2014/main" id="{E345D3E1-0D66-189C-D29F-FA9E55FE0CA5}"/>
              </a:ext>
            </a:extLst>
          </p:cNvPr>
          <p:cNvSpPr>
            <a:spLocks noGrp="1"/>
          </p:cNvSpPr>
          <p:nvPr>
            <p:ph type="body" idx="1"/>
          </p:nvPr>
        </p:nvSpPr>
        <p:spPr>
          <a:xfrm>
            <a:off x="311700" y="691154"/>
            <a:ext cx="8520600" cy="4452346"/>
          </a:xfrm>
        </p:spPr>
        <p:txBody>
          <a:bodyPr/>
          <a:lstStyle/>
          <a:p>
            <a:pPr marL="114300" indent="0">
              <a:buNone/>
            </a:pPr>
            <a:r>
              <a:rPr lang="en-US" dirty="0">
                <a:solidFill>
                  <a:schemeClr val="accent2"/>
                </a:solidFill>
              </a:rPr>
              <a:t>This dataset consists of listings of all the movies and tv shows on Netflix , along with details such as- cast, directors, ratings, release year, duration, etc.</a:t>
            </a:r>
          </a:p>
          <a:p>
            <a:pPr>
              <a:buAutoNum type="arabicPeriod"/>
            </a:pPr>
            <a:r>
              <a:rPr lang="en-US" dirty="0">
                <a:solidFill>
                  <a:schemeClr val="accent2"/>
                </a:solidFill>
              </a:rPr>
              <a:t>1.show_id : Unique ID for every Movie / Tv Show</a:t>
            </a:r>
          </a:p>
          <a:p>
            <a:pPr>
              <a:buAutoNum type="arabicPeriod"/>
            </a:pPr>
            <a:r>
              <a:rPr lang="en-US" dirty="0">
                <a:solidFill>
                  <a:schemeClr val="accent2"/>
                </a:solidFill>
              </a:rPr>
              <a:t>2. type : Identifier - A Movie or TV Show</a:t>
            </a:r>
          </a:p>
          <a:p>
            <a:pPr>
              <a:buAutoNum type="arabicPeriod"/>
            </a:pPr>
            <a:r>
              <a:rPr lang="en-US" dirty="0">
                <a:solidFill>
                  <a:schemeClr val="accent2"/>
                </a:solidFill>
              </a:rPr>
              <a:t>3. title : Title of the Movie / Tv Show</a:t>
            </a:r>
          </a:p>
          <a:p>
            <a:pPr>
              <a:buAutoNum type="arabicPeriod"/>
            </a:pPr>
            <a:r>
              <a:rPr lang="en-US" dirty="0">
                <a:solidFill>
                  <a:schemeClr val="accent2"/>
                </a:solidFill>
              </a:rPr>
              <a:t>4. director : Director of the Movie</a:t>
            </a:r>
          </a:p>
          <a:p>
            <a:pPr>
              <a:buAutoNum type="arabicPeriod"/>
            </a:pPr>
            <a:r>
              <a:rPr lang="en-US" dirty="0">
                <a:solidFill>
                  <a:schemeClr val="accent2"/>
                </a:solidFill>
              </a:rPr>
              <a:t>5. cast : Actors involved in the movie / show</a:t>
            </a:r>
          </a:p>
          <a:p>
            <a:pPr>
              <a:buAutoNum type="arabicPeriod"/>
            </a:pPr>
            <a:r>
              <a:rPr lang="en-US" dirty="0">
                <a:solidFill>
                  <a:schemeClr val="accent2"/>
                </a:solidFill>
              </a:rPr>
              <a:t>6. country : Country where the movie / show was produced</a:t>
            </a:r>
          </a:p>
          <a:p>
            <a:pPr>
              <a:buAutoNum type="arabicPeriod"/>
            </a:pPr>
            <a:r>
              <a:rPr lang="en-US" dirty="0">
                <a:solidFill>
                  <a:schemeClr val="accent2"/>
                </a:solidFill>
              </a:rPr>
              <a:t>7. </a:t>
            </a:r>
            <a:r>
              <a:rPr lang="en-US" dirty="0" err="1">
                <a:solidFill>
                  <a:schemeClr val="accent2"/>
                </a:solidFill>
              </a:rPr>
              <a:t>date_added</a:t>
            </a:r>
            <a:r>
              <a:rPr lang="en-US" dirty="0">
                <a:solidFill>
                  <a:schemeClr val="accent2"/>
                </a:solidFill>
              </a:rPr>
              <a:t> : Date it was added on Netflix</a:t>
            </a:r>
          </a:p>
          <a:p>
            <a:pPr>
              <a:buAutoNum type="arabicPeriod"/>
            </a:pPr>
            <a:r>
              <a:rPr lang="en-US" dirty="0">
                <a:solidFill>
                  <a:schemeClr val="accent2"/>
                </a:solidFill>
              </a:rPr>
              <a:t>8. </a:t>
            </a:r>
            <a:r>
              <a:rPr lang="en-US" dirty="0" err="1">
                <a:solidFill>
                  <a:schemeClr val="accent2"/>
                </a:solidFill>
              </a:rPr>
              <a:t>release_year</a:t>
            </a:r>
            <a:r>
              <a:rPr lang="en-US" dirty="0">
                <a:solidFill>
                  <a:schemeClr val="accent2"/>
                </a:solidFill>
              </a:rPr>
              <a:t> : Actual Release year of the movie / show</a:t>
            </a:r>
          </a:p>
          <a:p>
            <a:pPr>
              <a:buAutoNum type="arabicPeriod"/>
            </a:pPr>
            <a:r>
              <a:rPr lang="en-US" dirty="0">
                <a:solidFill>
                  <a:schemeClr val="accent2"/>
                </a:solidFill>
              </a:rPr>
              <a:t>9. rating : TV Rating of the movie / show</a:t>
            </a:r>
          </a:p>
          <a:p>
            <a:pPr>
              <a:buAutoNum type="arabicPeriod"/>
            </a:pPr>
            <a:r>
              <a:rPr lang="en-US" dirty="0">
                <a:solidFill>
                  <a:schemeClr val="accent2"/>
                </a:solidFill>
              </a:rPr>
              <a:t>10. duration : Total Duration - in minutes or number of seasons</a:t>
            </a:r>
          </a:p>
          <a:p>
            <a:pPr>
              <a:buAutoNum type="arabicPeriod"/>
            </a:pPr>
            <a:r>
              <a:rPr lang="en-US" dirty="0">
                <a:solidFill>
                  <a:schemeClr val="accent2"/>
                </a:solidFill>
              </a:rPr>
              <a:t>11. </a:t>
            </a:r>
            <a:r>
              <a:rPr lang="en-US" dirty="0" err="1">
                <a:solidFill>
                  <a:schemeClr val="accent2"/>
                </a:solidFill>
              </a:rPr>
              <a:t>listed_in</a:t>
            </a:r>
            <a:r>
              <a:rPr lang="en-US" dirty="0">
                <a:solidFill>
                  <a:schemeClr val="accent2"/>
                </a:solidFill>
              </a:rPr>
              <a:t> : </a:t>
            </a:r>
            <a:r>
              <a:rPr lang="en-US" dirty="0" err="1">
                <a:solidFill>
                  <a:schemeClr val="accent2"/>
                </a:solidFill>
              </a:rPr>
              <a:t>Genere</a:t>
            </a:r>
            <a:endParaRPr lang="en-US" dirty="0">
              <a:solidFill>
                <a:schemeClr val="accent2"/>
              </a:solidFill>
            </a:endParaRPr>
          </a:p>
          <a:p>
            <a:pPr>
              <a:buAutoNum type="arabicPeriod"/>
            </a:pPr>
            <a:r>
              <a:rPr lang="en-US" dirty="0">
                <a:solidFill>
                  <a:schemeClr val="accent2"/>
                </a:solidFill>
              </a:rPr>
              <a:t>12. description: The Summary description</a:t>
            </a:r>
            <a:endParaRPr lang="en-IN" dirty="0">
              <a:solidFill>
                <a:schemeClr val="accent2"/>
              </a:solidFill>
            </a:endParaRPr>
          </a:p>
        </p:txBody>
      </p:sp>
    </p:spTree>
    <p:extLst>
      <p:ext uri="{BB962C8B-B14F-4D97-AF65-F5344CB8AC3E}">
        <p14:creationId xmlns:p14="http://schemas.microsoft.com/office/powerpoint/2010/main" val="229448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A29F-24C9-1F52-D595-9699FDD538B9}"/>
              </a:ext>
            </a:extLst>
          </p:cNvPr>
          <p:cNvSpPr>
            <a:spLocks noGrp="1"/>
          </p:cNvSpPr>
          <p:nvPr>
            <p:ph type="title"/>
          </p:nvPr>
        </p:nvSpPr>
        <p:spPr>
          <a:xfrm>
            <a:off x="311700" y="163286"/>
            <a:ext cx="8520600" cy="631371"/>
          </a:xfrm>
        </p:spPr>
        <p:txBody>
          <a:bodyPr/>
          <a:lstStyle/>
          <a:p>
            <a:r>
              <a:rPr lang="en-IN" b="1" dirty="0"/>
              <a:t>Type                                        Ratings</a:t>
            </a:r>
          </a:p>
        </p:txBody>
      </p:sp>
      <p:sp>
        <p:nvSpPr>
          <p:cNvPr id="3" name="Text Placeholder 2">
            <a:extLst>
              <a:ext uri="{FF2B5EF4-FFF2-40B4-BE49-F238E27FC236}">
                <a16:creationId xmlns:a16="http://schemas.microsoft.com/office/drawing/2014/main" id="{8165BC6C-F94A-A21E-0C22-00182973CFE2}"/>
              </a:ext>
            </a:extLst>
          </p:cNvPr>
          <p:cNvSpPr>
            <a:spLocks noGrp="1"/>
          </p:cNvSpPr>
          <p:nvPr>
            <p:ph type="body" idx="1"/>
          </p:nvPr>
        </p:nvSpPr>
        <p:spPr>
          <a:xfrm>
            <a:off x="311700" y="3309257"/>
            <a:ext cx="3999900" cy="1259618"/>
          </a:xfrm>
        </p:spPr>
        <p:txBody>
          <a:bodyPr/>
          <a:lstStyle/>
          <a:p>
            <a:pPr marL="139700" indent="0">
              <a:buNone/>
            </a:pPr>
            <a:r>
              <a:rPr lang="en-IN" sz="1600" dirty="0">
                <a:solidFill>
                  <a:schemeClr val="accent2"/>
                </a:solidFill>
              </a:rPr>
              <a:t>Netflix has 5372 movies and 2398 TV shows, there are more number of movies on Netflix then the TV shows. </a:t>
            </a:r>
          </a:p>
        </p:txBody>
      </p:sp>
      <p:sp>
        <p:nvSpPr>
          <p:cNvPr id="4" name="Text Placeholder 3">
            <a:extLst>
              <a:ext uri="{FF2B5EF4-FFF2-40B4-BE49-F238E27FC236}">
                <a16:creationId xmlns:a16="http://schemas.microsoft.com/office/drawing/2014/main" id="{CE724FD9-792F-5AD7-3249-1537E7EC74E0}"/>
              </a:ext>
            </a:extLst>
          </p:cNvPr>
          <p:cNvSpPr>
            <a:spLocks noGrp="1"/>
          </p:cNvSpPr>
          <p:nvPr>
            <p:ph type="body" idx="2"/>
          </p:nvPr>
        </p:nvSpPr>
        <p:spPr>
          <a:xfrm>
            <a:off x="4832400" y="3211286"/>
            <a:ext cx="3999900" cy="1768927"/>
          </a:xfrm>
        </p:spPr>
        <p:txBody>
          <a:bodyPr/>
          <a:lstStyle/>
          <a:p>
            <a:pPr marL="139700" indent="0">
              <a:buNone/>
            </a:pPr>
            <a:r>
              <a:rPr lang="en-IN" sz="1600" dirty="0">
                <a:solidFill>
                  <a:schemeClr val="accent2"/>
                </a:solidFill>
              </a:rPr>
              <a:t>1} TV-MA has the highest number of ratings for tv shows </a:t>
            </a:r>
            <a:r>
              <a:rPr lang="en-IN" sz="1600" dirty="0" err="1">
                <a:solidFill>
                  <a:schemeClr val="accent2"/>
                </a:solidFill>
              </a:rPr>
              <a:t>i.e</a:t>
            </a:r>
            <a:r>
              <a:rPr lang="en-IN" sz="1600" dirty="0">
                <a:solidFill>
                  <a:schemeClr val="accent2"/>
                </a:solidFill>
              </a:rPr>
              <a:t>, adult ratings.</a:t>
            </a:r>
          </a:p>
          <a:p>
            <a:pPr marL="139700" indent="0">
              <a:buNone/>
            </a:pPr>
            <a:r>
              <a:rPr lang="en-IN" sz="1600" dirty="0">
                <a:solidFill>
                  <a:schemeClr val="accent2"/>
                </a:solidFill>
              </a:rPr>
              <a:t>2} TV-MA has the highest number of ratings for movies </a:t>
            </a:r>
            <a:r>
              <a:rPr lang="en-IN" sz="1600" dirty="0" err="1">
                <a:solidFill>
                  <a:schemeClr val="accent2"/>
                </a:solidFill>
              </a:rPr>
              <a:t>i.e</a:t>
            </a:r>
            <a:r>
              <a:rPr lang="en-IN" sz="1600" dirty="0">
                <a:solidFill>
                  <a:schemeClr val="accent2"/>
                </a:solidFill>
              </a:rPr>
              <a:t>, adult ratings.</a:t>
            </a:r>
          </a:p>
          <a:p>
            <a:pPr marL="139700" indent="0">
              <a:buNone/>
            </a:pPr>
            <a:r>
              <a:rPr lang="en-IN" sz="1600" dirty="0">
                <a:solidFill>
                  <a:schemeClr val="accent2"/>
                </a:solidFill>
              </a:rPr>
              <a:t>3} In both the case, TV-MA has the highest number of ratings.</a:t>
            </a:r>
          </a:p>
        </p:txBody>
      </p:sp>
      <p:pic>
        <p:nvPicPr>
          <p:cNvPr id="6" name="Picture 5">
            <a:extLst>
              <a:ext uri="{FF2B5EF4-FFF2-40B4-BE49-F238E27FC236}">
                <a16:creationId xmlns:a16="http://schemas.microsoft.com/office/drawing/2014/main" id="{46A155CB-F742-D0BF-FA02-EB015BD1FF99}"/>
              </a:ext>
            </a:extLst>
          </p:cNvPr>
          <p:cNvPicPr>
            <a:picLocks noChangeAspect="1"/>
          </p:cNvPicPr>
          <p:nvPr/>
        </p:nvPicPr>
        <p:blipFill>
          <a:blip r:embed="rId2"/>
          <a:stretch>
            <a:fillRect/>
          </a:stretch>
        </p:blipFill>
        <p:spPr>
          <a:xfrm>
            <a:off x="131732" y="794657"/>
            <a:ext cx="3166639" cy="2253343"/>
          </a:xfrm>
          <a:prstGeom prst="rect">
            <a:avLst/>
          </a:prstGeom>
        </p:spPr>
      </p:pic>
      <p:pic>
        <p:nvPicPr>
          <p:cNvPr id="8" name="Picture 7">
            <a:extLst>
              <a:ext uri="{FF2B5EF4-FFF2-40B4-BE49-F238E27FC236}">
                <a16:creationId xmlns:a16="http://schemas.microsoft.com/office/drawing/2014/main" id="{2018625F-1CF4-B2D3-B8CB-928D5424DC24}"/>
              </a:ext>
            </a:extLst>
          </p:cNvPr>
          <p:cNvPicPr>
            <a:picLocks noChangeAspect="1"/>
          </p:cNvPicPr>
          <p:nvPr/>
        </p:nvPicPr>
        <p:blipFill>
          <a:blip r:embed="rId3"/>
          <a:stretch>
            <a:fillRect/>
          </a:stretch>
        </p:blipFill>
        <p:spPr>
          <a:xfrm>
            <a:off x="3298372" y="664030"/>
            <a:ext cx="2754086" cy="2166256"/>
          </a:xfrm>
          <a:prstGeom prst="rect">
            <a:avLst/>
          </a:prstGeom>
        </p:spPr>
      </p:pic>
      <p:pic>
        <p:nvPicPr>
          <p:cNvPr id="10" name="Picture 9">
            <a:extLst>
              <a:ext uri="{FF2B5EF4-FFF2-40B4-BE49-F238E27FC236}">
                <a16:creationId xmlns:a16="http://schemas.microsoft.com/office/drawing/2014/main" id="{DCCCFE6A-15B0-934B-6D7D-D10BCD5B0912}"/>
              </a:ext>
            </a:extLst>
          </p:cNvPr>
          <p:cNvPicPr>
            <a:picLocks noChangeAspect="1"/>
          </p:cNvPicPr>
          <p:nvPr/>
        </p:nvPicPr>
        <p:blipFill>
          <a:blip r:embed="rId4"/>
          <a:stretch>
            <a:fillRect/>
          </a:stretch>
        </p:blipFill>
        <p:spPr>
          <a:xfrm>
            <a:off x="6052456" y="664031"/>
            <a:ext cx="2959812" cy="2166256"/>
          </a:xfrm>
          <a:prstGeom prst="rect">
            <a:avLst/>
          </a:prstGeom>
        </p:spPr>
      </p:pic>
    </p:spTree>
    <p:extLst>
      <p:ext uri="{BB962C8B-B14F-4D97-AF65-F5344CB8AC3E}">
        <p14:creationId xmlns:p14="http://schemas.microsoft.com/office/powerpoint/2010/main" val="229820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32F6-B076-5637-AE41-5E998C2BE441}"/>
              </a:ext>
            </a:extLst>
          </p:cNvPr>
          <p:cNvSpPr>
            <a:spLocks noGrp="1"/>
          </p:cNvSpPr>
          <p:nvPr>
            <p:ph type="title"/>
          </p:nvPr>
        </p:nvSpPr>
        <p:spPr>
          <a:xfrm>
            <a:off x="311700" y="108857"/>
            <a:ext cx="8520600" cy="598714"/>
          </a:xfrm>
        </p:spPr>
        <p:txBody>
          <a:bodyPr/>
          <a:lstStyle/>
          <a:p>
            <a:r>
              <a:rPr lang="en-IN" b="1" dirty="0"/>
              <a:t>Release year                                  </a:t>
            </a:r>
          </a:p>
        </p:txBody>
      </p:sp>
      <p:sp>
        <p:nvSpPr>
          <p:cNvPr id="3" name="Text Placeholder 2">
            <a:extLst>
              <a:ext uri="{FF2B5EF4-FFF2-40B4-BE49-F238E27FC236}">
                <a16:creationId xmlns:a16="http://schemas.microsoft.com/office/drawing/2014/main" id="{8450F338-90FE-B3F2-DB97-5FDF9272B7DA}"/>
              </a:ext>
            </a:extLst>
          </p:cNvPr>
          <p:cNvSpPr>
            <a:spLocks noGrp="1"/>
          </p:cNvSpPr>
          <p:nvPr>
            <p:ph type="body" idx="1"/>
          </p:nvPr>
        </p:nvSpPr>
        <p:spPr>
          <a:xfrm>
            <a:off x="76200" y="631371"/>
            <a:ext cx="8937171" cy="4327072"/>
          </a:xfrm>
        </p:spPr>
        <p:txBody>
          <a:bodyPr/>
          <a:lstStyle/>
          <a:p>
            <a:r>
              <a:rPr lang="en-IN" dirty="0"/>
              <a:t>    </a:t>
            </a:r>
            <a:r>
              <a:rPr lang="en-IN" b="1" dirty="0"/>
              <a:t>       </a:t>
            </a:r>
            <a:r>
              <a:rPr lang="en-IN" b="1" dirty="0">
                <a:solidFill>
                  <a:schemeClr val="accent2"/>
                </a:solidFill>
              </a:rPr>
              <a:t>Movies                                                                   TV-shows</a:t>
            </a:r>
            <a:endParaRPr lang="en-IN" dirty="0"/>
          </a:p>
          <a:p>
            <a:endParaRPr lang="en-IN" dirty="0"/>
          </a:p>
          <a:p>
            <a:endParaRPr lang="en-IN" dirty="0"/>
          </a:p>
          <a:p>
            <a:endParaRPr lang="en-IN" dirty="0"/>
          </a:p>
          <a:p>
            <a:pPr marL="114300" indent="0">
              <a:buNone/>
            </a:pPr>
            <a:endParaRPr lang="en-IN" dirty="0"/>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endParaRPr lang="en-IN" dirty="0">
              <a:solidFill>
                <a:schemeClr val="accent2"/>
              </a:solidFill>
            </a:endParaRPr>
          </a:p>
          <a:p>
            <a:pPr marL="114300" indent="0">
              <a:buNone/>
            </a:pPr>
            <a:r>
              <a:rPr lang="en-IN" dirty="0">
                <a:solidFill>
                  <a:schemeClr val="accent2"/>
                </a:solidFill>
              </a:rPr>
              <a:t>1] Highest number of movies release in  2017 and 2018.  </a:t>
            </a:r>
          </a:p>
          <a:p>
            <a:pPr marL="114300" indent="0">
              <a:buNone/>
            </a:pPr>
            <a:r>
              <a:rPr lang="en-IN" dirty="0">
                <a:solidFill>
                  <a:schemeClr val="accent2"/>
                </a:solidFill>
              </a:rPr>
              <a:t>2] Highest number of movies released in 2020.</a:t>
            </a:r>
          </a:p>
          <a:p>
            <a:pPr marL="114300" indent="0">
              <a:buNone/>
            </a:pPr>
            <a:r>
              <a:rPr lang="en-IN" dirty="0">
                <a:solidFill>
                  <a:schemeClr val="accent2"/>
                </a:solidFill>
              </a:rPr>
              <a:t>3] The number of movies on Netflix is Growing significantly faster than the number</a:t>
            </a:r>
          </a:p>
          <a:p>
            <a:pPr marL="114300" indent="0">
              <a:buNone/>
            </a:pPr>
            <a:r>
              <a:rPr lang="en-IN" dirty="0">
                <a:solidFill>
                  <a:schemeClr val="accent2"/>
                </a:solidFill>
              </a:rPr>
              <a:t>of TV shows.                                                                           </a:t>
            </a:r>
          </a:p>
          <a:p>
            <a:pPr marL="114300" indent="0">
              <a:buNone/>
            </a:pPr>
            <a:r>
              <a:rPr lang="en-IN" b="1" dirty="0">
                <a:solidFill>
                  <a:schemeClr val="accent2"/>
                </a:solidFill>
              </a:rPr>
              <a:t>                                                                                             </a:t>
            </a:r>
          </a:p>
        </p:txBody>
      </p:sp>
      <p:pic>
        <p:nvPicPr>
          <p:cNvPr id="7" name="Picture 6">
            <a:extLst>
              <a:ext uri="{FF2B5EF4-FFF2-40B4-BE49-F238E27FC236}">
                <a16:creationId xmlns:a16="http://schemas.microsoft.com/office/drawing/2014/main" id="{5D74EA6C-88F4-F14E-BFA9-7045035B0ACB}"/>
              </a:ext>
            </a:extLst>
          </p:cNvPr>
          <p:cNvPicPr>
            <a:picLocks noChangeAspect="1"/>
          </p:cNvPicPr>
          <p:nvPr/>
        </p:nvPicPr>
        <p:blipFill>
          <a:blip r:embed="rId2"/>
          <a:stretch>
            <a:fillRect/>
          </a:stretch>
        </p:blipFill>
        <p:spPr>
          <a:xfrm>
            <a:off x="4716896" y="1118505"/>
            <a:ext cx="4276657" cy="1864179"/>
          </a:xfrm>
          <a:prstGeom prst="rect">
            <a:avLst/>
          </a:prstGeom>
        </p:spPr>
      </p:pic>
      <p:pic>
        <p:nvPicPr>
          <p:cNvPr id="9" name="Picture 8">
            <a:extLst>
              <a:ext uri="{FF2B5EF4-FFF2-40B4-BE49-F238E27FC236}">
                <a16:creationId xmlns:a16="http://schemas.microsoft.com/office/drawing/2014/main" id="{8CF4B932-D771-7180-8C55-7F505EE70B14}"/>
              </a:ext>
            </a:extLst>
          </p:cNvPr>
          <p:cNvPicPr>
            <a:picLocks noChangeAspect="1"/>
          </p:cNvPicPr>
          <p:nvPr/>
        </p:nvPicPr>
        <p:blipFill>
          <a:blip r:embed="rId3"/>
          <a:stretch>
            <a:fillRect/>
          </a:stretch>
        </p:blipFill>
        <p:spPr>
          <a:xfrm>
            <a:off x="311700" y="1118506"/>
            <a:ext cx="4115406" cy="1864179"/>
          </a:xfrm>
          <a:prstGeom prst="rect">
            <a:avLst/>
          </a:prstGeom>
        </p:spPr>
      </p:pic>
    </p:spTree>
    <p:extLst>
      <p:ext uri="{BB962C8B-B14F-4D97-AF65-F5344CB8AC3E}">
        <p14:creationId xmlns:p14="http://schemas.microsoft.com/office/powerpoint/2010/main" val="353833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72B1-46E9-11DF-590C-9C6A5A5B875D}"/>
              </a:ext>
            </a:extLst>
          </p:cNvPr>
          <p:cNvSpPr>
            <a:spLocks noGrp="1"/>
          </p:cNvSpPr>
          <p:nvPr>
            <p:ph type="title"/>
          </p:nvPr>
        </p:nvSpPr>
        <p:spPr>
          <a:xfrm>
            <a:off x="490250" y="450150"/>
            <a:ext cx="4713121" cy="4090800"/>
          </a:xfrm>
        </p:spPr>
        <p:txBody>
          <a:bodyPr/>
          <a:lstStyle/>
          <a:p>
            <a:r>
              <a:rPr lang="en-IN" sz="1800" dirty="0">
                <a:solidFill>
                  <a:schemeClr val="accent2"/>
                </a:solidFill>
              </a:rPr>
              <a:t>4] we saw a huge increase in number of movies and television of </a:t>
            </a:r>
            <a:r>
              <a:rPr lang="en-IN" sz="1800" dirty="0" err="1">
                <a:solidFill>
                  <a:schemeClr val="accent2"/>
                </a:solidFill>
              </a:rPr>
              <a:t>eposides</a:t>
            </a:r>
            <a:r>
              <a:rPr lang="en-IN" sz="1800" dirty="0">
                <a:solidFill>
                  <a:schemeClr val="accent2"/>
                </a:solidFill>
              </a:rPr>
              <a:t> after 2015.</a:t>
            </a:r>
            <a:br>
              <a:rPr lang="en-IN" sz="1800" dirty="0">
                <a:solidFill>
                  <a:schemeClr val="accent2"/>
                </a:solidFill>
              </a:rPr>
            </a:br>
            <a:r>
              <a:rPr lang="en-IN" sz="1800" dirty="0">
                <a:solidFill>
                  <a:schemeClr val="accent2"/>
                </a:solidFill>
              </a:rPr>
              <a:t>5] There is a significant drop in the number of movies and television </a:t>
            </a:r>
            <a:r>
              <a:rPr lang="en-IN" sz="1800" dirty="0" err="1">
                <a:solidFill>
                  <a:schemeClr val="accent2"/>
                </a:solidFill>
              </a:rPr>
              <a:t>eposide</a:t>
            </a:r>
            <a:r>
              <a:rPr lang="en-IN" sz="1800" dirty="0">
                <a:solidFill>
                  <a:schemeClr val="accent2"/>
                </a:solidFill>
              </a:rPr>
              <a:t> produced  after 2020.</a:t>
            </a:r>
            <a:br>
              <a:rPr lang="en-IN" sz="1800" dirty="0">
                <a:solidFill>
                  <a:schemeClr val="accent2"/>
                </a:solidFill>
              </a:rPr>
            </a:br>
            <a:r>
              <a:rPr lang="en-IN" sz="1800" dirty="0">
                <a:solidFill>
                  <a:schemeClr val="accent2"/>
                </a:solidFill>
              </a:rPr>
              <a:t>6] It appeared that the Netflix has focused more attention on increasing movies content than Tv shows. Movies have increased much more dramatically than TV shows.</a:t>
            </a:r>
          </a:p>
        </p:txBody>
      </p:sp>
      <p:pic>
        <p:nvPicPr>
          <p:cNvPr id="3" name="Picture 2">
            <a:extLst>
              <a:ext uri="{FF2B5EF4-FFF2-40B4-BE49-F238E27FC236}">
                <a16:creationId xmlns:a16="http://schemas.microsoft.com/office/drawing/2014/main" id="{0956EDC5-6E0C-1E21-9BE6-9CB500AFB9C7}"/>
              </a:ext>
            </a:extLst>
          </p:cNvPr>
          <p:cNvPicPr>
            <a:picLocks noChangeAspect="1"/>
          </p:cNvPicPr>
          <p:nvPr/>
        </p:nvPicPr>
        <p:blipFill>
          <a:blip r:embed="rId2"/>
          <a:stretch>
            <a:fillRect/>
          </a:stretch>
        </p:blipFill>
        <p:spPr>
          <a:xfrm>
            <a:off x="5203371" y="925286"/>
            <a:ext cx="3940629" cy="2743200"/>
          </a:xfrm>
          <a:prstGeom prst="rect">
            <a:avLst/>
          </a:prstGeom>
        </p:spPr>
      </p:pic>
    </p:spTree>
    <p:extLst>
      <p:ext uri="{BB962C8B-B14F-4D97-AF65-F5344CB8AC3E}">
        <p14:creationId xmlns:p14="http://schemas.microsoft.com/office/powerpoint/2010/main" val="238819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2056-C89D-7BDA-AA1D-CBE72E9B8158}"/>
              </a:ext>
            </a:extLst>
          </p:cNvPr>
          <p:cNvSpPr>
            <a:spLocks noGrp="1"/>
          </p:cNvSpPr>
          <p:nvPr>
            <p:ph type="title"/>
          </p:nvPr>
        </p:nvSpPr>
        <p:spPr>
          <a:xfrm>
            <a:off x="311700" y="195943"/>
            <a:ext cx="8520600" cy="533400"/>
          </a:xfrm>
        </p:spPr>
        <p:txBody>
          <a:bodyPr/>
          <a:lstStyle/>
          <a:p>
            <a:r>
              <a:rPr lang="en-IN" b="1" dirty="0"/>
              <a:t>Release Month</a:t>
            </a:r>
          </a:p>
        </p:txBody>
      </p:sp>
      <p:sp>
        <p:nvSpPr>
          <p:cNvPr id="3" name="Text Placeholder 2">
            <a:extLst>
              <a:ext uri="{FF2B5EF4-FFF2-40B4-BE49-F238E27FC236}">
                <a16:creationId xmlns:a16="http://schemas.microsoft.com/office/drawing/2014/main" id="{449F14F5-DE41-C5BE-5603-3E3496D65C7A}"/>
              </a:ext>
            </a:extLst>
          </p:cNvPr>
          <p:cNvSpPr>
            <a:spLocks noGrp="1"/>
          </p:cNvSpPr>
          <p:nvPr>
            <p:ph type="body" idx="1"/>
          </p:nvPr>
        </p:nvSpPr>
        <p:spPr>
          <a:xfrm>
            <a:off x="311700" y="3701143"/>
            <a:ext cx="8520600" cy="1246414"/>
          </a:xfrm>
        </p:spPr>
        <p:txBody>
          <a:bodyPr/>
          <a:lstStyle/>
          <a:p>
            <a:r>
              <a:rPr lang="en-US" dirty="0">
                <a:solidFill>
                  <a:schemeClr val="accent2"/>
                </a:solidFill>
              </a:rPr>
              <a:t>The above graph shows that in both the cases the most content is added to Netflix from </a:t>
            </a:r>
            <a:r>
              <a:rPr lang="en-US" b="1" dirty="0">
                <a:solidFill>
                  <a:schemeClr val="accent2"/>
                </a:solidFill>
              </a:rPr>
              <a:t>OCTOBER </a:t>
            </a:r>
            <a:r>
              <a:rPr lang="en-US" dirty="0">
                <a:solidFill>
                  <a:schemeClr val="accent2"/>
                </a:solidFill>
              </a:rPr>
              <a:t>to </a:t>
            </a:r>
            <a:r>
              <a:rPr lang="en-US" b="1" dirty="0">
                <a:solidFill>
                  <a:schemeClr val="accent2"/>
                </a:solidFill>
              </a:rPr>
              <a:t>JANUARY.</a:t>
            </a:r>
            <a:endParaRPr lang="en-IN" dirty="0">
              <a:solidFill>
                <a:schemeClr val="accent2"/>
              </a:solidFill>
            </a:endParaRPr>
          </a:p>
        </p:txBody>
      </p:sp>
      <p:pic>
        <p:nvPicPr>
          <p:cNvPr id="5" name="Picture 4">
            <a:extLst>
              <a:ext uri="{FF2B5EF4-FFF2-40B4-BE49-F238E27FC236}">
                <a16:creationId xmlns:a16="http://schemas.microsoft.com/office/drawing/2014/main" id="{32B1BC50-EC96-9CD6-E753-70B79615C9C4}"/>
              </a:ext>
            </a:extLst>
          </p:cNvPr>
          <p:cNvPicPr>
            <a:picLocks noChangeAspect="1"/>
          </p:cNvPicPr>
          <p:nvPr/>
        </p:nvPicPr>
        <p:blipFill>
          <a:blip r:embed="rId2"/>
          <a:stretch>
            <a:fillRect/>
          </a:stretch>
        </p:blipFill>
        <p:spPr>
          <a:xfrm>
            <a:off x="1" y="729344"/>
            <a:ext cx="3842656" cy="2971800"/>
          </a:xfrm>
          <a:prstGeom prst="rect">
            <a:avLst/>
          </a:prstGeom>
        </p:spPr>
      </p:pic>
      <p:pic>
        <p:nvPicPr>
          <p:cNvPr id="7" name="Picture 6">
            <a:extLst>
              <a:ext uri="{FF2B5EF4-FFF2-40B4-BE49-F238E27FC236}">
                <a16:creationId xmlns:a16="http://schemas.microsoft.com/office/drawing/2014/main" id="{6F3B12F1-EA5C-796B-43FD-97147947AA6E}"/>
              </a:ext>
            </a:extLst>
          </p:cNvPr>
          <p:cNvPicPr>
            <a:picLocks noChangeAspect="1"/>
          </p:cNvPicPr>
          <p:nvPr/>
        </p:nvPicPr>
        <p:blipFill>
          <a:blip r:embed="rId3"/>
          <a:stretch>
            <a:fillRect/>
          </a:stretch>
        </p:blipFill>
        <p:spPr>
          <a:xfrm>
            <a:off x="4278086" y="747458"/>
            <a:ext cx="4571236" cy="2779513"/>
          </a:xfrm>
          <a:prstGeom prst="rect">
            <a:avLst/>
          </a:prstGeom>
        </p:spPr>
      </p:pic>
    </p:spTree>
    <p:extLst>
      <p:ext uri="{BB962C8B-B14F-4D97-AF65-F5344CB8AC3E}">
        <p14:creationId xmlns:p14="http://schemas.microsoft.com/office/powerpoint/2010/main" val="45746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9860-532D-E5E6-EBE3-B9720480B495}"/>
              </a:ext>
            </a:extLst>
          </p:cNvPr>
          <p:cNvSpPr>
            <a:spLocks noGrp="1"/>
          </p:cNvSpPr>
          <p:nvPr>
            <p:ph type="title"/>
          </p:nvPr>
        </p:nvSpPr>
        <p:spPr>
          <a:xfrm>
            <a:off x="311700" y="97971"/>
            <a:ext cx="8520600" cy="576943"/>
          </a:xfrm>
        </p:spPr>
        <p:txBody>
          <a:bodyPr/>
          <a:lstStyle/>
          <a:p>
            <a:r>
              <a:rPr lang="en-US" b="1" dirty="0"/>
              <a:t>Genre</a:t>
            </a:r>
            <a:endParaRPr lang="en-IN" b="1" dirty="0"/>
          </a:p>
        </p:txBody>
      </p:sp>
      <p:sp>
        <p:nvSpPr>
          <p:cNvPr id="3" name="Text Placeholder 2">
            <a:extLst>
              <a:ext uri="{FF2B5EF4-FFF2-40B4-BE49-F238E27FC236}">
                <a16:creationId xmlns:a16="http://schemas.microsoft.com/office/drawing/2014/main" id="{0B27738F-C978-1A80-20D7-C380ABA044B4}"/>
              </a:ext>
            </a:extLst>
          </p:cNvPr>
          <p:cNvSpPr>
            <a:spLocks noGrp="1"/>
          </p:cNvSpPr>
          <p:nvPr>
            <p:ph type="body" idx="1"/>
          </p:nvPr>
        </p:nvSpPr>
        <p:spPr>
          <a:xfrm>
            <a:off x="5595258" y="468086"/>
            <a:ext cx="3237042" cy="4100789"/>
          </a:xfrm>
        </p:spPr>
        <p:txBody>
          <a:bodyPr/>
          <a:lstStyle/>
          <a:p>
            <a:pPr>
              <a:buFont typeface="Wingdings" panose="05000000000000000000" pitchFamily="2" charset="2"/>
              <a:buChar char="ü"/>
            </a:pPr>
            <a:r>
              <a:rPr lang="en-US" dirty="0">
                <a:solidFill>
                  <a:schemeClr val="accent2"/>
                </a:solidFill>
              </a:rPr>
              <a:t>1. Documentaries are the top most genre in Netflix which is followed by standup comedy, Dramas and international movies.</a:t>
            </a:r>
          </a:p>
          <a:p>
            <a:pPr>
              <a:buFont typeface="Wingdings" panose="05000000000000000000" pitchFamily="2" charset="2"/>
              <a:buChar char="ü"/>
            </a:pPr>
            <a:endParaRPr lang="en-US" dirty="0">
              <a:solidFill>
                <a:schemeClr val="accent2"/>
              </a:solidFill>
            </a:endParaRPr>
          </a:p>
          <a:p>
            <a:pPr>
              <a:buFont typeface="Wingdings" panose="05000000000000000000" pitchFamily="2" charset="2"/>
              <a:buChar char="ü"/>
            </a:pPr>
            <a:r>
              <a:rPr lang="en-US" dirty="0">
                <a:solidFill>
                  <a:schemeClr val="accent2"/>
                </a:solidFill>
              </a:rPr>
              <a:t>2. Kids tv is the top most TV show genre in Netflix.</a:t>
            </a:r>
            <a:endParaRPr lang="en-IN" dirty="0">
              <a:solidFill>
                <a:schemeClr val="accent2"/>
              </a:solidFill>
            </a:endParaRPr>
          </a:p>
        </p:txBody>
      </p:sp>
      <p:pic>
        <p:nvPicPr>
          <p:cNvPr id="5" name="Picture 4">
            <a:extLst>
              <a:ext uri="{FF2B5EF4-FFF2-40B4-BE49-F238E27FC236}">
                <a16:creationId xmlns:a16="http://schemas.microsoft.com/office/drawing/2014/main" id="{FDFF497D-103E-CC49-63F7-CD8EFDED0075}"/>
              </a:ext>
            </a:extLst>
          </p:cNvPr>
          <p:cNvPicPr>
            <a:picLocks noChangeAspect="1"/>
          </p:cNvPicPr>
          <p:nvPr/>
        </p:nvPicPr>
        <p:blipFill>
          <a:blip r:embed="rId2"/>
          <a:stretch>
            <a:fillRect/>
          </a:stretch>
        </p:blipFill>
        <p:spPr>
          <a:xfrm>
            <a:off x="59873" y="574625"/>
            <a:ext cx="5812970" cy="2275114"/>
          </a:xfrm>
          <a:prstGeom prst="rect">
            <a:avLst/>
          </a:prstGeom>
        </p:spPr>
      </p:pic>
      <p:pic>
        <p:nvPicPr>
          <p:cNvPr id="7" name="Picture 6">
            <a:extLst>
              <a:ext uri="{FF2B5EF4-FFF2-40B4-BE49-F238E27FC236}">
                <a16:creationId xmlns:a16="http://schemas.microsoft.com/office/drawing/2014/main" id="{BFEA6D70-9837-95C0-EF05-4ADD4B1C4548}"/>
              </a:ext>
            </a:extLst>
          </p:cNvPr>
          <p:cNvPicPr>
            <a:picLocks noChangeAspect="1"/>
          </p:cNvPicPr>
          <p:nvPr/>
        </p:nvPicPr>
        <p:blipFill>
          <a:blip r:embed="rId3"/>
          <a:stretch>
            <a:fillRect/>
          </a:stretch>
        </p:blipFill>
        <p:spPr>
          <a:xfrm>
            <a:off x="59873" y="2752391"/>
            <a:ext cx="5932714" cy="2391109"/>
          </a:xfrm>
          <a:prstGeom prst="rect">
            <a:avLst/>
          </a:prstGeom>
        </p:spPr>
      </p:pic>
    </p:spTree>
    <p:extLst>
      <p:ext uri="{BB962C8B-B14F-4D97-AF65-F5344CB8AC3E}">
        <p14:creationId xmlns:p14="http://schemas.microsoft.com/office/powerpoint/2010/main" val="169865923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1714</Words>
  <Application>Microsoft Office PowerPoint</Application>
  <PresentationFormat>On-screen Show (16:9)</PresentationFormat>
  <Paragraphs>189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Arial</vt:lpstr>
      <vt:lpstr>Montserrat</vt:lpstr>
      <vt:lpstr>Roboto</vt:lpstr>
      <vt:lpstr>Simple Light</vt:lpstr>
      <vt:lpstr>           Capstone Project-4 Netflix Movies and TV Shows Clustering  by- Rutuja Ahire  </vt:lpstr>
      <vt:lpstr>Problem Statement</vt:lpstr>
      <vt:lpstr>Point to Discuss</vt:lpstr>
      <vt:lpstr>Data Description</vt:lpstr>
      <vt:lpstr>Type                                        Ratings</vt:lpstr>
      <vt:lpstr>Release year                                  </vt:lpstr>
      <vt:lpstr>4] we saw a huge increase in number of movies and television of eposides after 2015. 5] There is a significant drop in the number of movies and television eposide produced  after 2020. 6] It appeared that the Netflix has focused more attention on increasing movies content than Tv shows. Movies have increased much more dramatically than TV shows.</vt:lpstr>
      <vt:lpstr>Release Month</vt:lpstr>
      <vt:lpstr>Genre</vt:lpstr>
      <vt:lpstr>Duration</vt:lpstr>
      <vt:lpstr>Country</vt:lpstr>
      <vt:lpstr>Originals</vt:lpstr>
      <vt:lpstr>Hypothesis Testing</vt:lpstr>
      <vt:lpstr>PowerPoint Presentation</vt:lpstr>
      <vt:lpstr>Feature Selection</vt:lpstr>
      <vt:lpstr>ML-Algorithms (Unsupervised)</vt:lpstr>
      <vt:lpstr>1. K-Means:</vt:lpstr>
      <vt:lpstr>Evaluation:</vt:lpstr>
      <vt:lpstr>2. Agglomerative Clustering:</vt:lpstr>
      <vt:lpstr>Evaluation:</vt:lpstr>
      <vt:lpstr>Conclusion: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Project-4 Netflix Movies and TV Shows Clustering  by- Rutuja Ahire  </dc:title>
  <cp:lastModifiedBy>HP</cp:lastModifiedBy>
  <cp:revision>3</cp:revision>
  <dcterms:modified xsi:type="dcterms:W3CDTF">2022-10-05T14:29:50Z</dcterms:modified>
</cp:coreProperties>
</file>