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8" r:id="rId22"/>
    <p:sldId id="289" r:id="rId23"/>
    <p:sldId id="285" r:id="rId24"/>
    <p:sldId id="286" r:id="rId25"/>
    <p:sldId id="287" r:id="rId26"/>
    <p:sldId id="281" r:id="rId27"/>
    <p:sldId id="282" r:id="rId28"/>
    <p:sldId id="283" r:id="rId29"/>
    <p:sldId id="290"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snapToGrid="0">
      <p:cViewPr varScale="1">
        <p:scale>
          <a:sx n="84" d="100"/>
          <a:sy n="84" d="100"/>
        </p:scale>
        <p:origin x="96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0"/>
            <a:ext cx="8512500" cy="478917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000" b="1" u="sng" dirty="0">
                <a:solidFill>
                  <a:srgbClr val="CC0000"/>
                </a:solidFill>
                <a:latin typeface="Montserrat"/>
                <a:ea typeface="Montserrat"/>
                <a:cs typeface="Montserrat"/>
                <a:sym typeface="Montserrat"/>
              </a:rPr>
              <a:t>           Capstone Project-2</a:t>
            </a:r>
            <a:endParaRPr sz="4000" b="1" u="sng"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4000" b="1" u="sng" dirty="0">
                <a:solidFill>
                  <a:schemeClr val="lt1"/>
                </a:solidFill>
                <a:latin typeface="Montserrat"/>
                <a:ea typeface="Montserrat"/>
                <a:cs typeface="Montserrat"/>
                <a:sym typeface="Montserrat"/>
              </a:rPr>
              <a:t>Seoul Bike Sharing Demand Prediction</a:t>
            </a:r>
            <a:endParaRPr sz="40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by-</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Team Data Avengers</a:t>
            </a:r>
            <a:br>
              <a:rPr lang="en-US" sz="2000" b="1" dirty="0">
                <a:solidFill>
                  <a:schemeClr val="lt1"/>
                </a:solidFill>
                <a:latin typeface="Montserrat"/>
                <a:ea typeface="Montserrat"/>
                <a:cs typeface="Montserrat"/>
                <a:sym typeface="Montserrat"/>
              </a:rPr>
            </a:br>
            <a:r>
              <a:rPr lang="en-US" sz="2000" b="1" dirty="0" err="1">
                <a:solidFill>
                  <a:schemeClr val="lt1"/>
                </a:solidFill>
                <a:latin typeface="Montserrat"/>
                <a:ea typeface="Montserrat"/>
                <a:cs typeface="Montserrat"/>
                <a:sym typeface="Montserrat"/>
              </a:rPr>
              <a:t>Rutuja</a:t>
            </a:r>
            <a:r>
              <a:rPr lang="en-US" sz="2000" b="1" dirty="0">
                <a:solidFill>
                  <a:schemeClr val="lt1"/>
                </a:solidFill>
                <a:latin typeface="Montserrat"/>
                <a:ea typeface="Montserrat"/>
                <a:cs typeface="Montserrat"/>
                <a:sym typeface="Montserrat"/>
              </a:rPr>
              <a:t>  </a:t>
            </a:r>
            <a:r>
              <a:rPr lang="en-US" sz="2000" b="1" dirty="0" err="1">
                <a:solidFill>
                  <a:schemeClr val="lt1"/>
                </a:solidFill>
                <a:latin typeface="Montserrat"/>
                <a:ea typeface="Montserrat"/>
                <a:cs typeface="Montserrat"/>
                <a:sym typeface="Montserrat"/>
              </a:rPr>
              <a:t>Ahire</a:t>
            </a:r>
            <a:r>
              <a:rPr lang="en-US" sz="2000" b="1" dirty="0">
                <a:solidFill>
                  <a:schemeClr val="lt1"/>
                </a:solidFill>
                <a:latin typeface="Montserrat"/>
                <a:ea typeface="Montserrat"/>
                <a:cs typeface="Montserrat"/>
                <a:sym typeface="Montserrat"/>
              </a:rPr>
              <a:t> </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Rahul Chavan</a:t>
            </a:r>
            <a:endParaRPr sz="20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8C19-2FA1-E41B-AF0B-8690F3083EC8}"/>
              </a:ext>
            </a:extLst>
          </p:cNvPr>
          <p:cNvSpPr>
            <a:spLocks noGrp="1"/>
          </p:cNvSpPr>
          <p:nvPr>
            <p:ph type="title"/>
          </p:nvPr>
        </p:nvSpPr>
        <p:spPr>
          <a:xfrm>
            <a:off x="311700" y="1"/>
            <a:ext cx="8520600" cy="75304"/>
          </a:xfrm>
        </p:spPr>
        <p:txBody>
          <a:bodyPr/>
          <a:lstStyle/>
          <a:p>
            <a:endParaRPr lang="en-IN" dirty="0"/>
          </a:p>
        </p:txBody>
      </p:sp>
      <p:sp>
        <p:nvSpPr>
          <p:cNvPr id="3" name="Text Placeholder 2">
            <a:extLst>
              <a:ext uri="{FF2B5EF4-FFF2-40B4-BE49-F238E27FC236}">
                <a16:creationId xmlns:a16="http://schemas.microsoft.com/office/drawing/2014/main" id="{807E7437-0B37-B461-A933-A3D4CE7E7DCD}"/>
              </a:ext>
            </a:extLst>
          </p:cNvPr>
          <p:cNvSpPr>
            <a:spLocks noGrp="1"/>
          </p:cNvSpPr>
          <p:nvPr>
            <p:ph type="body" idx="1"/>
          </p:nvPr>
        </p:nvSpPr>
        <p:spPr>
          <a:xfrm>
            <a:off x="-1" y="5068195"/>
            <a:ext cx="4173967" cy="75304"/>
          </a:xfrm>
        </p:spPr>
        <p:txBody>
          <a:bodyPr/>
          <a:lstStyle/>
          <a:p>
            <a:endParaRPr lang="en-IN"/>
          </a:p>
        </p:txBody>
      </p:sp>
      <p:sp>
        <p:nvSpPr>
          <p:cNvPr id="4" name="Text Placeholder 3">
            <a:extLst>
              <a:ext uri="{FF2B5EF4-FFF2-40B4-BE49-F238E27FC236}">
                <a16:creationId xmlns:a16="http://schemas.microsoft.com/office/drawing/2014/main" id="{4BBE499B-366E-D4D3-E2FF-7D7FF943157B}"/>
              </a:ext>
            </a:extLst>
          </p:cNvPr>
          <p:cNvSpPr>
            <a:spLocks noGrp="1"/>
          </p:cNvSpPr>
          <p:nvPr>
            <p:ph type="body" idx="2"/>
          </p:nvPr>
        </p:nvSpPr>
        <p:spPr/>
        <p:txBody>
          <a:bodyPr/>
          <a:lstStyle/>
          <a:p>
            <a:pPr marL="139700" indent="0">
              <a:buNone/>
            </a:pPr>
            <a:r>
              <a:rPr lang="en-US" sz="2000" dirty="0">
                <a:solidFill>
                  <a:schemeClr val="bg1"/>
                </a:solidFill>
              </a:rPr>
              <a:t>1)We can see that there is less demand of Rented bike in the month of December, January, February i.e., during winter seasons.</a:t>
            </a:r>
          </a:p>
          <a:p>
            <a:pPr marL="139700" indent="0">
              <a:buNone/>
            </a:pPr>
            <a:r>
              <a:rPr lang="en-US" sz="2000" dirty="0">
                <a:solidFill>
                  <a:schemeClr val="bg1"/>
                </a:solidFill>
              </a:rPr>
              <a:t>2)Also demand of bike is maximum during May, June , July i.e., summer seasons</a:t>
            </a:r>
            <a:endParaRPr lang="en-IN" sz="2000" dirty="0">
              <a:solidFill>
                <a:schemeClr val="bg1"/>
              </a:solidFill>
            </a:endParaRPr>
          </a:p>
        </p:txBody>
      </p:sp>
      <p:pic>
        <p:nvPicPr>
          <p:cNvPr id="6" name="Picture 5">
            <a:extLst>
              <a:ext uri="{FF2B5EF4-FFF2-40B4-BE49-F238E27FC236}">
                <a16:creationId xmlns:a16="http://schemas.microsoft.com/office/drawing/2014/main" id="{EC612737-9A53-0347-D405-F0E5874BA744}"/>
              </a:ext>
            </a:extLst>
          </p:cNvPr>
          <p:cNvPicPr>
            <a:picLocks noChangeAspect="1"/>
          </p:cNvPicPr>
          <p:nvPr/>
        </p:nvPicPr>
        <p:blipFill>
          <a:blip r:embed="rId2"/>
          <a:stretch>
            <a:fillRect/>
          </a:stretch>
        </p:blipFill>
        <p:spPr>
          <a:xfrm>
            <a:off x="0" y="624975"/>
            <a:ext cx="4892041" cy="3943900"/>
          </a:xfrm>
          <a:prstGeom prst="rect">
            <a:avLst/>
          </a:prstGeom>
        </p:spPr>
      </p:pic>
    </p:spTree>
    <p:extLst>
      <p:ext uri="{BB962C8B-B14F-4D97-AF65-F5344CB8AC3E}">
        <p14:creationId xmlns:p14="http://schemas.microsoft.com/office/powerpoint/2010/main" val="231436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746B-068B-9DDB-8145-44C9A87D15DE}"/>
              </a:ext>
            </a:extLst>
          </p:cNvPr>
          <p:cNvSpPr>
            <a:spLocks noGrp="1"/>
          </p:cNvSpPr>
          <p:nvPr>
            <p:ph type="title"/>
          </p:nvPr>
        </p:nvSpPr>
        <p:spPr>
          <a:xfrm>
            <a:off x="311700" y="86061"/>
            <a:ext cx="8520600" cy="570155"/>
          </a:xfrm>
        </p:spPr>
        <p:txBody>
          <a:bodyPr/>
          <a:lstStyle/>
          <a:p>
            <a:r>
              <a:rPr lang="en-US" dirty="0"/>
              <a:t>Distribution of Numerical Features</a:t>
            </a:r>
            <a:endParaRPr lang="en-IN" dirty="0"/>
          </a:p>
        </p:txBody>
      </p:sp>
      <p:sp>
        <p:nvSpPr>
          <p:cNvPr id="3" name="Text Placeholder 2">
            <a:extLst>
              <a:ext uri="{FF2B5EF4-FFF2-40B4-BE49-F238E27FC236}">
                <a16:creationId xmlns:a16="http://schemas.microsoft.com/office/drawing/2014/main" id="{ABEA501A-8B75-84BB-CF54-209520302F64}"/>
              </a:ext>
            </a:extLst>
          </p:cNvPr>
          <p:cNvSpPr>
            <a:spLocks noGrp="1"/>
          </p:cNvSpPr>
          <p:nvPr>
            <p:ph type="body" idx="1"/>
          </p:nvPr>
        </p:nvSpPr>
        <p:spPr>
          <a:xfrm>
            <a:off x="311700" y="3356386"/>
            <a:ext cx="8520600" cy="1701053"/>
          </a:xfrm>
        </p:spPr>
        <p:txBody>
          <a:bodyPr/>
          <a:lstStyle/>
          <a:p>
            <a:r>
              <a:rPr lang="en-US" b="1" u="sng" dirty="0">
                <a:solidFill>
                  <a:schemeClr val="bg1"/>
                </a:solidFill>
              </a:rPr>
              <a:t>Right Skewed Columns are:</a:t>
            </a:r>
          </a:p>
          <a:p>
            <a:r>
              <a:rPr lang="en-US" dirty="0">
                <a:solidFill>
                  <a:schemeClr val="bg1"/>
                </a:solidFill>
              </a:rPr>
              <a:t>Rented Bike Count (its also our dependent variable), Wind Speed(m/s), Solar Radiation (MJ/m2), Rainfall(mm), Snowfall(cm).</a:t>
            </a:r>
          </a:p>
          <a:p>
            <a:r>
              <a:rPr lang="en-US" b="1" u="sng" dirty="0">
                <a:solidFill>
                  <a:schemeClr val="bg1"/>
                </a:solidFill>
              </a:rPr>
              <a:t>Left skewed columns are:</a:t>
            </a:r>
          </a:p>
          <a:p>
            <a:r>
              <a:rPr lang="en-US" dirty="0">
                <a:solidFill>
                  <a:schemeClr val="bg1"/>
                </a:solidFill>
              </a:rPr>
              <a:t>Visibility (10m), Dew point temperature(c)</a:t>
            </a:r>
            <a:endParaRPr lang="en-IN" dirty="0">
              <a:solidFill>
                <a:schemeClr val="bg1"/>
              </a:solidFill>
            </a:endParaRPr>
          </a:p>
        </p:txBody>
      </p:sp>
      <p:pic>
        <p:nvPicPr>
          <p:cNvPr id="5" name="Picture 4">
            <a:extLst>
              <a:ext uri="{FF2B5EF4-FFF2-40B4-BE49-F238E27FC236}">
                <a16:creationId xmlns:a16="http://schemas.microsoft.com/office/drawing/2014/main" id="{3C966769-D802-EE63-77A3-047C7F4DA95A}"/>
              </a:ext>
            </a:extLst>
          </p:cNvPr>
          <p:cNvPicPr>
            <a:picLocks noChangeAspect="1"/>
          </p:cNvPicPr>
          <p:nvPr/>
        </p:nvPicPr>
        <p:blipFill>
          <a:blip r:embed="rId2"/>
          <a:stretch>
            <a:fillRect/>
          </a:stretch>
        </p:blipFill>
        <p:spPr>
          <a:xfrm>
            <a:off x="5303520" y="656217"/>
            <a:ext cx="3840480" cy="2700170"/>
          </a:xfrm>
          <a:prstGeom prst="rect">
            <a:avLst/>
          </a:prstGeom>
        </p:spPr>
      </p:pic>
      <p:pic>
        <p:nvPicPr>
          <p:cNvPr id="6" name="Picture 5">
            <a:extLst>
              <a:ext uri="{FF2B5EF4-FFF2-40B4-BE49-F238E27FC236}">
                <a16:creationId xmlns:a16="http://schemas.microsoft.com/office/drawing/2014/main" id="{9865F4E9-6F16-D6D1-62AB-7ADC6C315FCD}"/>
              </a:ext>
            </a:extLst>
          </p:cNvPr>
          <p:cNvPicPr>
            <a:picLocks noChangeAspect="1"/>
          </p:cNvPicPr>
          <p:nvPr/>
        </p:nvPicPr>
        <p:blipFill>
          <a:blip r:embed="rId3"/>
          <a:stretch>
            <a:fillRect/>
          </a:stretch>
        </p:blipFill>
        <p:spPr>
          <a:xfrm>
            <a:off x="1" y="656217"/>
            <a:ext cx="5228215" cy="2786230"/>
          </a:xfrm>
          <a:prstGeom prst="rect">
            <a:avLst/>
          </a:prstGeom>
        </p:spPr>
      </p:pic>
    </p:spTree>
    <p:extLst>
      <p:ext uri="{BB962C8B-B14F-4D97-AF65-F5344CB8AC3E}">
        <p14:creationId xmlns:p14="http://schemas.microsoft.com/office/powerpoint/2010/main" val="56763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D01E-6A85-98F5-25BD-5BA87BC75D92}"/>
              </a:ext>
            </a:extLst>
          </p:cNvPr>
          <p:cNvSpPr>
            <a:spLocks noGrp="1"/>
          </p:cNvSpPr>
          <p:nvPr>
            <p:ph type="title"/>
          </p:nvPr>
        </p:nvSpPr>
        <p:spPr>
          <a:xfrm>
            <a:off x="311700" y="118335"/>
            <a:ext cx="8520600" cy="559398"/>
          </a:xfrm>
        </p:spPr>
        <p:txBody>
          <a:bodyPr/>
          <a:lstStyle/>
          <a:p>
            <a:r>
              <a:rPr lang="en-US" dirty="0"/>
              <a:t>Normalize Dependent Variable for Linear Models</a:t>
            </a:r>
            <a:endParaRPr lang="en-IN" dirty="0"/>
          </a:p>
        </p:txBody>
      </p:sp>
      <p:sp>
        <p:nvSpPr>
          <p:cNvPr id="3" name="Text Placeholder 2">
            <a:extLst>
              <a:ext uri="{FF2B5EF4-FFF2-40B4-BE49-F238E27FC236}">
                <a16:creationId xmlns:a16="http://schemas.microsoft.com/office/drawing/2014/main" id="{D22D6DCB-C57C-B2F9-A9FC-67667B6BA164}"/>
              </a:ext>
            </a:extLst>
          </p:cNvPr>
          <p:cNvSpPr>
            <a:spLocks noGrp="1"/>
          </p:cNvSpPr>
          <p:nvPr>
            <p:ph type="body" idx="1"/>
          </p:nvPr>
        </p:nvSpPr>
        <p:spPr>
          <a:xfrm>
            <a:off x="311700" y="3722146"/>
            <a:ext cx="8520600" cy="1421353"/>
          </a:xfrm>
        </p:spPr>
        <p:txBody>
          <a:bodyPr/>
          <a:lstStyle/>
          <a:p>
            <a:r>
              <a:rPr lang="en-US" sz="2000" b="1" u="sng" dirty="0">
                <a:solidFill>
                  <a:schemeClr val="bg1"/>
                </a:solidFill>
              </a:rPr>
              <a:t>Before transformation: </a:t>
            </a:r>
            <a:r>
              <a:rPr lang="en-US" sz="2000" dirty="0">
                <a:solidFill>
                  <a:schemeClr val="bg1"/>
                </a:solidFill>
              </a:rPr>
              <a:t>our dependent variable is right skewed.</a:t>
            </a:r>
          </a:p>
          <a:p>
            <a:r>
              <a:rPr lang="en-US" sz="2000" b="1" u="sng" dirty="0">
                <a:solidFill>
                  <a:schemeClr val="bg1"/>
                </a:solidFill>
              </a:rPr>
              <a:t>After transformation: </a:t>
            </a:r>
            <a:r>
              <a:rPr lang="en-US" sz="2000" dirty="0">
                <a:solidFill>
                  <a:schemeClr val="bg1"/>
                </a:solidFill>
              </a:rPr>
              <a:t>our dependent variable in green plot is normalized to some extent: so we will go with square root on our dependent variable.</a:t>
            </a:r>
            <a:endParaRPr lang="en-IN" sz="2000" b="1" u="sng" dirty="0">
              <a:solidFill>
                <a:schemeClr val="bg1"/>
              </a:solidFill>
            </a:endParaRPr>
          </a:p>
        </p:txBody>
      </p:sp>
      <p:pic>
        <p:nvPicPr>
          <p:cNvPr id="5" name="Picture 4">
            <a:extLst>
              <a:ext uri="{FF2B5EF4-FFF2-40B4-BE49-F238E27FC236}">
                <a16:creationId xmlns:a16="http://schemas.microsoft.com/office/drawing/2014/main" id="{AC17391D-9966-97D4-E1F1-4BF829555067}"/>
              </a:ext>
            </a:extLst>
          </p:cNvPr>
          <p:cNvPicPr>
            <a:picLocks noChangeAspect="1"/>
          </p:cNvPicPr>
          <p:nvPr/>
        </p:nvPicPr>
        <p:blipFill>
          <a:blip r:embed="rId2"/>
          <a:stretch>
            <a:fillRect/>
          </a:stretch>
        </p:blipFill>
        <p:spPr>
          <a:xfrm>
            <a:off x="311701" y="795089"/>
            <a:ext cx="4260299" cy="3033961"/>
          </a:xfrm>
          <a:prstGeom prst="rect">
            <a:avLst/>
          </a:prstGeom>
        </p:spPr>
      </p:pic>
      <p:pic>
        <p:nvPicPr>
          <p:cNvPr id="7" name="Picture 6">
            <a:extLst>
              <a:ext uri="{FF2B5EF4-FFF2-40B4-BE49-F238E27FC236}">
                <a16:creationId xmlns:a16="http://schemas.microsoft.com/office/drawing/2014/main" id="{58604E2C-88B2-9CC4-C0BB-ED62D7C62BF8}"/>
              </a:ext>
            </a:extLst>
          </p:cNvPr>
          <p:cNvPicPr>
            <a:picLocks noChangeAspect="1"/>
          </p:cNvPicPr>
          <p:nvPr/>
        </p:nvPicPr>
        <p:blipFill>
          <a:blip r:embed="rId3"/>
          <a:stretch>
            <a:fillRect/>
          </a:stretch>
        </p:blipFill>
        <p:spPr>
          <a:xfrm>
            <a:off x="4663440" y="880110"/>
            <a:ext cx="4480560" cy="2842036"/>
          </a:xfrm>
          <a:prstGeom prst="rect">
            <a:avLst/>
          </a:prstGeom>
        </p:spPr>
      </p:pic>
    </p:spTree>
    <p:extLst>
      <p:ext uri="{BB962C8B-B14F-4D97-AF65-F5344CB8AC3E}">
        <p14:creationId xmlns:p14="http://schemas.microsoft.com/office/powerpoint/2010/main" val="45930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6086-7BD6-7D97-DEB1-A2483289218F}"/>
              </a:ext>
            </a:extLst>
          </p:cNvPr>
          <p:cNvSpPr>
            <a:spLocks noGrp="1"/>
          </p:cNvSpPr>
          <p:nvPr>
            <p:ph type="title"/>
          </p:nvPr>
        </p:nvSpPr>
        <p:spPr>
          <a:xfrm>
            <a:off x="311700" y="129093"/>
            <a:ext cx="4120451" cy="656216"/>
          </a:xfrm>
        </p:spPr>
        <p:txBody>
          <a:bodyPr/>
          <a:lstStyle/>
          <a:p>
            <a:r>
              <a:rPr lang="en-US" b="1" u="sng" dirty="0"/>
              <a:t>Correlation Analysis</a:t>
            </a:r>
            <a:endParaRPr lang="en-IN" b="1" u="sng" dirty="0"/>
          </a:p>
        </p:txBody>
      </p:sp>
      <p:sp>
        <p:nvSpPr>
          <p:cNvPr id="3" name="Text Placeholder 2">
            <a:extLst>
              <a:ext uri="{FF2B5EF4-FFF2-40B4-BE49-F238E27FC236}">
                <a16:creationId xmlns:a16="http://schemas.microsoft.com/office/drawing/2014/main" id="{ECA6229E-D08D-E1E3-2642-DA49D4629985}"/>
              </a:ext>
            </a:extLst>
          </p:cNvPr>
          <p:cNvSpPr>
            <a:spLocks noGrp="1"/>
          </p:cNvSpPr>
          <p:nvPr>
            <p:ph type="body" idx="1"/>
          </p:nvPr>
        </p:nvSpPr>
        <p:spPr>
          <a:xfrm>
            <a:off x="191149" y="785309"/>
            <a:ext cx="4120451" cy="4229098"/>
          </a:xfrm>
        </p:spPr>
        <p:txBody>
          <a:bodyPr/>
          <a:lstStyle/>
          <a:p>
            <a:pPr marL="139700" indent="0">
              <a:buNone/>
            </a:pPr>
            <a:r>
              <a:rPr lang="en-US" sz="1800" dirty="0">
                <a:solidFill>
                  <a:schemeClr val="bg1"/>
                </a:solidFill>
              </a:rPr>
              <a:t>From the correlation graph with heat map we saw that dew point temp and temperature is highly correlated. Then we checked VIF and concluded that these two features are affecting VIF score also.so we decided to drop one of these features and to do this we checked which feature is least correlated with Dependent Variable and we identified it to be Dew point temperature and therefore we drop the dew point temperature.</a:t>
            </a:r>
            <a:endParaRPr lang="en-IN" sz="1800" dirty="0">
              <a:solidFill>
                <a:schemeClr val="bg1"/>
              </a:solidFill>
            </a:endParaRPr>
          </a:p>
        </p:txBody>
      </p:sp>
      <p:sp>
        <p:nvSpPr>
          <p:cNvPr id="4" name="Text Placeholder 3">
            <a:extLst>
              <a:ext uri="{FF2B5EF4-FFF2-40B4-BE49-F238E27FC236}">
                <a16:creationId xmlns:a16="http://schemas.microsoft.com/office/drawing/2014/main" id="{B62D699D-F654-889F-5153-D1E295C6977A}"/>
              </a:ext>
            </a:extLst>
          </p:cNvPr>
          <p:cNvSpPr>
            <a:spLocks noGrp="1"/>
          </p:cNvSpPr>
          <p:nvPr>
            <p:ph type="body" idx="2"/>
          </p:nvPr>
        </p:nvSpPr>
        <p:spPr>
          <a:xfrm flipV="1">
            <a:off x="4832400" y="5014406"/>
            <a:ext cx="3999900" cy="45719"/>
          </a:xfrm>
        </p:spPr>
        <p:txBody>
          <a:bodyPr/>
          <a:lstStyle/>
          <a:p>
            <a:endParaRPr lang="en-IN" dirty="0"/>
          </a:p>
        </p:txBody>
      </p:sp>
      <p:pic>
        <p:nvPicPr>
          <p:cNvPr id="6" name="Picture 5">
            <a:extLst>
              <a:ext uri="{FF2B5EF4-FFF2-40B4-BE49-F238E27FC236}">
                <a16:creationId xmlns:a16="http://schemas.microsoft.com/office/drawing/2014/main" id="{E84A83C9-06ED-418E-0F1F-B19F7CB3066F}"/>
              </a:ext>
            </a:extLst>
          </p:cNvPr>
          <p:cNvPicPr>
            <a:picLocks noChangeAspect="1"/>
          </p:cNvPicPr>
          <p:nvPr/>
        </p:nvPicPr>
        <p:blipFill>
          <a:blip r:embed="rId2"/>
          <a:stretch>
            <a:fillRect/>
          </a:stretch>
        </p:blipFill>
        <p:spPr>
          <a:xfrm>
            <a:off x="4206240" y="308610"/>
            <a:ext cx="4746611" cy="4637218"/>
          </a:xfrm>
          <a:prstGeom prst="rect">
            <a:avLst/>
          </a:prstGeom>
        </p:spPr>
      </p:pic>
    </p:spTree>
    <p:extLst>
      <p:ext uri="{BB962C8B-B14F-4D97-AF65-F5344CB8AC3E}">
        <p14:creationId xmlns:p14="http://schemas.microsoft.com/office/powerpoint/2010/main" val="387994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6E9A-126E-8EEB-595A-2BA860B15716}"/>
              </a:ext>
            </a:extLst>
          </p:cNvPr>
          <p:cNvSpPr>
            <a:spLocks noGrp="1"/>
          </p:cNvSpPr>
          <p:nvPr>
            <p:ph type="title"/>
          </p:nvPr>
        </p:nvSpPr>
        <p:spPr>
          <a:xfrm>
            <a:off x="311700" y="1473798"/>
            <a:ext cx="8520600" cy="1518852"/>
          </a:xfrm>
        </p:spPr>
        <p:txBody>
          <a:bodyPr/>
          <a:lstStyle/>
          <a:p>
            <a:r>
              <a:rPr lang="en-US" sz="5400" b="1" i="1" u="sng" dirty="0"/>
              <a:t>Models Performed</a:t>
            </a:r>
            <a:endParaRPr lang="en-IN" sz="5400" b="1" i="1" u="sng" dirty="0"/>
          </a:p>
        </p:txBody>
      </p:sp>
    </p:spTree>
    <p:extLst>
      <p:ext uri="{BB962C8B-B14F-4D97-AF65-F5344CB8AC3E}">
        <p14:creationId xmlns:p14="http://schemas.microsoft.com/office/powerpoint/2010/main" val="358674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A985-F42A-057C-F9CA-DF30BCCAC924}"/>
              </a:ext>
            </a:extLst>
          </p:cNvPr>
          <p:cNvSpPr>
            <a:spLocks noGrp="1"/>
          </p:cNvSpPr>
          <p:nvPr>
            <p:ph type="title"/>
          </p:nvPr>
        </p:nvSpPr>
        <p:spPr>
          <a:xfrm>
            <a:off x="3087444" y="204395"/>
            <a:ext cx="5744855" cy="623944"/>
          </a:xfrm>
        </p:spPr>
        <p:txBody>
          <a:bodyPr/>
          <a:lstStyle/>
          <a:p>
            <a:r>
              <a:rPr lang="en-US" dirty="0"/>
              <a:t>List of Models</a:t>
            </a:r>
            <a:endParaRPr lang="en-IN" dirty="0"/>
          </a:p>
        </p:txBody>
      </p:sp>
      <p:sp>
        <p:nvSpPr>
          <p:cNvPr id="5" name="Text Placeholder 4">
            <a:extLst>
              <a:ext uri="{FF2B5EF4-FFF2-40B4-BE49-F238E27FC236}">
                <a16:creationId xmlns:a16="http://schemas.microsoft.com/office/drawing/2014/main" id="{0486E420-E483-DC95-23B6-CF005398CD56}"/>
              </a:ext>
            </a:extLst>
          </p:cNvPr>
          <p:cNvSpPr>
            <a:spLocks noGrp="1"/>
          </p:cNvSpPr>
          <p:nvPr>
            <p:ph type="body" idx="1"/>
          </p:nvPr>
        </p:nvSpPr>
        <p:spPr>
          <a:xfrm>
            <a:off x="311700" y="828339"/>
            <a:ext cx="8520600" cy="4110766"/>
          </a:xfrm>
        </p:spPr>
        <p:txBody>
          <a:bodyPr/>
          <a:lstStyle/>
          <a:p>
            <a:r>
              <a:rPr lang="en-IN" sz="2400" dirty="0">
                <a:solidFill>
                  <a:schemeClr val="bg1"/>
                </a:solidFill>
              </a:rPr>
              <a:t>⮮ Linear Regression with regularizations (Lasso &amp; Ridge) </a:t>
            </a:r>
          </a:p>
          <a:p>
            <a:r>
              <a:rPr lang="en-IN" sz="2400" dirty="0">
                <a:solidFill>
                  <a:schemeClr val="bg1"/>
                </a:solidFill>
              </a:rPr>
              <a:t>⮮ Polynomial Regression</a:t>
            </a:r>
          </a:p>
          <a:p>
            <a:pPr marL="114300" indent="0">
              <a:buNone/>
            </a:pPr>
            <a:r>
              <a:rPr lang="en-IN" sz="2400" dirty="0">
                <a:solidFill>
                  <a:schemeClr val="bg1"/>
                </a:solidFill>
              </a:rPr>
              <a:t>     ⮮ Decision tree </a:t>
            </a:r>
          </a:p>
          <a:p>
            <a:pPr marL="114300" indent="0">
              <a:buNone/>
            </a:pPr>
            <a:r>
              <a:rPr lang="en-IN" sz="2400" dirty="0">
                <a:solidFill>
                  <a:schemeClr val="bg1"/>
                </a:solidFill>
              </a:rPr>
              <a:t>     ⮮ Random Forest</a:t>
            </a:r>
          </a:p>
          <a:p>
            <a:pPr marL="114300" indent="0">
              <a:buNone/>
            </a:pPr>
            <a:r>
              <a:rPr lang="en-IN" sz="2400" dirty="0">
                <a:solidFill>
                  <a:schemeClr val="bg1"/>
                </a:solidFill>
              </a:rPr>
              <a:t>     ⮮  Gradient Boosting Regressor </a:t>
            </a:r>
          </a:p>
          <a:p>
            <a:pPr marL="114300" indent="0">
              <a:buNone/>
            </a:pPr>
            <a:r>
              <a:rPr lang="en-IN" sz="2400" dirty="0">
                <a:solidFill>
                  <a:schemeClr val="bg1"/>
                </a:solidFill>
              </a:rPr>
              <a:t>     ⮮ Extreme Gradient Boosting</a:t>
            </a:r>
          </a:p>
          <a:p>
            <a:pPr marL="114300" indent="0">
              <a:buNone/>
            </a:pPr>
            <a:r>
              <a:rPr lang="en-IN" sz="2400" dirty="0">
                <a:solidFill>
                  <a:schemeClr val="bg1"/>
                </a:solidFill>
              </a:rPr>
              <a:t>       ⮮ KNN Regression</a:t>
            </a:r>
          </a:p>
          <a:p>
            <a:pPr marL="114300" indent="0">
              <a:buNone/>
            </a:pPr>
            <a:r>
              <a:rPr lang="en-IN" sz="2400" dirty="0">
                <a:solidFill>
                  <a:schemeClr val="bg1"/>
                </a:solidFill>
              </a:rPr>
              <a:t>        ⮮    </a:t>
            </a:r>
            <a:r>
              <a:rPr lang="en-IN" sz="2400" dirty="0" err="1">
                <a:solidFill>
                  <a:schemeClr val="bg1"/>
                </a:solidFill>
              </a:rPr>
              <a:t>LightGBM</a:t>
            </a:r>
            <a:endParaRPr lang="en-IN" sz="2400" dirty="0">
              <a:solidFill>
                <a:schemeClr val="bg1"/>
              </a:solidFill>
            </a:endParaRPr>
          </a:p>
          <a:p>
            <a:pPr marL="114300" indent="0">
              <a:buNone/>
            </a:pPr>
            <a:r>
              <a:rPr lang="en-IN" sz="2400" dirty="0">
                <a:solidFill>
                  <a:schemeClr val="bg1"/>
                </a:solidFill>
              </a:rPr>
              <a:t>        ⮮  </a:t>
            </a:r>
            <a:r>
              <a:rPr lang="en-IN" sz="2400" dirty="0" err="1">
                <a:solidFill>
                  <a:schemeClr val="bg1"/>
                </a:solidFill>
              </a:rPr>
              <a:t>CatBoost</a:t>
            </a:r>
            <a:endParaRPr lang="en-IN" sz="2400" dirty="0">
              <a:solidFill>
                <a:schemeClr val="bg1"/>
              </a:solidFill>
            </a:endParaRPr>
          </a:p>
        </p:txBody>
      </p:sp>
    </p:spTree>
    <p:extLst>
      <p:ext uri="{BB962C8B-B14F-4D97-AF65-F5344CB8AC3E}">
        <p14:creationId xmlns:p14="http://schemas.microsoft.com/office/powerpoint/2010/main" val="22142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4049-71D4-EE2F-152C-D6537467000C}"/>
              </a:ext>
            </a:extLst>
          </p:cNvPr>
          <p:cNvSpPr>
            <a:spLocks noGrp="1"/>
          </p:cNvSpPr>
          <p:nvPr>
            <p:ph type="title"/>
          </p:nvPr>
        </p:nvSpPr>
        <p:spPr>
          <a:xfrm>
            <a:off x="311700" y="75304"/>
            <a:ext cx="8520600" cy="942421"/>
          </a:xfrm>
        </p:spPr>
        <p:txBody>
          <a:bodyPr/>
          <a:lstStyle/>
          <a:p>
            <a:r>
              <a:rPr lang="en-US" dirty="0"/>
              <a:t>All Models Evaluation without Hyperparameter turning</a:t>
            </a:r>
            <a:endParaRPr lang="en-IN" dirty="0"/>
          </a:p>
        </p:txBody>
      </p:sp>
      <p:sp>
        <p:nvSpPr>
          <p:cNvPr id="3" name="Text Placeholder 2">
            <a:extLst>
              <a:ext uri="{FF2B5EF4-FFF2-40B4-BE49-F238E27FC236}">
                <a16:creationId xmlns:a16="http://schemas.microsoft.com/office/drawing/2014/main" id="{8D4126F2-ED53-622D-732E-A9A47EBD7C33}"/>
              </a:ext>
            </a:extLst>
          </p:cNvPr>
          <p:cNvSpPr>
            <a:spLocks noGrp="1"/>
          </p:cNvSpPr>
          <p:nvPr>
            <p:ph type="body" idx="1"/>
          </p:nvPr>
        </p:nvSpPr>
        <p:spPr>
          <a:xfrm>
            <a:off x="118062" y="3872752"/>
            <a:ext cx="8520600" cy="1270747"/>
          </a:xfrm>
        </p:spPr>
        <p:txBody>
          <a:bodyPr/>
          <a:lstStyle/>
          <a:p>
            <a:pPr marL="114300" indent="0">
              <a:buNone/>
            </a:pPr>
            <a:r>
              <a:rPr lang="en-US" sz="2000" dirty="0">
                <a:solidFill>
                  <a:schemeClr val="bg1"/>
                </a:solidFill>
              </a:rPr>
              <a:t>The Best model is Linear Regression but it is over fitted, that’s why We are using Hyperparameter tuning so that we can reduce the overfitting and increase the accuracy. </a:t>
            </a:r>
            <a:endParaRPr lang="en-IN" sz="2000" dirty="0">
              <a:solidFill>
                <a:schemeClr val="bg1"/>
              </a:solidFill>
            </a:endParaRPr>
          </a:p>
        </p:txBody>
      </p:sp>
      <p:pic>
        <p:nvPicPr>
          <p:cNvPr id="5" name="Picture 4">
            <a:extLst>
              <a:ext uri="{FF2B5EF4-FFF2-40B4-BE49-F238E27FC236}">
                <a16:creationId xmlns:a16="http://schemas.microsoft.com/office/drawing/2014/main" id="{0F030C66-A019-1ED6-9AD3-A0C586B01595}"/>
              </a:ext>
            </a:extLst>
          </p:cNvPr>
          <p:cNvPicPr>
            <a:picLocks noChangeAspect="1"/>
          </p:cNvPicPr>
          <p:nvPr/>
        </p:nvPicPr>
        <p:blipFill>
          <a:blip r:embed="rId2"/>
          <a:stretch>
            <a:fillRect/>
          </a:stretch>
        </p:blipFill>
        <p:spPr>
          <a:xfrm>
            <a:off x="118062" y="1017725"/>
            <a:ext cx="8714238" cy="2962604"/>
          </a:xfrm>
          <a:prstGeom prst="rect">
            <a:avLst/>
          </a:prstGeom>
        </p:spPr>
      </p:pic>
    </p:spTree>
    <p:extLst>
      <p:ext uri="{BB962C8B-B14F-4D97-AF65-F5344CB8AC3E}">
        <p14:creationId xmlns:p14="http://schemas.microsoft.com/office/powerpoint/2010/main" val="335345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EF4A-BCF3-7FBF-5B13-6D0EBFFC92A5}"/>
              </a:ext>
            </a:extLst>
          </p:cNvPr>
          <p:cNvSpPr>
            <a:spLocks noGrp="1"/>
          </p:cNvSpPr>
          <p:nvPr>
            <p:ph type="title"/>
          </p:nvPr>
        </p:nvSpPr>
        <p:spPr>
          <a:xfrm>
            <a:off x="311700" y="107576"/>
            <a:ext cx="8520600" cy="910149"/>
          </a:xfrm>
        </p:spPr>
        <p:txBody>
          <a:bodyPr/>
          <a:lstStyle/>
          <a:p>
            <a:r>
              <a:rPr lang="en-US" dirty="0"/>
              <a:t>Adjusted R2 score with respect to models without applying hyper parameter tuning </a:t>
            </a:r>
            <a:endParaRPr lang="en-IN" dirty="0"/>
          </a:p>
        </p:txBody>
      </p:sp>
      <p:sp>
        <p:nvSpPr>
          <p:cNvPr id="3" name="Text Placeholder 2">
            <a:extLst>
              <a:ext uri="{FF2B5EF4-FFF2-40B4-BE49-F238E27FC236}">
                <a16:creationId xmlns:a16="http://schemas.microsoft.com/office/drawing/2014/main" id="{41E02227-94A2-9F86-2D01-1E8F58AE5C31}"/>
              </a:ext>
            </a:extLst>
          </p:cNvPr>
          <p:cNvSpPr>
            <a:spLocks noGrp="1"/>
          </p:cNvSpPr>
          <p:nvPr>
            <p:ph type="body" idx="1"/>
          </p:nvPr>
        </p:nvSpPr>
        <p:spPr>
          <a:xfrm>
            <a:off x="311700" y="1152474"/>
            <a:ext cx="8520600" cy="3883449"/>
          </a:xfrm>
        </p:spPr>
        <p:txBody>
          <a:bodyPr/>
          <a:lstStyle/>
          <a:p>
            <a:endParaRPr lang="en-IN" dirty="0"/>
          </a:p>
        </p:txBody>
      </p:sp>
      <p:pic>
        <p:nvPicPr>
          <p:cNvPr id="5" name="Picture 4">
            <a:extLst>
              <a:ext uri="{FF2B5EF4-FFF2-40B4-BE49-F238E27FC236}">
                <a16:creationId xmlns:a16="http://schemas.microsoft.com/office/drawing/2014/main" id="{74618203-34FD-AA79-D55C-A45957D38F2A}"/>
              </a:ext>
            </a:extLst>
          </p:cNvPr>
          <p:cNvPicPr>
            <a:picLocks noChangeAspect="1"/>
          </p:cNvPicPr>
          <p:nvPr/>
        </p:nvPicPr>
        <p:blipFill>
          <a:blip r:embed="rId2"/>
          <a:stretch>
            <a:fillRect/>
          </a:stretch>
        </p:blipFill>
        <p:spPr>
          <a:xfrm>
            <a:off x="0" y="1152473"/>
            <a:ext cx="9144000" cy="3883449"/>
          </a:xfrm>
          <a:prstGeom prst="rect">
            <a:avLst/>
          </a:prstGeom>
        </p:spPr>
      </p:pic>
    </p:spTree>
    <p:extLst>
      <p:ext uri="{BB962C8B-B14F-4D97-AF65-F5344CB8AC3E}">
        <p14:creationId xmlns:p14="http://schemas.microsoft.com/office/powerpoint/2010/main" val="384513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60FE-4123-B8AB-4E67-A94E844D4D5F}"/>
              </a:ext>
            </a:extLst>
          </p:cNvPr>
          <p:cNvSpPr>
            <a:spLocks noGrp="1"/>
          </p:cNvSpPr>
          <p:nvPr>
            <p:ph type="title"/>
          </p:nvPr>
        </p:nvSpPr>
        <p:spPr>
          <a:xfrm>
            <a:off x="311700" y="96819"/>
            <a:ext cx="8520600" cy="731520"/>
          </a:xfrm>
        </p:spPr>
        <p:txBody>
          <a:bodyPr/>
          <a:lstStyle/>
          <a:p>
            <a:r>
              <a:rPr lang="en-US" dirty="0"/>
              <a:t>All Models Evaluation with hyperparameter tuning</a:t>
            </a:r>
            <a:endParaRPr lang="en-IN" dirty="0"/>
          </a:p>
        </p:txBody>
      </p:sp>
      <p:sp>
        <p:nvSpPr>
          <p:cNvPr id="3" name="Text Placeholder 2">
            <a:extLst>
              <a:ext uri="{FF2B5EF4-FFF2-40B4-BE49-F238E27FC236}">
                <a16:creationId xmlns:a16="http://schemas.microsoft.com/office/drawing/2014/main" id="{FB7ACF06-2AE1-CA3C-8761-E3E7E6CECBBB}"/>
              </a:ext>
            </a:extLst>
          </p:cNvPr>
          <p:cNvSpPr>
            <a:spLocks noGrp="1"/>
          </p:cNvSpPr>
          <p:nvPr>
            <p:ph type="body" idx="1"/>
          </p:nvPr>
        </p:nvSpPr>
        <p:spPr>
          <a:xfrm>
            <a:off x="311700" y="3722145"/>
            <a:ext cx="8520600" cy="1324535"/>
          </a:xfrm>
        </p:spPr>
        <p:txBody>
          <a:bodyPr/>
          <a:lstStyle/>
          <a:p>
            <a:r>
              <a:rPr lang="en-US" dirty="0">
                <a:solidFill>
                  <a:schemeClr val="bg1"/>
                </a:solidFill>
              </a:rPr>
              <a:t>Top 3 best performing models are :</a:t>
            </a:r>
          </a:p>
          <a:p>
            <a:r>
              <a:rPr lang="en-US" dirty="0">
                <a:solidFill>
                  <a:schemeClr val="bg1"/>
                </a:solidFill>
              </a:rPr>
              <a:t>1. Linear Regression</a:t>
            </a:r>
          </a:p>
          <a:p>
            <a:r>
              <a:rPr lang="en-US" dirty="0">
                <a:solidFill>
                  <a:schemeClr val="bg1"/>
                </a:solidFill>
              </a:rPr>
              <a:t>2. Lasso &amp; Ridge Regression</a:t>
            </a:r>
          </a:p>
          <a:p>
            <a:r>
              <a:rPr lang="en-US" dirty="0">
                <a:solidFill>
                  <a:schemeClr val="bg1"/>
                </a:solidFill>
              </a:rPr>
              <a:t>3. Polynomial Regression </a:t>
            </a:r>
            <a:endParaRPr lang="en-IN" dirty="0">
              <a:solidFill>
                <a:schemeClr val="bg1"/>
              </a:solidFill>
            </a:endParaRPr>
          </a:p>
        </p:txBody>
      </p:sp>
      <p:pic>
        <p:nvPicPr>
          <p:cNvPr id="4" name="Picture 3">
            <a:extLst>
              <a:ext uri="{FF2B5EF4-FFF2-40B4-BE49-F238E27FC236}">
                <a16:creationId xmlns:a16="http://schemas.microsoft.com/office/drawing/2014/main" id="{1D2AAEA9-C5C4-ED39-81FC-5F881CCC92A1}"/>
              </a:ext>
            </a:extLst>
          </p:cNvPr>
          <p:cNvPicPr>
            <a:picLocks noChangeAspect="1"/>
          </p:cNvPicPr>
          <p:nvPr/>
        </p:nvPicPr>
        <p:blipFill>
          <a:blip r:embed="rId2"/>
          <a:stretch>
            <a:fillRect/>
          </a:stretch>
        </p:blipFill>
        <p:spPr>
          <a:xfrm>
            <a:off x="118062" y="688489"/>
            <a:ext cx="8714238" cy="3033656"/>
          </a:xfrm>
          <a:prstGeom prst="rect">
            <a:avLst/>
          </a:prstGeom>
        </p:spPr>
      </p:pic>
    </p:spTree>
    <p:extLst>
      <p:ext uri="{BB962C8B-B14F-4D97-AF65-F5344CB8AC3E}">
        <p14:creationId xmlns:p14="http://schemas.microsoft.com/office/powerpoint/2010/main" val="205286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3EC1-BB78-B083-44A0-ADE242CED6EA}"/>
              </a:ext>
            </a:extLst>
          </p:cNvPr>
          <p:cNvSpPr>
            <a:spLocks noGrp="1"/>
          </p:cNvSpPr>
          <p:nvPr>
            <p:ph type="title"/>
          </p:nvPr>
        </p:nvSpPr>
        <p:spPr>
          <a:xfrm>
            <a:off x="311700" y="75304"/>
            <a:ext cx="8520600" cy="942421"/>
          </a:xfrm>
        </p:spPr>
        <p:txBody>
          <a:bodyPr/>
          <a:lstStyle/>
          <a:p>
            <a:r>
              <a:rPr lang="en-US" dirty="0"/>
              <a:t>Adjusted R2 score with respect to models after applying hyper parameter tuning </a:t>
            </a:r>
            <a:endParaRPr lang="en-IN" dirty="0"/>
          </a:p>
        </p:txBody>
      </p:sp>
      <p:sp>
        <p:nvSpPr>
          <p:cNvPr id="3" name="Text Placeholder 2">
            <a:extLst>
              <a:ext uri="{FF2B5EF4-FFF2-40B4-BE49-F238E27FC236}">
                <a16:creationId xmlns:a16="http://schemas.microsoft.com/office/drawing/2014/main" id="{7C9952AE-E07E-CDC7-5B90-A1320C9EAC7E}"/>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6CCE0384-9D1E-6A8B-9563-62ACB34749D9}"/>
              </a:ext>
            </a:extLst>
          </p:cNvPr>
          <p:cNvPicPr>
            <a:picLocks noChangeAspect="1"/>
          </p:cNvPicPr>
          <p:nvPr/>
        </p:nvPicPr>
        <p:blipFill>
          <a:blip r:embed="rId2"/>
          <a:stretch>
            <a:fillRect/>
          </a:stretch>
        </p:blipFill>
        <p:spPr>
          <a:xfrm>
            <a:off x="0" y="1152473"/>
            <a:ext cx="9144000" cy="3883449"/>
          </a:xfrm>
          <a:prstGeom prst="rect">
            <a:avLst/>
          </a:prstGeom>
        </p:spPr>
      </p:pic>
    </p:spTree>
    <p:extLst>
      <p:ext uri="{BB962C8B-B14F-4D97-AF65-F5344CB8AC3E}">
        <p14:creationId xmlns:p14="http://schemas.microsoft.com/office/powerpoint/2010/main" val="269922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C7D9-0BEC-4A93-AED7-E8345A004C21}"/>
              </a:ext>
            </a:extLst>
          </p:cNvPr>
          <p:cNvSpPr>
            <a:spLocks noGrp="1"/>
          </p:cNvSpPr>
          <p:nvPr>
            <p:ph type="title"/>
          </p:nvPr>
        </p:nvSpPr>
        <p:spPr>
          <a:xfrm>
            <a:off x="311700" y="1"/>
            <a:ext cx="8520600" cy="868680"/>
          </a:xfrm>
        </p:spPr>
        <p:txBody>
          <a:bodyPr/>
          <a:lstStyle/>
          <a:p>
            <a:r>
              <a:rPr lang="en-US" sz="4400" dirty="0"/>
              <a:t>Contents</a:t>
            </a:r>
            <a:endParaRPr lang="en-IN" sz="4400" dirty="0"/>
          </a:p>
        </p:txBody>
      </p:sp>
      <p:sp>
        <p:nvSpPr>
          <p:cNvPr id="3" name="Text Placeholder 2">
            <a:extLst>
              <a:ext uri="{FF2B5EF4-FFF2-40B4-BE49-F238E27FC236}">
                <a16:creationId xmlns:a16="http://schemas.microsoft.com/office/drawing/2014/main" id="{9CF03309-FD1D-316F-9259-F71AB5DF2243}"/>
              </a:ext>
            </a:extLst>
          </p:cNvPr>
          <p:cNvSpPr>
            <a:spLocks noGrp="1"/>
          </p:cNvSpPr>
          <p:nvPr>
            <p:ph type="body" idx="1"/>
          </p:nvPr>
        </p:nvSpPr>
        <p:spPr>
          <a:xfrm>
            <a:off x="311700" y="674370"/>
            <a:ext cx="8520600" cy="4343400"/>
          </a:xfrm>
        </p:spPr>
        <p:txBody>
          <a:bodyPr/>
          <a:lstStyle/>
          <a:p>
            <a:pPr marL="114300" indent="0">
              <a:buNone/>
            </a:pPr>
            <a:r>
              <a:rPr lang="en-US" sz="1600" dirty="0">
                <a:solidFill>
                  <a:schemeClr val="bg1"/>
                </a:solidFill>
              </a:rPr>
              <a:t>1)Data Summary</a:t>
            </a:r>
          </a:p>
          <a:p>
            <a:pPr marL="114300" indent="0">
              <a:buNone/>
            </a:pPr>
            <a:r>
              <a:rPr lang="en-US" sz="1600" dirty="0">
                <a:solidFill>
                  <a:schemeClr val="bg1"/>
                </a:solidFill>
              </a:rPr>
              <a:t>2)Problem Statement</a:t>
            </a:r>
            <a:endParaRPr lang="en-IN" sz="1600" dirty="0">
              <a:solidFill>
                <a:schemeClr val="bg1"/>
              </a:solidFill>
            </a:endParaRPr>
          </a:p>
          <a:p>
            <a:pPr marL="114300" indent="0">
              <a:buNone/>
            </a:pPr>
            <a:r>
              <a:rPr lang="en-IN" sz="1600" dirty="0">
                <a:solidFill>
                  <a:schemeClr val="bg1"/>
                </a:solidFill>
              </a:rPr>
              <a:t>3) Exploratory Data Analysis </a:t>
            </a:r>
          </a:p>
          <a:p>
            <a:pPr marL="114300" indent="0">
              <a:buNone/>
            </a:pPr>
            <a:r>
              <a:rPr lang="en-IN" sz="1600" dirty="0">
                <a:solidFill>
                  <a:schemeClr val="bg1"/>
                </a:solidFill>
              </a:rPr>
              <a:t>o Visualizing Rented Bike Count, Hour with Respect to different categorical Feature </a:t>
            </a:r>
          </a:p>
          <a:p>
            <a:pPr marL="114300" indent="0">
              <a:buNone/>
            </a:pPr>
            <a:r>
              <a:rPr lang="en-IN" sz="1600" dirty="0">
                <a:solidFill>
                  <a:schemeClr val="bg1"/>
                </a:solidFill>
              </a:rPr>
              <a:t>o Visualizing Value count of Categorical Features</a:t>
            </a:r>
          </a:p>
          <a:p>
            <a:pPr marL="114300" indent="0">
              <a:buNone/>
            </a:pPr>
            <a:r>
              <a:rPr lang="en-IN" sz="1600" dirty="0">
                <a:solidFill>
                  <a:schemeClr val="bg1"/>
                </a:solidFill>
              </a:rPr>
              <a:t> o Visualizing Distribution of Data</a:t>
            </a:r>
          </a:p>
          <a:p>
            <a:pPr marL="114300" indent="0">
              <a:buNone/>
            </a:pPr>
            <a:r>
              <a:rPr lang="en-IN" sz="1600" dirty="0">
                <a:solidFill>
                  <a:schemeClr val="bg1"/>
                </a:solidFill>
              </a:rPr>
              <a:t> o Normalize Dependent Variable</a:t>
            </a:r>
          </a:p>
          <a:p>
            <a:pPr marL="114300" indent="0">
              <a:buNone/>
            </a:pPr>
            <a:r>
              <a:rPr lang="en-IN" sz="1600" dirty="0">
                <a:solidFill>
                  <a:schemeClr val="bg1"/>
                </a:solidFill>
              </a:rPr>
              <a:t> o Visualizing Regression Plot of Data</a:t>
            </a:r>
          </a:p>
          <a:p>
            <a:pPr marL="114300" indent="0">
              <a:buNone/>
            </a:pPr>
            <a:r>
              <a:rPr lang="en-IN" sz="1600" dirty="0">
                <a:solidFill>
                  <a:schemeClr val="bg1"/>
                </a:solidFill>
              </a:rPr>
              <a:t>7) Correlation Analysis</a:t>
            </a:r>
          </a:p>
          <a:p>
            <a:pPr marL="114300" indent="0">
              <a:buNone/>
            </a:pPr>
            <a:r>
              <a:rPr lang="en-IN" sz="1600" dirty="0">
                <a:solidFill>
                  <a:schemeClr val="bg1"/>
                </a:solidFill>
              </a:rPr>
              <a:t> 8) Evaluation Matrix of all the models </a:t>
            </a:r>
          </a:p>
          <a:p>
            <a:pPr marL="114300" indent="0">
              <a:buNone/>
            </a:pPr>
            <a:r>
              <a:rPr lang="en-IN" sz="1600" dirty="0">
                <a:solidFill>
                  <a:schemeClr val="bg1"/>
                </a:solidFill>
              </a:rPr>
              <a:t>9) Model </a:t>
            </a:r>
            <a:r>
              <a:rPr lang="en-IN" sz="1600">
                <a:solidFill>
                  <a:schemeClr val="bg1"/>
                </a:solidFill>
              </a:rPr>
              <a:t>Explainabiltiy</a:t>
            </a:r>
            <a:endParaRPr lang="en-IN" sz="1600" dirty="0">
              <a:solidFill>
                <a:schemeClr val="bg1"/>
              </a:solidFill>
            </a:endParaRPr>
          </a:p>
          <a:p>
            <a:pPr marL="114300" indent="0">
              <a:buNone/>
            </a:pPr>
            <a:r>
              <a:rPr lang="en-IN" sz="1600" dirty="0">
                <a:solidFill>
                  <a:schemeClr val="bg1"/>
                </a:solidFill>
              </a:rPr>
              <a:t> 10) Model Validation &amp; Selection</a:t>
            </a:r>
          </a:p>
          <a:p>
            <a:pPr marL="114300" indent="0">
              <a:buNone/>
            </a:pPr>
            <a:r>
              <a:rPr lang="en-IN" sz="1600" dirty="0">
                <a:solidFill>
                  <a:schemeClr val="bg1"/>
                </a:solidFill>
              </a:rPr>
              <a:t>11)Challenges</a:t>
            </a:r>
          </a:p>
          <a:p>
            <a:pPr marL="114300" indent="0">
              <a:buNone/>
            </a:pPr>
            <a:r>
              <a:rPr lang="en-IN" sz="1600" dirty="0">
                <a:solidFill>
                  <a:schemeClr val="bg1"/>
                </a:solidFill>
              </a:rPr>
              <a:t> 12)Conclusion</a:t>
            </a:r>
          </a:p>
        </p:txBody>
      </p:sp>
    </p:spTree>
    <p:extLst>
      <p:ext uri="{BB962C8B-B14F-4D97-AF65-F5344CB8AC3E}">
        <p14:creationId xmlns:p14="http://schemas.microsoft.com/office/powerpoint/2010/main" val="2082408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BC5A-8DF6-A4D7-9CFD-A338667CAA9A}"/>
              </a:ext>
            </a:extLst>
          </p:cNvPr>
          <p:cNvSpPr>
            <a:spLocks noGrp="1"/>
          </p:cNvSpPr>
          <p:nvPr>
            <p:ph type="title"/>
          </p:nvPr>
        </p:nvSpPr>
        <p:spPr>
          <a:xfrm>
            <a:off x="311700" y="1721224"/>
            <a:ext cx="8520600" cy="1271426"/>
          </a:xfrm>
        </p:spPr>
        <p:txBody>
          <a:bodyPr/>
          <a:lstStyle/>
          <a:p>
            <a:r>
              <a:rPr lang="en-US" sz="5400" dirty="0"/>
              <a:t>MODEL EXPLANABILITY</a:t>
            </a:r>
            <a:endParaRPr lang="en-IN" sz="5400" dirty="0"/>
          </a:p>
        </p:txBody>
      </p:sp>
    </p:spTree>
    <p:extLst>
      <p:ext uri="{BB962C8B-B14F-4D97-AF65-F5344CB8AC3E}">
        <p14:creationId xmlns:p14="http://schemas.microsoft.com/office/powerpoint/2010/main" val="3601760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C23B-98CE-F7EB-721A-C129FA1575D8}"/>
              </a:ext>
            </a:extLst>
          </p:cNvPr>
          <p:cNvSpPr>
            <a:spLocks noGrp="1"/>
          </p:cNvSpPr>
          <p:nvPr>
            <p:ph type="title"/>
          </p:nvPr>
        </p:nvSpPr>
        <p:spPr/>
        <p:txBody>
          <a:bodyPr/>
          <a:lstStyle/>
          <a:p>
            <a:r>
              <a:rPr lang="en-IN" dirty="0"/>
              <a:t>Linear Regression &amp; Lasso Regression</a:t>
            </a:r>
          </a:p>
        </p:txBody>
      </p:sp>
      <p:sp>
        <p:nvSpPr>
          <p:cNvPr id="3" name="Text Placeholder 2">
            <a:extLst>
              <a:ext uri="{FF2B5EF4-FFF2-40B4-BE49-F238E27FC236}">
                <a16:creationId xmlns:a16="http://schemas.microsoft.com/office/drawing/2014/main" id="{E30C1CEF-6728-534E-4193-761ABC8677DC}"/>
              </a:ext>
            </a:extLst>
          </p:cNvPr>
          <p:cNvSpPr>
            <a:spLocks noGrp="1"/>
          </p:cNvSpPr>
          <p:nvPr>
            <p:ph type="body" idx="1"/>
          </p:nvPr>
        </p:nvSpPr>
        <p:spPr/>
        <p:txBody>
          <a:bodyPr/>
          <a:lstStyle/>
          <a:p>
            <a:r>
              <a:rPr lang="en-US" b="0" i="0" dirty="0">
                <a:solidFill>
                  <a:srgbClr val="202124"/>
                </a:solidFill>
                <a:effectLst/>
                <a:latin typeface="arial" panose="020B0604020202020204" pitchFamily="34" charset="0"/>
              </a:rPr>
              <a:t> Linear regression analysis is </a:t>
            </a:r>
            <a:r>
              <a:rPr lang="en-US" b="1" i="0" dirty="0">
                <a:solidFill>
                  <a:srgbClr val="202124"/>
                </a:solidFill>
                <a:effectLst/>
                <a:latin typeface="arial" panose="020B0604020202020204" pitchFamily="34" charset="0"/>
              </a:rPr>
              <a:t>used to predict the value of a variable based on the value of another variable</a:t>
            </a:r>
            <a:r>
              <a:rPr lang="en-US" b="0" i="0" dirty="0">
                <a:solidFill>
                  <a:srgbClr val="202124"/>
                </a:solidFill>
                <a:effectLst/>
                <a:latin typeface="arial" panose="020B0604020202020204" pitchFamily="34" charset="0"/>
              </a:rPr>
              <a:t>. The variable you want to predict is called the dependent variable. The variable you are using to predict the other variable's value is called the independent variable.</a:t>
            </a:r>
            <a:endParaRPr lang="en-IN" dirty="0"/>
          </a:p>
        </p:txBody>
      </p:sp>
      <p:sp>
        <p:nvSpPr>
          <p:cNvPr id="4" name="Text Placeholder 3">
            <a:extLst>
              <a:ext uri="{FF2B5EF4-FFF2-40B4-BE49-F238E27FC236}">
                <a16:creationId xmlns:a16="http://schemas.microsoft.com/office/drawing/2014/main" id="{D8BF35EB-FFC6-3E01-E7C4-69525E4DD69F}"/>
              </a:ext>
            </a:extLst>
          </p:cNvPr>
          <p:cNvSpPr>
            <a:spLocks noGrp="1"/>
          </p:cNvSpPr>
          <p:nvPr>
            <p:ph type="body" idx="2"/>
          </p:nvPr>
        </p:nvSpPr>
        <p:spPr/>
        <p:txBody>
          <a:bodyPr/>
          <a:lstStyle/>
          <a:p>
            <a:r>
              <a:rPr lang="en-US" b="0" i="0" dirty="0">
                <a:solidFill>
                  <a:srgbClr val="0F0F0F"/>
                </a:solidFill>
                <a:effectLst/>
                <a:latin typeface="Roboto" panose="02000000000000000000" pitchFamily="2" charset="0"/>
              </a:rPr>
              <a:t>Lasso regression is a type of linear regression that uses shrinkage. Shrinkage is where data values are shrunk towards a central point, like the mean. The lasso procedure encourages simple, sparse models (i.e. models with fewer parameters).</a:t>
            </a:r>
            <a:endParaRPr lang="en-IN" dirty="0"/>
          </a:p>
        </p:txBody>
      </p:sp>
      <p:pic>
        <p:nvPicPr>
          <p:cNvPr id="6" name="Picture 5">
            <a:extLst>
              <a:ext uri="{FF2B5EF4-FFF2-40B4-BE49-F238E27FC236}">
                <a16:creationId xmlns:a16="http://schemas.microsoft.com/office/drawing/2014/main" id="{795517E3-7F36-8138-A6EC-F1D75F1D27AE}"/>
              </a:ext>
            </a:extLst>
          </p:cNvPr>
          <p:cNvPicPr>
            <a:picLocks noChangeAspect="1"/>
          </p:cNvPicPr>
          <p:nvPr/>
        </p:nvPicPr>
        <p:blipFill>
          <a:blip r:embed="rId2"/>
          <a:stretch>
            <a:fillRect/>
          </a:stretch>
        </p:blipFill>
        <p:spPr>
          <a:xfrm>
            <a:off x="311701" y="3166110"/>
            <a:ext cx="8317950" cy="1634490"/>
          </a:xfrm>
          <a:prstGeom prst="rect">
            <a:avLst/>
          </a:prstGeom>
        </p:spPr>
      </p:pic>
    </p:spTree>
    <p:extLst>
      <p:ext uri="{BB962C8B-B14F-4D97-AF65-F5344CB8AC3E}">
        <p14:creationId xmlns:p14="http://schemas.microsoft.com/office/powerpoint/2010/main" val="997164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BB59-DD19-FA08-46EA-102E4B8C73BF}"/>
              </a:ext>
            </a:extLst>
          </p:cNvPr>
          <p:cNvSpPr>
            <a:spLocks noGrp="1"/>
          </p:cNvSpPr>
          <p:nvPr>
            <p:ph type="title"/>
          </p:nvPr>
        </p:nvSpPr>
        <p:spPr/>
        <p:txBody>
          <a:bodyPr/>
          <a:lstStyle/>
          <a:p>
            <a:r>
              <a:rPr lang="en-IN" dirty="0"/>
              <a:t>Ridge Regression &amp; </a:t>
            </a:r>
            <a:r>
              <a:rPr lang="en-IN"/>
              <a:t>Random Forest</a:t>
            </a:r>
          </a:p>
        </p:txBody>
      </p:sp>
      <p:sp>
        <p:nvSpPr>
          <p:cNvPr id="3" name="Text Placeholder 2">
            <a:extLst>
              <a:ext uri="{FF2B5EF4-FFF2-40B4-BE49-F238E27FC236}">
                <a16:creationId xmlns:a16="http://schemas.microsoft.com/office/drawing/2014/main" id="{35F0532F-5AEB-1E67-E6E5-EA52E3526212}"/>
              </a:ext>
            </a:extLst>
          </p:cNvPr>
          <p:cNvSpPr>
            <a:spLocks noGrp="1"/>
          </p:cNvSpPr>
          <p:nvPr>
            <p:ph type="body" idx="1"/>
          </p:nvPr>
        </p:nvSpPr>
        <p:spPr/>
        <p:txBody>
          <a:bodyPr/>
          <a:lstStyle/>
          <a:p>
            <a:r>
              <a:rPr lang="en-US" b="0" i="0" dirty="0">
                <a:solidFill>
                  <a:srgbClr val="0F0F0F"/>
                </a:solidFill>
                <a:effectLst/>
                <a:latin typeface="Roboto" panose="02000000000000000000" pitchFamily="2" charset="0"/>
              </a:rPr>
              <a:t>Ridge regression is a method of estimating the coefficients of multiple-regression models in scenarios where linearly independent variables are highly correlated. It has been used in many fields including econometrics, chemistry, and engineering.</a:t>
            </a:r>
            <a:endParaRPr lang="en-IN" dirty="0"/>
          </a:p>
        </p:txBody>
      </p:sp>
      <p:sp>
        <p:nvSpPr>
          <p:cNvPr id="4" name="Text Placeholder 3">
            <a:extLst>
              <a:ext uri="{FF2B5EF4-FFF2-40B4-BE49-F238E27FC236}">
                <a16:creationId xmlns:a16="http://schemas.microsoft.com/office/drawing/2014/main" id="{C73A1C08-157E-2F8A-D940-D92F405EE3E5}"/>
              </a:ext>
            </a:extLst>
          </p:cNvPr>
          <p:cNvSpPr>
            <a:spLocks noGrp="1"/>
          </p:cNvSpPr>
          <p:nvPr>
            <p:ph type="body" idx="2"/>
          </p:nvPr>
        </p:nvSpPr>
        <p:spPr/>
        <p:txBody>
          <a:bodyPr/>
          <a:lstStyle/>
          <a:p>
            <a:r>
              <a:rPr lang="en-US" b="0" i="0" dirty="0">
                <a:solidFill>
                  <a:srgbClr val="202124"/>
                </a:solidFill>
                <a:effectLst/>
                <a:latin typeface="arial" panose="020B0604020202020204" pitchFamily="34" charset="0"/>
              </a:rPr>
              <a:t>Random Forest Regression is </a:t>
            </a:r>
            <a:r>
              <a:rPr lang="en-US" b="1" i="0" dirty="0">
                <a:solidFill>
                  <a:srgbClr val="202124"/>
                </a:solidFill>
                <a:effectLst/>
                <a:latin typeface="arial" panose="020B0604020202020204" pitchFamily="34" charset="0"/>
              </a:rPr>
              <a:t>a supervised learning algorithm that uses ensemble learning method for regression</a:t>
            </a:r>
            <a:r>
              <a:rPr lang="en-US" b="0" i="0" dirty="0">
                <a:solidFill>
                  <a:srgbClr val="202124"/>
                </a:solidFill>
                <a:effectLst/>
                <a:latin typeface="arial" panose="020B0604020202020204" pitchFamily="34" charset="0"/>
              </a:rPr>
              <a:t>. Ensemble learning method is a technique that combines predictions from multiple machine learning algorithms to make a more accurate prediction than a single model.</a:t>
            </a:r>
            <a:endParaRPr lang="en-IN" dirty="0"/>
          </a:p>
        </p:txBody>
      </p:sp>
      <p:pic>
        <p:nvPicPr>
          <p:cNvPr id="6" name="Picture 5">
            <a:extLst>
              <a:ext uri="{FF2B5EF4-FFF2-40B4-BE49-F238E27FC236}">
                <a16:creationId xmlns:a16="http://schemas.microsoft.com/office/drawing/2014/main" id="{A99F7F57-BFD0-79AF-EF0D-34CBB7AC5354}"/>
              </a:ext>
            </a:extLst>
          </p:cNvPr>
          <p:cNvPicPr>
            <a:picLocks noChangeAspect="1"/>
          </p:cNvPicPr>
          <p:nvPr/>
        </p:nvPicPr>
        <p:blipFill>
          <a:blip r:embed="rId2"/>
          <a:stretch>
            <a:fillRect/>
          </a:stretch>
        </p:blipFill>
        <p:spPr>
          <a:xfrm>
            <a:off x="1066311" y="3676394"/>
            <a:ext cx="7011378" cy="449380"/>
          </a:xfrm>
          <a:prstGeom prst="rect">
            <a:avLst/>
          </a:prstGeom>
        </p:spPr>
      </p:pic>
      <p:pic>
        <p:nvPicPr>
          <p:cNvPr id="8" name="Picture 7">
            <a:extLst>
              <a:ext uri="{FF2B5EF4-FFF2-40B4-BE49-F238E27FC236}">
                <a16:creationId xmlns:a16="http://schemas.microsoft.com/office/drawing/2014/main" id="{8C2BF301-BD83-4A84-5889-B7F0F1A74E40}"/>
              </a:ext>
            </a:extLst>
          </p:cNvPr>
          <p:cNvPicPr>
            <a:picLocks noChangeAspect="1"/>
          </p:cNvPicPr>
          <p:nvPr/>
        </p:nvPicPr>
        <p:blipFill>
          <a:blip r:embed="rId3"/>
          <a:stretch>
            <a:fillRect/>
          </a:stretch>
        </p:blipFill>
        <p:spPr>
          <a:xfrm>
            <a:off x="1047258" y="3244920"/>
            <a:ext cx="7020905" cy="449380"/>
          </a:xfrm>
          <a:prstGeom prst="rect">
            <a:avLst/>
          </a:prstGeom>
        </p:spPr>
      </p:pic>
      <p:pic>
        <p:nvPicPr>
          <p:cNvPr id="10" name="Picture 9">
            <a:extLst>
              <a:ext uri="{FF2B5EF4-FFF2-40B4-BE49-F238E27FC236}">
                <a16:creationId xmlns:a16="http://schemas.microsoft.com/office/drawing/2014/main" id="{F2543A09-8F39-6449-4B30-3BEFB31DE161}"/>
              </a:ext>
            </a:extLst>
          </p:cNvPr>
          <p:cNvPicPr>
            <a:picLocks noChangeAspect="1"/>
          </p:cNvPicPr>
          <p:nvPr/>
        </p:nvPicPr>
        <p:blipFill>
          <a:blip r:embed="rId4"/>
          <a:stretch>
            <a:fillRect/>
          </a:stretch>
        </p:blipFill>
        <p:spPr>
          <a:xfrm>
            <a:off x="1047258" y="4125774"/>
            <a:ext cx="7030431" cy="431474"/>
          </a:xfrm>
          <a:prstGeom prst="rect">
            <a:avLst/>
          </a:prstGeom>
        </p:spPr>
      </p:pic>
    </p:spTree>
    <p:extLst>
      <p:ext uri="{BB962C8B-B14F-4D97-AF65-F5344CB8AC3E}">
        <p14:creationId xmlns:p14="http://schemas.microsoft.com/office/powerpoint/2010/main" val="2832843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243E-64C4-2C52-A4C6-BBE973BD9DFB}"/>
              </a:ext>
            </a:extLst>
          </p:cNvPr>
          <p:cNvSpPr>
            <a:spLocks noGrp="1"/>
          </p:cNvSpPr>
          <p:nvPr>
            <p:ph type="title"/>
          </p:nvPr>
        </p:nvSpPr>
        <p:spPr>
          <a:xfrm>
            <a:off x="0" y="0"/>
            <a:ext cx="9144000" cy="685801"/>
          </a:xfrm>
        </p:spPr>
        <p:txBody>
          <a:bodyPr/>
          <a:lstStyle/>
          <a:p>
            <a:r>
              <a:rPr lang="en-IN" dirty="0"/>
              <a:t>Explaining Gradient Boosting &amp; Extreme Gradient </a:t>
            </a:r>
          </a:p>
        </p:txBody>
      </p:sp>
      <p:sp>
        <p:nvSpPr>
          <p:cNvPr id="3" name="Text Placeholder 2">
            <a:extLst>
              <a:ext uri="{FF2B5EF4-FFF2-40B4-BE49-F238E27FC236}">
                <a16:creationId xmlns:a16="http://schemas.microsoft.com/office/drawing/2014/main" id="{B4ADA9AF-DA2C-0EB5-5CF2-E7FF5C43886F}"/>
              </a:ext>
            </a:extLst>
          </p:cNvPr>
          <p:cNvSpPr>
            <a:spLocks noGrp="1"/>
          </p:cNvSpPr>
          <p:nvPr>
            <p:ph type="body" idx="1"/>
          </p:nvPr>
        </p:nvSpPr>
        <p:spPr>
          <a:xfrm>
            <a:off x="5163200" y="685800"/>
            <a:ext cx="3980800" cy="4366259"/>
          </a:xfrm>
        </p:spPr>
        <p:txBody>
          <a:bodyPr/>
          <a:lstStyle/>
          <a:p>
            <a:endParaRPr lang="en-IN" dirty="0"/>
          </a:p>
        </p:txBody>
      </p:sp>
      <p:pic>
        <p:nvPicPr>
          <p:cNvPr id="6" name="Picture 5">
            <a:extLst>
              <a:ext uri="{FF2B5EF4-FFF2-40B4-BE49-F238E27FC236}">
                <a16:creationId xmlns:a16="http://schemas.microsoft.com/office/drawing/2014/main" id="{08891C56-95E5-2875-B946-498313EB1085}"/>
              </a:ext>
            </a:extLst>
          </p:cNvPr>
          <p:cNvPicPr>
            <a:picLocks noChangeAspect="1"/>
          </p:cNvPicPr>
          <p:nvPr/>
        </p:nvPicPr>
        <p:blipFill>
          <a:blip r:embed="rId2"/>
          <a:stretch>
            <a:fillRect/>
          </a:stretch>
        </p:blipFill>
        <p:spPr>
          <a:xfrm>
            <a:off x="1" y="741605"/>
            <a:ext cx="4343399" cy="4457699"/>
          </a:xfrm>
          <a:prstGeom prst="rect">
            <a:avLst/>
          </a:prstGeom>
        </p:spPr>
      </p:pic>
      <p:pic>
        <p:nvPicPr>
          <p:cNvPr id="4" name="Picture 3">
            <a:extLst>
              <a:ext uri="{FF2B5EF4-FFF2-40B4-BE49-F238E27FC236}">
                <a16:creationId xmlns:a16="http://schemas.microsoft.com/office/drawing/2014/main" id="{F0CF329B-1990-6C53-3EB1-AD4A36353D7C}"/>
              </a:ext>
            </a:extLst>
          </p:cNvPr>
          <p:cNvPicPr>
            <a:picLocks noChangeAspect="1"/>
          </p:cNvPicPr>
          <p:nvPr/>
        </p:nvPicPr>
        <p:blipFill>
          <a:blip r:embed="rId3"/>
          <a:stretch>
            <a:fillRect/>
          </a:stretch>
        </p:blipFill>
        <p:spPr>
          <a:xfrm>
            <a:off x="4343400" y="741605"/>
            <a:ext cx="4800600" cy="4457699"/>
          </a:xfrm>
          <a:prstGeom prst="rect">
            <a:avLst/>
          </a:prstGeom>
        </p:spPr>
      </p:pic>
    </p:spTree>
    <p:extLst>
      <p:ext uri="{BB962C8B-B14F-4D97-AF65-F5344CB8AC3E}">
        <p14:creationId xmlns:p14="http://schemas.microsoft.com/office/powerpoint/2010/main" val="24524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1059-9D6C-2413-A671-C7FAD935A2DE}"/>
              </a:ext>
            </a:extLst>
          </p:cNvPr>
          <p:cNvSpPr>
            <a:spLocks noGrp="1"/>
          </p:cNvSpPr>
          <p:nvPr>
            <p:ph type="title"/>
          </p:nvPr>
        </p:nvSpPr>
        <p:spPr>
          <a:xfrm>
            <a:off x="311700" y="0"/>
            <a:ext cx="8520600" cy="574625"/>
          </a:xfrm>
        </p:spPr>
        <p:txBody>
          <a:bodyPr/>
          <a:lstStyle/>
          <a:p>
            <a:r>
              <a:rPr lang="en-IN" dirty="0" err="1"/>
              <a:t>LightBGM</a:t>
            </a:r>
            <a:endParaRPr lang="en-IN" dirty="0"/>
          </a:p>
        </p:txBody>
      </p:sp>
      <p:sp>
        <p:nvSpPr>
          <p:cNvPr id="3" name="Text Placeholder 2">
            <a:extLst>
              <a:ext uri="{FF2B5EF4-FFF2-40B4-BE49-F238E27FC236}">
                <a16:creationId xmlns:a16="http://schemas.microsoft.com/office/drawing/2014/main" id="{CCC788B3-055C-F8AA-D0AB-2E260A316064}"/>
              </a:ext>
            </a:extLst>
          </p:cNvPr>
          <p:cNvSpPr>
            <a:spLocks noGrp="1"/>
          </p:cNvSpPr>
          <p:nvPr>
            <p:ph type="body" idx="1"/>
          </p:nvPr>
        </p:nvSpPr>
        <p:spPr>
          <a:xfrm>
            <a:off x="4722606" y="1152475"/>
            <a:ext cx="4109693" cy="3416400"/>
          </a:xfrm>
        </p:spPr>
        <p:txBody>
          <a:bodyPr/>
          <a:lstStyle/>
          <a:p>
            <a:r>
              <a:rPr lang="en-US" b="0" i="0" dirty="0" err="1">
                <a:solidFill>
                  <a:srgbClr val="202124"/>
                </a:solidFill>
                <a:effectLst/>
                <a:latin typeface="arial" panose="020B0604020202020204" pitchFamily="34" charset="0"/>
              </a:rPr>
              <a:t>LightGBM</a:t>
            </a:r>
            <a:r>
              <a:rPr lang="en-US" b="0" i="0" dirty="0">
                <a:solidFill>
                  <a:srgbClr val="202124"/>
                </a:solidFill>
                <a:effectLst/>
                <a:latin typeface="arial" panose="020B0604020202020204" pitchFamily="34" charset="0"/>
              </a:rPr>
              <a:t> is </a:t>
            </a:r>
            <a:r>
              <a:rPr lang="en-US" b="1" i="0" dirty="0">
                <a:solidFill>
                  <a:srgbClr val="202124"/>
                </a:solidFill>
                <a:effectLst/>
                <a:latin typeface="arial" panose="020B0604020202020204" pitchFamily="34" charset="0"/>
              </a:rPr>
              <a:t>a gradient boosting framework based on decision trees to increases the efficiency of the model and reduces memory usage</a:t>
            </a:r>
            <a:r>
              <a:rPr lang="en-US" b="0" i="0" dirty="0">
                <a:solidFill>
                  <a:srgbClr val="202124"/>
                </a:solidFill>
                <a:effectLst/>
                <a:latin typeface="arial" panose="020B0604020202020204" pitchFamily="34" charset="0"/>
              </a:rPr>
              <a:t>.</a:t>
            </a:r>
            <a:endParaRPr lang="en-IN" dirty="0"/>
          </a:p>
        </p:txBody>
      </p:sp>
      <p:pic>
        <p:nvPicPr>
          <p:cNvPr id="5" name="Picture 4">
            <a:extLst>
              <a:ext uri="{FF2B5EF4-FFF2-40B4-BE49-F238E27FC236}">
                <a16:creationId xmlns:a16="http://schemas.microsoft.com/office/drawing/2014/main" id="{BADB1657-A783-7193-7BDE-2C2CE0CB7113}"/>
              </a:ext>
            </a:extLst>
          </p:cNvPr>
          <p:cNvPicPr>
            <a:picLocks noChangeAspect="1"/>
          </p:cNvPicPr>
          <p:nvPr/>
        </p:nvPicPr>
        <p:blipFill>
          <a:blip r:embed="rId2"/>
          <a:stretch>
            <a:fillRect/>
          </a:stretch>
        </p:blipFill>
        <p:spPr>
          <a:xfrm>
            <a:off x="1" y="574624"/>
            <a:ext cx="4722606" cy="4568875"/>
          </a:xfrm>
          <a:prstGeom prst="rect">
            <a:avLst/>
          </a:prstGeom>
        </p:spPr>
      </p:pic>
    </p:spTree>
    <p:extLst>
      <p:ext uri="{BB962C8B-B14F-4D97-AF65-F5344CB8AC3E}">
        <p14:creationId xmlns:p14="http://schemas.microsoft.com/office/powerpoint/2010/main" val="366364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32DD-56F9-8C31-6A3C-CD0582F9C55C}"/>
              </a:ext>
            </a:extLst>
          </p:cNvPr>
          <p:cNvSpPr>
            <a:spLocks noGrp="1"/>
          </p:cNvSpPr>
          <p:nvPr>
            <p:ph type="title"/>
          </p:nvPr>
        </p:nvSpPr>
        <p:spPr>
          <a:xfrm>
            <a:off x="311700" y="0"/>
            <a:ext cx="8520600" cy="574625"/>
          </a:xfrm>
        </p:spPr>
        <p:txBody>
          <a:bodyPr/>
          <a:lstStyle/>
          <a:p>
            <a:r>
              <a:rPr lang="en-IN" dirty="0" err="1"/>
              <a:t>CatBoost</a:t>
            </a:r>
            <a:endParaRPr lang="en-IN" dirty="0"/>
          </a:p>
        </p:txBody>
      </p:sp>
      <p:sp>
        <p:nvSpPr>
          <p:cNvPr id="3" name="Text Placeholder 2">
            <a:extLst>
              <a:ext uri="{FF2B5EF4-FFF2-40B4-BE49-F238E27FC236}">
                <a16:creationId xmlns:a16="http://schemas.microsoft.com/office/drawing/2014/main" id="{2A4123FE-818A-2233-C41C-E75869A973B8}"/>
              </a:ext>
            </a:extLst>
          </p:cNvPr>
          <p:cNvSpPr>
            <a:spLocks noGrp="1"/>
          </p:cNvSpPr>
          <p:nvPr>
            <p:ph type="body" idx="1"/>
          </p:nvPr>
        </p:nvSpPr>
        <p:spPr>
          <a:xfrm>
            <a:off x="4873214" y="1152475"/>
            <a:ext cx="3959086" cy="3416400"/>
          </a:xfrm>
        </p:spPr>
        <p:txBody>
          <a:bodyPr/>
          <a:lstStyle/>
          <a:p>
            <a:r>
              <a:rPr lang="en-US" b="0" i="0" dirty="0">
                <a:solidFill>
                  <a:srgbClr val="202124"/>
                </a:solidFill>
                <a:effectLst/>
                <a:latin typeface="arial" panose="020B0604020202020204" pitchFamily="34" charset="0"/>
              </a:rPr>
              <a:t>CATBOOST is </a:t>
            </a:r>
            <a:r>
              <a:rPr lang="en-US" b="1" i="0" dirty="0">
                <a:solidFill>
                  <a:srgbClr val="202124"/>
                </a:solidFill>
                <a:effectLst/>
                <a:latin typeface="arial" panose="020B0604020202020204" pitchFamily="34" charset="0"/>
              </a:rPr>
              <a:t>an open-source machine learning library developed by a Russian search engine giant Yandex</a:t>
            </a:r>
            <a:r>
              <a:rPr lang="en-US" b="0" i="0" dirty="0">
                <a:solidFill>
                  <a:srgbClr val="202124"/>
                </a:solidFill>
                <a:effectLst/>
                <a:latin typeface="arial" panose="020B0604020202020204" pitchFamily="34" charset="0"/>
              </a:rPr>
              <a:t>. One of the prominent aspects of </a:t>
            </a:r>
            <a:r>
              <a:rPr lang="en-US" b="0" i="0" dirty="0" err="1">
                <a:solidFill>
                  <a:srgbClr val="202124"/>
                </a:solidFill>
                <a:effectLst/>
                <a:latin typeface="arial" panose="020B0604020202020204" pitchFamily="34" charset="0"/>
              </a:rPr>
              <a:t>catboost</a:t>
            </a:r>
            <a:r>
              <a:rPr lang="en-US" b="0" i="0" dirty="0">
                <a:solidFill>
                  <a:srgbClr val="202124"/>
                </a:solidFill>
                <a:effectLst/>
                <a:latin typeface="arial" panose="020B0604020202020204" pitchFamily="34" charset="0"/>
              </a:rPr>
              <a:t> is its ability to handle missing data and categorical data without encoding but will get to that later. It makes feature engineering tasks easier and in some cases extinct.</a:t>
            </a:r>
            <a:endParaRPr lang="en-IN" dirty="0"/>
          </a:p>
        </p:txBody>
      </p:sp>
      <p:pic>
        <p:nvPicPr>
          <p:cNvPr id="5" name="Picture 4">
            <a:extLst>
              <a:ext uri="{FF2B5EF4-FFF2-40B4-BE49-F238E27FC236}">
                <a16:creationId xmlns:a16="http://schemas.microsoft.com/office/drawing/2014/main" id="{7158E641-C5DC-4746-7E95-A18814598EC5}"/>
              </a:ext>
            </a:extLst>
          </p:cNvPr>
          <p:cNvPicPr>
            <a:picLocks noChangeAspect="1"/>
          </p:cNvPicPr>
          <p:nvPr/>
        </p:nvPicPr>
        <p:blipFill>
          <a:blip r:embed="rId2"/>
          <a:stretch>
            <a:fillRect/>
          </a:stretch>
        </p:blipFill>
        <p:spPr>
          <a:xfrm>
            <a:off x="0" y="574624"/>
            <a:ext cx="4873214" cy="4568875"/>
          </a:xfrm>
          <a:prstGeom prst="rect">
            <a:avLst/>
          </a:prstGeom>
        </p:spPr>
      </p:pic>
    </p:spTree>
    <p:extLst>
      <p:ext uri="{BB962C8B-B14F-4D97-AF65-F5344CB8AC3E}">
        <p14:creationId xmlns:p14="http://schemas.microsoft.com/office/powerpoint/2010/main" val="3321843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F313-409E-7565-9324-A805FA85543D}"/>
              </a:ext>
            </a:extLst>
          </p:cNvPr>
          <p:cNvSpPr>
            <a:spLocks noGrp="1"/>
          </p:cNvSpPr>
          <p:nvPr>
            <p:ph type="title"/>
          </p:nvPr>
        </p:nvSpPr>
        <p:spPr>
          <a:xfrm>
            <a:off x="311700" y="86061"/>
            <a:ext cx="8520600" cy="613186"/>
          </a:xfrm>
        </p:spPr>
        <p:txBody>
          <a:bodyPr/>
          <a:lstStyle/>
          <a:p>
            <a:r>
              <a:rPr lang="en-US" dirty="0"/>
              <a:t>Model Validation &amp; Selection</a:t>
            </a:r>
            <a:endParaRPr lang="en-IN" dirty="0"/>
          </a:p>
        </p:txBody>
      </p:sp>
      <p:sp>
        <p:nvSpPr>
          <p:cNvPr id="3" name="Text Placeholder 2">
            <a:extLst>
              <a:ext uri="{FF2B5EF4-FFF2-40B4-BE49-F238E27FC236}">
                <a16:creationId xmlns:a16="http://schemas.microsoft.com/office/drawing/2014/main" id="{79821C49-728A-8BF3-135C-1D55EFBD2EFB}"/>
              </a:ext>
            </a:extLst>
          </p:cNvPr>
          <p:cNvSpPr>
            <a:spLocks noGrp="1"/>
          </p:cNvSpPr>
          <p:nvPr>
            <p:ph type="body" idx="1"/>
          </p:nvPr>
        </p:nvSpPr>
        <p:spPr>
          <a:xfrm>
            <a:off x="311700" y="785308"/>
            <a:ext cx="8520600" cy="4358191"/>
          </a:xfrm>
        </p:spPr>
        <p:txBody>
          <a:bodyPr/>
          <a:lstStyle/>
          <a:p>
            <a:r>
              <a:rPr lang="en-US" sz="2800" dirty="0">
                <a:solidFill>
                  <a:schemeClr val="bg1"/>
                </a:solidFill>
              </a:rPr>
              <a:t>● Observation 1: As seen in the Model Evaluation Matrices table, Linear Regression is not giving great  a results. </a:t>
            </a:r>
          </a:p>
          <a:p>
            <a:r>
              <a:rPr lang="en-US" sz="2800" dirty="0">
                <a:solidFill>
                  <a:schemeClr val="bg1"/>
                </a:solidFill>
              </a:rPr>
              <a:t>● Observation 2: Gradient Boosting, Xtreme Gradient Boosting and Random Forest have performed equally good in terms of adjusted r2.</a:t>
            </a:r>
          </a:p>
          <a:p>
            <a:r>
              <a:rPr lang="en-US" sz="2800" dirty="0">
                <a:solidFill>
                  <a:schemeClr val="bg1"/>
                </a:solidFill>
              </a:rPr>
              <a:t> ● Observation 3: We are getting the best results from CATBOOST and LIGHTBGM.</a:t>
            </a:r>
            <a:endParaRPr lang="en-IN" sz="2800" dirty="0">
              <a:solidFill>
                <a:schemeClr val="bg1"/>
              </a:solidFill>
            </a:endParaRPr>
          </a:p>
        </p:txBody>
      </p:sp>
    </p:spTree>
    <p:extLst>
      <p:ext uri="{BB962C8B-B14F-4D97-AF65-F5344CB8AC3E}">
        <p14:creationId xmlns:p14="http://schemas.microsoft.com/office/powerpoint/2010/main" val="288132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A724-E34D-0488-E8D4-AF46EDFA0CC3}"/>
              </a:ext>
            </a:extLst>
          </p:cNvPr>
          <p:cNvSpPr>
            <a:spLocks noGrp="1"/>
          </p:cNvSpPr>
          <p:nvPr>
            <p:ph type="title"/>
          </p:nvPr>
        </p:nvSpPr>
        <p:spPr>
          <a:xfrm>
            <a:off x="3195020" y="1"/>
            <a:ext cx="5637279" cy="731520"/>
          </a:xfrm>
        </p:spPr>
        <p:txBody>
          <a:bodyPr/>
          <a:lstStyle/>
          <a:p>
            <a:r>
              <a:rPr lang="en-US" sz="4400" dirty="0"/>
              <a:t>Challenges</a:t>
            </a:r>
            <a:endParaRPr lang="en-IN" sz="4400" dirty="0"/>
          </a:p>
        </p:txBody>
      </p:sp>
      <p:sp>
        <p:nvSpPr>
          <p:cNvPr id="3" name="Text Placeholder 2">
            <a:extLst>
              <a:ext uri="{FF2B5EF4-FFF2-40B4-BE49-F238E27FC236}">
                <a16:creationId xmlns:a16="http://schemas.microsoft.com/office/drawing/2014/main" id="{77CFDC68-0818-962A-FFAC-7185160C7E40}"/>
              </a:ext>
            </a:extLst>
          </p:cNvPr>
          <p:cNvSpPr>
            <a:spLocks noGrp="1"/>
          </p:cNvSpPr>
          <p:nvPr>
            <p:ph type="body" idx="1"/>
          </p:nvPr>
        </p:nvSpPr>
        <p:spPr>
          <a:xfrm>
            <a:off x="311700" y="731521"/>
            <a:ext cx="5894790" cy="4411978"/>
          </a:xfrm>
        </p:spPr>
        <p:txBody>
          <a:bodyPr/>
          <a:lstStyle/>
          <a:p>
            <a:r>
              <a:rPr lang="en-US" sz="2800" dirty="0">
                <a:solidFill>
                  <a:schemeClr val="bg1"/>
                </a:solidFill>
              </a:rPr>
              <a:t>● A huge amount of data needed to be deal while project which is doing the quite an important task and also even small inferences need to be kept in mind. </a:t>
            </a:r>
          </a:p>
          <a:p>
            <a:r>
              <a:rPr lang="en-US" sz="2800" dirty="0">
                <a:solidFill>
                  <a:schemeClr val="bg1"/>
                </a:solidFill>
              </a:rPr>
              <a:t>● As dataset was quite big enough which led more computation time.</a:t>
            </a:r>
            <a:endParaRPr lang="en-IN" sz="2800" dirty="0">
              <a:solidFill>
                <a:schemeClr val="bg1"/>
              </a:solidFill>
            </a:endParaRPr>
          </a:p>
        </p:txBody>
      </p:sp>
      <p:pic>
        <p:nvPicPr>
          <p:cNvPr id="5" name="Picture 4">
            <a:extLst>
              <a:ext uri="{FF2B5EF4-FFF2-40B4-BE49-F238E27FC236}">
                <a16:creationId xmlns:a16="http://schemas.microsoft.com/office/drawing/2014/main" id="{399F6E59-98A7-FAAA-5938-E61219D9BCDA}"/>
              </a:ext>
            </a:extLst>
          </p:cNvPr>
          <p:cNvPicPr>
            <a:picLocks noChangeAspect="1"/>
          </p:cNvPicPr>
          <p:nvPr/>
        </p:nvPicPr>
        <p:blipFill>
          <a:blip r:embed="rId2"/>
          <a:stretch>
            <a:fillRect/>
          </a:stretch>
        </p:blipFill>
        <p:spPr>
          <a:xfrm>
            <a:off x="6069330" y="1152326"/>
            <a:ext cx="3074669" cy="3613983"/>
          </a:xfrm>
          <a:prstGeom prst="rect">
            <a:avLst/>
          </a:prstGeom>
        </p:spPr>
      </p:pic>
    </p:spTree>
    <p:extLst>
      <p:ext uri="{BB962C8B-B14F-4D97-AF65-F5344CB8AC3E}">
        <p14:creationId xmlns:p14="http://schemas.microsoft.com/office/powerpoint/2010/main" val="3986098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594C-9577-C249-F1B5-2058B10C095A}"/>
              </a:ext>
            </a:extLst>
          </p:cNvPr>
          <p:cNvSpPr>
            <a:spLocks noGrp="1"/>
          </p:cNvSpPr>
          <p:nvPr>
            <p:ph type="title"/>
          </p:nvPr>
        </p:nvSpPr>
        <p:spPr>
          <a:xfrm>
            <a:off x="2592592" y="1"/>
            <a:ext cx="2969112" cy="594360"/>
          </a:xfrm>
        </p:spPr>
        <p:txBody>
          <a:bodyPr/>
          <a:lstStyle/>
          <a:p>
            <a:r>
              <a:rPr lang="en-US" sz="4000" b="1" u="sng" dirty="0"/>
              <a:t>Conclusion</a:t>
            </a:r>
            <a:endParaRPr lang="en-IN" sz="4000" b="1" u="sng" dirty="0"/>
          </a:p>
        </p:txBody>
      </p:sp>
      <p:sp>
        <p:nvSpPr>
          <p:cNvPr id="3" name="Text Placeholder 2">
            <a:extLst>
              <a:ext uri="{FF2B5EF4-FFF2-40B4-BE49-F238E27FC236}">
                <a16:creationId xmlns:a16="http://schemas.microsoft.com/office/drawing/2014/main" id="{4CEC24D6-04A8-D6B7-F212-F331593BE9B7}"/>
              </a:ext>
            </a:extLst>
          </p:cNvPr>
          <p:cNvSpPr>
            <a:spLocks noGrp="1"/>
          </p:cNvSpPr>
          <p:nvPr>
            <p:ph type="body" idx="1"/>
          </p:nvPr>
        </p:nvSpPr>
        <p:spPr>
          <a:xfrm>
            <a:off x="311700" y="785309"/>
            <a:ext cx="6729180" cy="4196826"/>
          </a:xfrm>
        </p:spPr>
        <p:txBody>
          <a:bodyPr/>
          <a:lstStyle/>
          <a:p>
            <a:pPr algn="l"/>
            <a:r>
              <a:rPr lang="en-US" b="0" i="0" dirty="0">
                <a:solidFill>
                  <a:srgbClr val="212121"/>
                </a:solidFill>
                <a:effectLst/>
                <a:latin typeface="Roboto" panose="020B0604020202020204" pitchFamily="2" charset="0"/>
              </a:rPr>
              <a:t>1. In holiday or non-working days there is demands in rented bikes.</a:t>
            </a:r>
          </a:p>
          <a:p>
            <a:pPr algn="l"/>
            <a:r>
              <a:rPr lang="en-US" b="0" i="0" dirty="0">
                <a:solidFill>
                  <a:srgbClr val="212121"/>
                </a:solidFill>
                <a:effectLst/>
                <a:latin typeface="Roboto" panose="020B0604020202020204" pitchFamily="2" charset="0"/>
              </a:rPr>
              <a:t>2. There is higher rented bike demand from 8am to 9pm.</a:t>
            </a:r>
          </a:p>
          <a:p>
            <a:pPr algn="l"/>
            <a:r>
              <a:rPr lang="en-US" b="0" i="0" dirty="0">
                <a:solidFill>
                  <a:srgbClr val="212121"/>
                </a:solidFill>
                <a:effectLst/>
                <a:latin typeface="Roboto" panose="020B0604020202020204" pitchFamily="2" charset="0"/>
              </a:rPr>
              <a:t>3. The demand rises most at 8am and 6pm which are the prime office opening and closing times.</a:t>
            </a:r>
          </a:p>
          <a:p>
            <a:pPr algn="l"/>
            <a:r>
              <a:rPr lang="en-US" b="0" i="0" dirty="0">
                <a:solidFill>
                  <a:srgbClr val="212121"/>
                </a:solidFill>
                <a:effectLst/>
                <a:latin typeface="Roboto" panose="020B0604020202020204" pitchFamily="2" charset="0"/>
              </a:rPr>
              <a:t>4. People </a:t>
            </a:r>
            <a:r>
              <a:rPr lang="en-US" b="0" i="0" dirty="0" err="1">
                <a:solidFill>
                  <a:srgbClr val="212121"/>
                </a:solidFill>
                <a:effectLst/>
                <a:latin typeface="Roboto" panose="020B0604020202020204" pitchFamily="2" charset="0"/>
              </a:rPr>
              <a:t>prefered</a:t>
            </a:r>
            <a:r>
              <a:rPr lang="en-US" b="0" i="0" dirty="0">
                <a:solidFill>
                  <a:srgbClr val="212121"/>
                </a:solidFill>
                <a:effectLst/>
                <a:latin typeface="Roboto" panose="020B0604020202020204" pitchFamily="2" charset="0"/>
              </a:rPr>
              <a:t> more rented bikes in the morning than the evening.</a:t>
            </a:r>
          </a:p>
          <a:p>
            <a:pPr algn="l"/>
            <a:r>
              <a:rPr lang="en-US" b="0" i="0" dirty="0">
                <a:solidFill>
                  <a:srgbClr val="212121"/>
                </a:solidFill>
                <a:effectLst/>
                <a:latin typeface="Roboto" panose="020B0604020202020204" pitchFamily="2" charset="0"/>
              </a:rPr>
              <a:t>5. The Temperature, Hour &amp; Humidity are the most important features that positively drive the total rented bikes count.</a:t>
            </a:r>
          </a:p>
          <a:p>
            <a:pPr algn="l"/>
            <a:r>
              <a:rPr lang="en-US" b="0" i="0" dirty="0">
                <a:solidFill>
                  <a:srgbClr val="212121"/>
                </a:solidFill>
                <a:effectLst/>
                <a:latin typeface="Roboto" panose="020B0604020202020204" pitchFamily="2" charset="0"/>
              </a:rPr>
              <a:t>6. We can use either </a:t>
            </a:r>
            <a:r>
              <a:rPr lang="en-US" b="0" i="0" dirty="0" err="1">
                <a:solidFill>
                  <a:srgbClr val="212121"/>
                </a:solidFill>
                <a:effectLst/>
                <a:latin typeface="Roboto" panose="020B0604020202020204" pitchFamily="2" charset="0"/>
              </a:rPr>
              <a:t>lightGBM</a:t>
            </a:r>
            <a:r>
              <a:rPr lang="en-US" b="0" i="0" dirty="0">
                <a:solidFill>
                  <a:srgbClr val="212121"/>
                </a:solidFill>
                <a:effectLst/>
                <a:latin typeface="Roboto" panose="020B0604020202020204" pitchFamily="2" charset="0"/>
              </a:rPr>
              <a:t> or </a:t>
            </a:r>
            <a:r>
              <a:rPr lang="en-US" b="0" i="0" dirty="0" err="1">
                <a:solidFill>
                  <a:srgbClr val="212121"/>
                </a:solidFill>
                <a:effectLst/>
                <a:latin typeface="Roboto" panose="020B0604020202020204" pitchFamily="2" charset="0"/>
              </a:rPr>
              <a:t>catboost</a:t>
            </a:r>
            <a:r>
              <a:rPr lang="en-US" b="0" i="0" dirty="0">
                <a:solidFill>
                  <a:srgbClr val="212121"/>
                </a:solidFill>
                <a:effectLst/>
                <a:latin typeface="Roboto" panose="020B0604020202020204" pitchFamily="2" charset="0"/>
              </a:rPr>
              <a:t> model for the bike rental stations as these models show a higher value for adjusted R2 score.</a:t>
            </a:r>
          </a:p>
          <a:p>
            <a:endParaRPr lang="en-IN" sz="1400" dirty="0">
              <a:solidFill>
                <a:schemeClr val="bg1"/>
              </a:solidFill>
            </a:endParaRPr>
          </a:p>
        </p:txBody>
      </p:sp>
      <p:pic>
        <p:nvPicPr>
          <p:cNvPr id="5" name="Picture 4">
            <a:extLst>
              <a:ext uri="{FF2B5EF4-FFF2-40B4-BE49-F238E27FC236}">
                <a16:creationId xmlns:a16="http://schemas.microsoft.com/office/drawing/2014/main" id="{DCE1A4D8-4A16-DEC0-83E1-A3C037FB2EE8}"/>
              </a:ext>
            </a:extLst>
          </p:cNvPr>
          <p:cNvPicPr>
            <a:picLocks noChangeAspect="1"/>
          </p:cNvPicPr>
          <p:nvPr/>
        </p:nvPicPr>
        <p:blipFill>
          <a:blip r:embed="rId2"/>
          <a:stretch>
            <a:fillRect/>
          </a:stretch>
        </p:blipFill>
        <p:spPr>
          <a:xfrm>
            <a:off x="7040880" y="785310"/>
            <a:ext cx="2103120" cy="4196826"/>
          </a:xfrm>
          <a:prstGeom prst="rect">
            <a:avLst/>
          </a:prstGeom>
        </p:spPr>
      </p:pic>
    </p:spTree>
    <p:extLst>
      <p:ext uri="{BB962C8B-B14F-4D97-AF65-F5344CB8AC3E}">
        <p14:creationId xmlns:p14="http://schemas.microsoft.com/office/powerpoint/2010/main" val="2503911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5442-7FBB-DE02-26DA-2A4190BB5E16}"/>
              </a:ext>
            </a:extLst>
          </p:cNvPr>
          <p:cNvSpPr>
            <a:spLocks noGrp="1"/>
          </p:cNvSpPr>
          <p:nvPr>
            <p:ph type="title"/>
          </p:nvPr>
        </p:nvSpPr>
        <p:spPr>
          <a:xfrm>
            <a:off x="311700" y="1303020"/>
            <a:ext cx="8520600" cy="2606040"/>
          </a:xfrm>
        </p:spPr>
        <p:txBody>
          <a:bodyPr/>
          <a:lstStyle/>
          <a:p>
            <a:r>
              <a:rPr lang="en-US" sz="9600" dirty="0"/>
              <a:t>Thankyou</a:t>
            </a:r>
            <a:endParaRPr lang="en-IN" sz="9600" dirty="0"/>
          </a:p>
        </p:txBody>
      </p:sp>
    </p:spTree>
    <p:extLst>
      <p:ext uri="{BB962C8B-B14F-4D97-AF65-F5344CB8AC3E}">
        <p14:creationId xmlns:p14="http://schemas.microsoft.com/office/powerpoint/2010/main" val="5275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170E-5AF4-B454-19BB-9E5CD5E3FD07}"/>
              </a:ext>
            </a:extLst>
          </p:cNvPr>
          <p:cNvSpPr>
            <a:spLocks noGrp="1"/>
          </p:cNvSpPr>
          <p:nvPr>
            <p:ph type="title"/>
          </p:nvPr>
        </p:nvSpPr>
        <p:spPr>
          <a:xfrm>
            <a:off x="2628900" y="251460"/>
            <a:ext cx="6203400" cy="765809"/>
          </a:xfrm>
        </p:spPr>
        <p:txBody>
          <a:bodyPr/>
          <a:lstStyle/>
          <a:p>
            <a:r>
              <a:rPr lang="en-IN" sz="4400" dirty="0"/>
              <a:t>Data Summary</a:t>
            </a:r>
          </a:p>
        </p:txBody>
      </p:sp>
      <p:sp>
        <p:nvSpPr>
          <p:cNvPr id="3" name="Text Placeholder 2">
            <a:extLst>
              <a:ext uri="{FF2B5EF4-FFF2-40B4-BE49-F238E27FC236}">
                <a16:creationId xmlns:a16="http://schemas.microsoft.com/office/drawing/2014/main" id="{CABD83BE-2582-141A-7546-986C8061CB02}"/>
              </a:ext>
            </a:extLst>
          </p:cNvPr>
          <p:cNvSpPr>
            <a:spLocks noGrp="1"/>
          </p:cNvSpPr>
          <p:nvPr>
            <p:ph type="body" idx="1"/>
          </p:nvPr>
        </p:nvSpPr>
        <p:spPr>
          <a:xfrm>
            <a:off x="311700" y="1040130"/>
            <a:ext cx="8520600" cy="4000499"/>
          </a:xfrm>
        </p:spPr>
        <p:txBody>
          <a:bodyPr/>
          <a:lstStyle/>
          <a:p>
            <a:r>
              <a:rPr lang="en-US" dirty="0">
                <a:solidFill>
                  <a:schemeClr val="bg1"/>
                </a:solidFill>
              </a:rPr>
              <a:t>1]Bike sharing has been gaining importance over the last few decades. More and more people are turning to healthier and more live able cities where activities like bike sharing are easily available. There are many benefits from bike sharing, such as environmental benefits. It was a green way to travel.</a:t>
            </a:r>
          </a:p>
          <a:p>
            <a:r>
              <a:rPr lang="en-US" dirty="0">
                <a:solidFill>
                  <a:schemeClr val="bg1"/>
                </a:solidFill>
              </a:rPr>
              <a:t>2] The dataset contains weather information (Temperature, Humidity, Windspeed, Visibility, Dewpoint, Solar radiation, Snowfall, Rainfall), the number of bikes rented per hour and date information.</a:t>
            </a:r>
          </a:p>
          <a:p>
            <a:r>
              <a:rPr lang="en-US" dirty="0">
                <a:solidFill>
                  <a:schemeClr val="bg1"/>
                </a:solidFill>
              </a:rPr>
              <a:t> 3] This dataset contains the hourly and daily count of rental bikes between years 2017 and 2018 in Capital bike share system with the corresponding weather and seasonal information. The dataset contains 8760 rows (every hour of each day for 2017 and 2018) and 14 columns (the features which are under consideration). </a:t>
            </a:r>
            <a:endParaRPr lang="en-IN" dirty="0">
              <a:solidFill>
                <a:schemeClr val="bg1"/>
              </a:solidFill>
            </a:endParaRPr>
          </a:p>
        </p:txBody>
      </p:sp>
    </p:spTree>
    <p:extLst>
      <p:ext uri="{BB962C8B-B14F-4D97-AF65-F5344CB8AC3E}">
        <p14:creationId xmlns:p14="http://schemas.microsoft.com/office/powerpoint/2010/main" val="370665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FB4F-B20F-63FC-9B33-91B632DFE83C}"/>
              </a:ext>
            </a:extLst>
          </p:cNvPr>
          <p:cNvSpPr>
            <a:spLocks noGrp="1"/>
          </p:cNvSpPr>
          <p:nvPr>
            <p:ph type="title"/>
          </p:nvPr>
        </p:nvSpPr>
        <p:spPr>
          <a:xfrm>
            <a:off x="2183130" y="171450"/>
            <a:ext cx="6649170" cy="846275"/>
          </a:xfrm>
        </p:spPr>
        <p:txBody>
          <a:bodyPr/>
          <a:lstStyle/>
          <a:p>
            <a:r>
              <a:rPr lang="en-IN" sz="3600" dirty="0"/>
              <a:t>Problem Statement</a:t>
            </a:r>
          </a:p>
        </p:txBody>
      </p:sp>
      <p:sp>
        <p:nvSpPr>
          <p:cNvPr id="3" name="Text Placeholder 2">
            <a:extLst>
              <a:ext uri="{FF2B5EF4-FFF2-40B4-BE49-F238E27FC236}">
                <a16:creationId xmlns:a16="http://schemas.microsoft.com/office/drawing/2014/main" id="{7B9F9BA8-0DB6-29CB-3056-1D86A5D66B97}"/>
              </a:ext>
            </a:extLst>
          </p:cNvPr>
          <p:cNvSpPr>
            <a:spLocks noGrp="1"/>
          </p:cNvSpPr>
          <p:nvPr>
            <p:ph type="body" idx="1"/>
          </p:nvPr>
        </p:nvSpPr>
        <p:spPr>
          <a:xfrm>
            <a:off x="311700" y="845820"/>
            <a:ext cx="8520600" cy="4126230"/>
          </a:xfrm>
        </p:spPr>
        <p:txBody>
          <a:bodyPr/>
          <a:lstStyle/>
          <a:p>
            <a:r>
              <a:rPr lang="en-US" sz="2400" dirty="0">
                <a:solidFill>
                  <a:schemeClr val="bg1"/>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a:t>
            </a:r>
            <a:endParaRPr lang="en-IN" sz="2400" dirty="0">
              <a:solidFill>
                <a:schemeClr val="bg1"/>
              </a:solidFill>
            </a:endParaRPr>
          </a:p>
        </p:txBody>
      </p:sp>
    </p:spTree>
    <p:extLst>
      <p:ext uri="{BB962C8B-B14F-4D97-AF65-F5344CB8AC3E}">
        <p14:creationId xmlns:p14="http://schemas.microsoft.com/office/powerpoint/2010/main" val="379796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0316-B2F6-C19F-5CAF-46AE7BE936DF}"/>
              </a:ext>
            </a:extLst>
          </p:cNvPr>
          <p:cNvSpPr>
            <a:spLocks noGrp="1"/>
          </p:cNvSpPr>
          <p:nvPr>
            <p:ph type="title"/>
          </p:nvPr>
        </p:nvSpPr>
        <p:spPr>
          <a:xfrm>
            <a:off x="311700" y="1405890"/>
            <a:ext cx="8520600" cy="1805940"/>
          </a:xfrm>
        </p:spPr>
        <p:txBody>
          <a:bodyPr/>
          <a:lstStyle/>
          <a:p>
            <a:r>
              <a:rPr lang="en-IN" sz="6000" b="1" u="sng" dirty="0"/>
              <a:t>Exploratory Data Analysis</a:t>
            </a:r>
          </a:p>
        </p:txBody>
      </p:sp>
    </p:spTree>
    <p:extLst>
      <p:ext uri="{BB962C8B-B14F-4D97-AF65-F5344CB8AC3E}">
        <p14:creationId xmlns:p14="http://schemas.microsoft.com/office/powerpoint/2010/main" val="139010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79C4-085F-BF36-8BC2-436CF96DEFB7}"/>
              </a:ext>
            </a:extLst>
          </p:cNvPr>
          <p:cNvSpPr>
            <a:spLocks noGrp="1"/>
          </p:cNvSpPr>
          <p:nvPr>
            <p:ph type="title"/>
          </p:nvPr>
        </p:nvSpPr>
        <p:spPr>
          <a:xfrm>
            <a:off x="311700" y="-102870"/>
            <a:ext cx="8520600" cy="102870"/>
          </a:xfrm>
        </p:spPr>
        <p:txBody>
          <a:bodyPr/>
          <a:lstStyle/>
          <a:p>
            <a:endParaRPr lang="en-IN" dirty="0"/>
          </a:p>
        </p:txBody>
      </p:sp>
      <p:sp>
        <p:nvSpPr>
          <p:cNvPr id="3" name="Text Placeholder 2">
            <a:extLst>
              <a:ext uri="{FF2B5EF4-FFF2-40B4-BE49-F238E27FC236}">
                <a16:creationId xmlns:a16="http://schemas.microsoft.com/office/drawing/2014/main" id="{3A0011F2-009C-546E-7C8F-710529E6FD67}"/>
              </a:ext>
            </a:extLst>
          </p:cNvPr>
          <p:cNvSpPr>
            <a:spLocks noGrp="1"/>
          </p:cNvSpPr>
          <p:nvPr>
            <p:ph type="body" idx="1"/>
          </p:nvPr>
        </p:nvSpPr>
        <p:spPr>
          <a:xfrm>
            <a:off x="102870" y="228600"/>
            <a:ext cx="8835390" cy="4834889"/>
          </a:xfrm>
        </p:spPr>
        <p:txBody>
          <a:bodyPr/>
          <a:lstStyle/>
          <a:p>
            <a:r>
              <a:rPr lang="en-US" sz="1400" dirty="0">
                <a:solidFill>
                  <a:schemeClr val="bg1"/>
                </a:solidFill>
              </a:rPr>
              <a:t>Rented Bike Count, Hour with Respect to different categorical Feature </a:t>
            </a:r>
          </a:p>
          <a:p>
            <a:r>
              <a:rPr lang="en-US" sz="1400" dirty="0">
                <a:solidFill>
                  <a:schemeClr val="bg1"/>
                </a:solidFill>
              </a:rPr>
              <a:t>Observation: From all these point plot we have observed a lot from every column like:</a:t>
            </a:r>
          </a:p>
          <a:p>
            <a:r>
              <a:rPr lang="en-US" sz="1400" dirty="0">
                <a:solidFill>
                  <a:schemeClr val="bg1"/>
                </a:solidFill>
              </a:rPr>
              <a:t> Season:</a:t>
            </a:r>
          </a:p>
          <a:p>
            <a:r>
              <a:rPr lang="en-US" sz="1400" dirty="0">
                <a:solidFill>
                  <a:schemeClr val="bg1"/>
                </a:solidFill>
              </a:rPr>
              <a:t> In the season column, we are able to understand that the demand is low in the winter season.</a:t>
            </a:r>
          </a:p>
          <a:p>
            <a:r>
              <a:rPr lang="en-US" sz="1400" dirty="0">
                <a:solidFill>
                  <a:schemeClr val="bg1"/>
                </a:solidFill>
              </a:rPr>
              <a:t> Holiday:</a:t>
            </a:r>
          </a:p>
          <a:p>
            <a:r>
              <a:rPr lang="en-US" sz="1400" dirty="0">
                <a:solidFill>
                  <a:schemeClr val="bg1"/>
                </a:solidFill>
              </a:rPr>
              <a:t> In the Holiday column, The demand is low during holidays, but in no holidays the demand is high, it may be because people use bikes to go to their work.</a:t>
            </a:r>
          </a:p>
          <a:p>
            <a:r>
              <a:rPr lang="en-US" sz="1400" dirty="0">
                <a:solidFill>
                  <a:schemeClr val="bg1"/>
                </a:solidFill>
              </a:rPr>
              <a:t> Functioning Day:</a:t>
            </a:r>
          </a:p>
          <a:p>
            <a:r>
              <a:rPr lang="en-US" sz="1400" dirty="0">
                <a:solidFill>
                  <a:schemeClr val="bg1"/>
                </a:solidFill>
              </a:rPr>
              <a:t> In the Functioning Day column, If there is no Functioning Day then there is no demand</a:t>
            </a:r>
          </a:p>
          <a:p>
            <a:r>
              <a:rPr lang="en-US" sz="1400" dirty="0">
                <a:solidFill>
                  <a:schemeClr val="bg1"/>
                </a:solidFill>
              </a:rPr>
              <a:t> Days of week:</a:t>
            </a:r>
          </a:p>
          <a:p>
            <a:r>
              <a:rPr lang="en-US" sz="1400" dirty="0">
                <a:solidFill>
                  <a:schemeClr val="bg1"/>
                </a:solidFill>
              </a:rPr>
              <a:t> In the Days of week column, We can observe from this column that the pattern of weekdays and weekends is different, in the weekend the demand becomes high in the afternoon. While the demand for office timings is high during weekdays, we can further change this column to weekdays and weekends. </a:t>
            </a:r>
          </a:p>
          <a:p>
            <a:r>
              <a:rPr lang="en-US" sz="1400" dirty="0">
                <a:solidFill>
                  <a:schemeClr val="bg1"/>
                </a:solidFill>
              </a:rPr>
              <a:t>Month:</a:t>
            </a:r>
          </a:p>
          <a:p>
            <a:r>
              <a:rPr lang="en-US" sz="1400" dirty="0">
                <a:solidFill>
                  <a:schemeClr val="bg1"/>
                </a:solidFill>
              </a:rPr>
              <a:t> In the month column, We can clearly see that the demand is low in December January &amp; February, It is cold in these months and we have already seen in season column that demand is less in winters.</a:t>
            </a:r>
          </a:p>
          <a:p>
            <a:r>
              <a:rPr lang="en-US" sz="1400" dirty="0">
                <a:solidFill>
                  <a:schemeClr val="bg1"/>
                </a:solidFill>
              </a:rPr>
              <a:t> Year:</a:t>
            </a:r>
          </a:p>
          <a:p>
            <a:r>
              <a:rPr lang="en-US" sz="1400" dirty="0">
                <a:solidFill>
                  <a:schemeClr val="bg1"/>
                </a:solidFill>
              </a:rPr>
              <a:t> The demand was less in 2017 and higher in 2018, it may be because it was new in 2017 and people did not know much about it. </a:t>
            </a:r>
            <a:endParaRPr lang="en-IN" sz="1400" dirty="0">
              <a:solidFill>
                <a:schemeClr val="bg1"/>
              </a:solidFill>
            </a:endParaRPr>
          </a:p>
        </p:txBody>
      </p:sp>
    </p:spTree>
    <p:extLst>
      <p:ext uri="{BB962C8B-B14F-4D97-AF65-F5344CB8AC3E}">
        <p14:creationId xmlns:p14="http://schemas.microsoft.com/office/powerpoint/2010/main" val="29956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F22AC-581A-5237-770F-7035F0F4B97B}"/>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116575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3935-B537-9696-76C9-8D299A0ECAD0}"/>
              </a:ext>
            </a:extLst>
          </p:cNvPr>
          <p:cNvSpPr>
            <a:spLocks noGrp="1"/>
          </p:cNvSpPr>
          <p:nvPr>
            <p:ph type="title"/>
          </p:nvPr>
        </p:nvSpPr>
        <p:spPr>
          <a:xfrm>
            <a:off x="311700" y="0"/>
            <a:ext cx="8520600" cy="574625"/>
          </a:xfrm>
        </p:spPr>
        <p:txBody>
          <a:bodyPr/>
          <a:lstStyle/>
          <a:p>
            <a:r>
              <a:rPr lang="en-US" sz="2000" b="1" dirty="0"/>
              <a:t>Visualizing value count percentage of each categorial features</a:t>
            </a:r>
            <a:endParaRPr lang="en-IN" sz="2000" b="1" dirty="0"/>
          </a:p>
        </p:txBody>
      </p:sp>
      <p:sp>
        <p:nvSpPr>
          <p:cNvPr id="3" name="Text Placeholder 2">
            <a:extLst>
              <a:ext uri="{FF2B5EF4-FFF2-40B4-BE49-F238E27FC236}">
                <a16:creationId xmlns:a16="http://schemas.microsoft.com/office/drawing/2014/main" id="{955215C3-80E1-631F-59EB-26FDAFF35B51}"/>
              </a:ext>
            </a:extLst>
          </p:cNvPr>
          <p:cNvSpPr>
            <a:spLocks noGrp="1"/>
          </p:cNvSpPr>
          <p:nvPr>
            <p:ph type="body" idx="1"/>
          </p:nvPr>
        </p:nvSpPr>
        <p:spPr>
          <a:xfrm>
            <a:off x="102870" y="411480"/>
            <a:ext cx="8729430" cy="4514850"/>
          </a:xfrm>
        </p:spPr>
        <p:txBody>
          <a:bodyPr/>
          <a:lstStyle/>
          <a:p>
            <a:pPr marL="114300" indent="0">
              <a:buNone/>
            </a:pPr>
            <a:endParaRPr lang="en-US" dirty="0">
              <a:solidFill>
                <a:schemeClr val="bg1"/>
              </a:solidFill>
            </a:endParaRPr>
          </a:p>
          <a:p>
            <a:pPr marL="114300" indent="0">
              <a:buNone/>
            </a:pPr>
            <a:r>
              <a:rPr lang="en-IN" b="1" u="sng" dirty="0">
                <a:solidFill>
                  <a:schemeClr val="bg1"/>
                </a:solidFill>
              </a:rPr>
              <a:t>HOUR:</a:t>
            </a:r>
          </a:p>
          <a:p>
            <a:pPr marL="114300" indent="0">
              <a:buNone/>
            </a:pPr>
            <a:r>
              <a:rPr lang="en-IN" dirty="0">
                <a:solidFill>
                  <a:schemeClr val="bg1"/>
                </a:solidFill>
              </a:rPr>
              <a:t>Hour is distributed equally.</a:t>
            </a:r>
          </a:p>
          <a:p>
            <a:pPr marL="114300" indent="0">
              <a:buNone/>
            </a:pPr>
            <a:r>
              <a:rPr lang="en-IN" b="1" u="sng" dirty="0">
                <a:solidFill>
                  <a:schemeClr val="bg1"/>
                </a:solidFill>
              </a:rPr>
              <a:t>SEASON:</a:t>
            </a:r>
          </a:p>
          <a:p>
            <a:pPr marL="114300" indent="0">
              <a:buNone/>
            </a:pPr>
            <a:r>
              <a:rPr lang="en-IN" dirty="0">
                <a:solidFill>
                  <a:schemeClr val="bg1"/>
                </a:solidFill>
              </a:rPr>
              <a:t>Season is also equally distributed.</a:t>
            </a:r>
          </a:p>
          <a:p>
            <a:pPr marL="114300" indent="0">
              <a:buNone/>
            </a:pPr>
            <a:r>
              <a:rPr lang="en-US" b="1" u="sng" dirty="0">
                <a:solidFill>
                  <a:schemeClr val="bg1"/>
                </a:solidFill>
              </a:rPr>
              <a:t>HOLIDAY:</a:t>
            </a:r>
          </a:p>
          <a:p>
            <a:pPr marL="114300" indent="0">
              <a:buNone/>
            </a:pPr>
            <a:r>
              <a:rPr lang="en-US" dirty="0">
                <a:solidFill>
                  <a:schemeClr val="bg1"/>
                </a:solidFill>
              </a:rPr>
              <a:t>No holiday comes 95% and holiday 5%</a:t>
            </a:r>
          </a:p>
          <a:p>
            <a:pPr marL="114300" indent="0">
              <a:buNone/>
            </a:pPr>
            <a:r>
              <a:rPr lang="en-US" b="1" u="sng" dirty="0">
                <a:solidFill>
                  <a:schemeClr val="bg1"/>
                </a:solidFill>
              </a:rPr>
              <a:t>FUNCTIONING DAY:</a:t>
            </a:r>
          </a:p>
          <a:p>
            <a:pPr marL="114300" indent="0">
              <a:buNone/>
            </a:pPr>
            <a:r>
              <a:rPr lang="en-US" dirty="0">
                <a:solidFill>
                  <a:schemeClr val="bg1"/>
                </a:solidFill>
              </a:rPr>
              <a:t>Yes comes 97% and No comes 3%</a:t>
            </a:r>
          </a:p>
          <a:p>
            <a:pPr marL="114300" indent="0">
              <a:buNone/>
            </a:pPr>
            <a:r>
              <a:rPr lang="en-US" b="1" u="sng" dirty="0">
                <a:solidFill>
                  <a:schemeClr val="bg1"/>
                </a:solidFill>
              </a:rPr>
              <a:t>MONTH:</a:t>
            </a:r>
          </a:p>
          <a:p>
            <a:pPr marL="114300" indent="0">
              <a:buNone/>
            </a:pPr>
            <a:r>
              <a:rPr lang="en-US" dirty="0">
                <a:solidFill>
                  <a:schemeClr val="bg1"/>
                </a:solidFill>
              </a:rPr>
              <a:t>Month is also equally distributed.</a:t>
            </a:r>
          </a:p>
          <a:p>
            <a:pPr marL="114300" indent="0">
              <a:buNone/>
            </a:pPr>
            <a:r>
              <a:rPr lang="en-US" b="1" u="sng" dirty="0">
                <a:solidFill>
                  <a:schemeClr val="bg1"/>
                </a:solidFill>
              </a:rPr>
              <a:t>YEAR:</a:t>
            </a:r>
            <a:r>
              <a:rPr lang="en-US" dirty="0">
                <a:solidFill>
                  <a:schemeClr val="bg1"/>
                </a:solidFill>
              </a:rPr>
              <a:t> 2018 comes 92% and 2017 comes 8%.We think may be n 2017 they are new</a:t>
            </a:r>
            <a:endParaRPr lang="en-US" b="1" u="sng" dirty="0">
              <a:solidFill>
                <a:schemeClr val="bg1"/>
              </a:solidFill>
            </a:endParaRPr>
          </a:p>
          <a:p>
            <a:pPr marL="114300" indent="0">
              <a:buNone/>
            </a:pPr>
            <a:endParaRPr lang="en-US" dirty="0">
              <a:solidFill>
                <a:schemeClr val="bg1"/>
              </a:solidFill>
            </a:endParaRPr>
          </a:p>
        </p:txBody>
      </p:sp>
    </p:spTree>
    <p:extLst>
      <p:ext uri="{BB962C8B-B14F-4D97-AF65-F5344CB8AC3E}">
        <p14:creationId xmlns:p14="http://schemas.microsoft.com/office/powerpoint/2010/main" val="169000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116D-31A9-D2B4-BC8C-9770A5D9193B}"/>
              </a:ext>
            </a:extLst>
          </p:cNvPr>
          <p:cNvSpPr>
            <a:spLocks noGrp="1"/>
          </p:cNvSpPr>
          <p:nvPr>
            <p:ph type="title"/>
          </p:nvPr>
        </p:nvSpPr>
        <p:spPr>
          <a:xfrm>
            <a:off x="311700" y="141195"/>
            <a:ext cx="8520600" cy="45719"/>
          </a:xfrm>
        </p:spPr>
        <p:txBody>
          <a:bodyPr/>
          <a:lstStyle/>
          <a:p>
            <a:endParaRPr lang="en-IN" dirty="0"/>
          </a:p>
        </p:txBody>
      </p:sp>
      <p:sp>
        <p:nvSpPr>
          <p:cNvPr id="3" name="Text Placeholder 2">
            <a:extLst>
              <a:ext uri="{FF2B5EF4-FFF2-40B4-BE49-F238E27FC236}">
                <a16:creationId xmlns:a16="http://schemas.microsoft.com/office/drawing/2014/main" id="{05B0CDF5-846D-5BC2-5C56-4E799AF5E92A}"/>
              </a:ext>
            </a:extLst>
          </p:cNvPr>
          <p:cNvSpPr>
            <a:spLocks noGrp="1"/>
          </p:cNvSpPr>
          <p:nvPr>
            <p:ph type="body" idx="1"/>
          </p:nvPr>
        </p:nvSpPr>
        <p:spPr>
          <a:xfrm>
            <a:off x="311700" y="3743660"/>
            <a:ext cx="8520600" cy="1258645"/>
          </a:xfrm>
        </p:spPr>
        <p:txBody>
          <a:bodyPr/>
          <a:lstStyle/>
          <a:p>
            <a:pPr marL="114300" indent="0">
              <a:buNone/>
            </a:pPr>
            <a:r>
              <a:rPr lang="en-US" dirty="0">
                <a:solidFill>
                  <a:schemeClr val="bg1"/>
                </a:solidFill>
              </a:rPr>
              <a:t>1)Less demand on winter season.</a:t>
            </a:r>
          </a:p>
          <a:p>
            <a:pPr marL="114300" indent="0">
              <a:buNone/>
            </a:pPr>
            <a:r>
              <a:rPr lang="en-US" dirty="0">
                <a:solidFill>
                  <a:schemeClr val="bg1"/>
                </a:solidFill>
              </a:rPr>
              <a:t>2)Slightly higher demand NON holidays.</a:t>
            </a:r>
          </a:p>
          <a:p>
            <a:pPr marL="114300" indent="0">
              <a:buNone/>
            </a:pPr>
            <a:r>
              <a:rPr lang="en-US" dirty="0">
                <a:solidFill>
                  <a:schemeClr val="bg1"/>
                </a:solidFill>
              </a:rPr>
              <a:t>3)Almost no demand on NON functioning day.</a:t>
            </a:r>
            <a:endParaRPr lang="en-IN" dirty="0">
              <a:solidFill>
                <a:schemeClr val="bg1"/>
              </a:solidFill>
            </a:endParaRPr>
          </a:p>
        </p:txBody>
      </p:sp>
      <p:pic>
        <p:nvPicPr>
          <p:cNvPr id="5" name="Picture 4">
            <a:extLst>
              <a:ext uri="{FF2B5EF4-FFF2-40B4-BE49-F238E27FC236}">
                <a16:creationId xmlns:a16="http://schemas.microsoft.com/office/drawing/2014/main" id="{50084F11-8FFC-D1AB-6276-E2E6A3F791A2}"/>
              </a:ext>
            </a:extLst>
          </p:cNvPr>
          <p:cNvPicPr>
            <a:picLocks noChangeAspect="1"/>
          </p:cNvPicPr>
          <p:nvPr/>
        </p:nvPicPr>
        <p:blipFill>
          <a:blip r:embed="rId2"/>
          <a:stretch>
            <a:fillRect/>
          </a:stretch>
        </p:blipFill>
        <p:spPr>
          <a:xfrm>
            <a:off x="0" y="314010"/>
            <a:ext cx="3248381" cy="3478063"/>
          </a:xfrm>
          <a:prstGeom prst="rect">
            <a:avLst/>
          </a:prstGeom>
        </p:spPr>
      </p:pic>
      <p:pic>
        <p:nvPicPr>
          <p:cNvPr id="8" name="Picture 7">
            <a:extLst>
              <a:ext uri="{FF2B5EF4-FFF2-40B4-BE49-F238E27FC236}">
                <a16:creationId xmlns:a16="http://schemas.microsoft.com/office/drawing/2014/main" id="{7FF4A7E3-B252-4F38-B26F-836BCD5DD6B5}"/>
              </a:ext>
            </a:extLst>
          </p:cNvPr>
          <p:cNvPicPr>
            <a:picLocks noChangeAspect="1"/>
          </p:cNvPicPr>
          <p:nvPr/>
        </p:nvPicPr>
        <p:blipFill>
          <a:blip r:embed="rId3"/>
          <a:stretch>
            <a:fillRect/>
          </a:stretch>
        </p:blipFill>
        <p:spPr>
          <a:xfrm>
            <a:off x="3248382" y="323537"/>
            <a:ext cx="2980296" cy="3420124"/>
          </a:xfrm>
          <a:prstGeom prst="rect">
            <a:avLst/>
          </a:prstGeom>
        </p:spPr>
      </p:pic>
      <p:pic>
        <p:nvPicPr>
          <p:cNvPr id="10" name="Picture 9">
            <a:extLst>
              <a:ext uri="{FF2B5EF4-FFF2-40B4-BE49-F238E27FC236}">
                <a16:creationId xmlns:a16="http://schemas.microsoft.com/office/drawing/2014/main" id="{4EA23BDA-D326-9A6B-81D8-01B2E723143B}"/>
              </a:ext>
            </a:extLst>
          </p:cNvPr>
          <p:cNvPicPr>
            <a:picLocks noChangeAspect="1"/>
          </p:cNvPicPr>
          <p:nvPr/>
        </p:nvPicPr>
        <p:blipFill>
          <a:blip r:embed="rId4"/>
          <a:stretch>
            <a:fillRect/>
          </a:stretch>
        </p:blipFill>
        <p:spPr>
          <a:xfrm>
            <a:off x="6540378" y="328300"/>
            <a:ext cx="2603622" cy="3415360"/>
          </a:xfrm>
          <a:prstGeom prst="rect">
            <a:avLst/>
          </a:prstGeom>
        </p:spPr>
      </p:pic>
    </p:spTree>
    <p:extLst>
      <p:ext uri="{BB962C8B-B14F-4D97-AF65-F5344CB8AC3E}">
        <p14:creationId xmlns:p14="http://schemas.microsoft.com/office/powerpoint/2010/main" val="266070850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1546</Words>
  <Application>Microsoft Office PowerPoint</Application>
  <PresentationFormat>On-screen Show (16:9)</PresentationFormat>
  <Paragraphs>114</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Montserrat</vt:lpstr>
      <vt:lpstr>Roboto</vt:lpstr>
      <vt:lpstr>Arial</vt:lpstr>
      <vt:lpstr>Simple Light</vt:lpstr>
      <vt:lpstr>           Capstone Project-2 Seoul Bike Sharing Demand Prediction  by- Team Data Avengers Rutuja  Ahire  Rahul Chavan  </vt:lpstr>
      <vt:lpstr>Contents</vt:lpstr>
      <vt:lpstr>Data Summary</vt:lpstr>
      <vt:lpstr>Problem Statement</vt:lpstr>
      <vt:lpstr>Exploratory Data Analysis</vt:lpstr>
      <vt:lpstr>PowerPoint Presentation</vt:lpstr>
      <vt:lpstr>PowerPoint Presentation</vt:lpstr>
      <vt:lpstr>Visualizing value count percentage of each categorial features</vt:lpstr>
      <vt:lpstr>PowerPoint Presentation</vt:lpstr>
      <vt:lpstr>PowerPoint Presentation</vt:lpstr>
      <vt:lpstr>Distribution of Numerical Features</vt:lpstr>
      <vt:lpstr>Normalize Dependent Variable for Linear Models</vt:lpstr>
      <vt:lpstr>Correlation Analysis</vt:lpstr>
      <vt:lpstr>Models Performed</vt:lpstr>
      <vt:lpstr>List of Models</vt:lpstr>
      <vt:lpstr>All Models Evaluation without Hyperparameter turning</vt:lpstr>
      <vt:lpstr>Adjusted R2 score with respect to models without applying hyper parameter tuning </vt:lpstr>
      <vt:lpstr>All Models Evaluation with hyperparameter tuning</vt:lpstr>
      <vt:lpstr>Adjusted R2 score with respect to models after applying hyper parameter tuning </vt:lpstr>
      <vt:lpstr>MODEL EXPLANABILITY</vt:lpstr>
      <vt:lpstr>Linear Regression &amp; Lasso Regression</vt:lpstr>
      <vt:lpstr>Ridge Regression &amp; Random Forest</vt:lpstr>
      <vt:lpstr>Explaining Gradient Boosting &amp; Extreme Gradient </vt:lpstr>
      <vt:lpstr>LightBGM</vt:lpstr>
      <vt:lpstr>CatBoost</vt:lpstr>
      <vt:lpstr>Model Validation &amp; Selection</vt:lpstr>
      <vt:lpstr>Challenges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Project-2 Seoul Bike Sharing Demand Prediction  by- Team Data Avengers Rutuja  Ahire  Rahul Chavan  </dc:title>
  <cp:lastModifiedBy>HP</cp:lastModifiedBy>
  <cp:revision>10</cp:revision>
  <dcterms:modified xsi:type="dcterms:W3CDTF">2022-08-25T08:58:08Z</dcterms:modified>
</cp:coreProperties>
</file>