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6" r:id="rId2"/>
    <p:sldId id="256" r:id="rId3"/>
    <p:sldId id="257" r:id="rId4"/>
    <p:sldId id="258" r:id="rId5"/>
    <p:sldId id="260" r:id="rId6"/>
    <p:sldId id="264" r:id="rId7"/>
    <p:sldId id="265" r:id="rId8"/>
    <p:sldId id="266" r:id="rId9"/>
    <p:sldId id="267" r:id="rId10"/>
    <p:sldId id="285" r:id="rId11"/>
    <p:sldId id="291" r:id="rId12"/>
    <p:sldId id="293" r:id="rId13"/>
    <p:sldId id="294" r:id="rId14"/>
    <p:sldId id="295" r:id="rId15"/>
    <p:sldId id="268" r:id="rId16"/>
    <p:sldId id="269" r:id="rId17"/>
    <p:sldId id="286" r:id="rId18"/>
    <p:sldId id="287" r:id="rId19"/>
    <p:sldId id="288" r:id="rId20"/>
    <p:sldId id="270" r:id="rId21"/>
    <p:sldId id="290" r:id="rId22"/>
    <p:sldId id="271" r:id="rId23"/>
    <p:sldId id="272" r:id="rId24"/>
    <p:sldId id="273" r:id="rId25"/>
    <p:sldId id="274" r:id="rId26"/>
    <p:sldId id="275" r:id="rId27"/>
    <p:sldId id="279" r:id="rId28"/>
    <p:sldId id="280" r:id="rId29"/>
    <p:sldId id="281" r:id="rId30"/>
    <p:sldId id="282" r:id="rId31"/>
    <p:sldId id="283" r:id="rId32"/>
    <p:sldId id="284" r:id="rId33"/>
    <p:sldId id="289" r:id="rId34"/>
    <p:sldId id="263" r:id="rId35"/>
    <p:sldId id="261" r:id="rId36"/>
    <p:sldId id="262" r:id="rId37"/>
    <p:sldId id="29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1" autoAdjust="0"/>
    <p:restoredTop sz="94660"/>
  </p:normalViewPr>
  <p:slideViewPr>
    <p:cSldViewPr snapToGrid="0">
      <p:cViewPr varScale="1">
        <p:scale>
          <a:sx n="111" d="100"/>
          <a:sy n="111" d="100"/>
        </p:scale>
        <p:origin x="30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5970E-79B3-49DE-B53B-5554E4A88F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6367CC2-CA03-4431-9357-F07471080A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BF4C1A5-54F9-4D94-9777-D480ED05A5EA}"/>
              </a:ext>
            </a:extLst>
          </p:cNvPr>
          <p:cNvSpPr>
            <a:spLocks noGrp="1"/>
          </p:cNvSpPr>
          <p:nvPr>
            <p:ph type="dt" sz="half" idx="10"/>
          </p:nvPr>
        </p:nvSpPr>
        <p:spPr/>
        <p:txBody>
          <a:bodyPr/>
          <a:lstStyle/>
          <a:p>
            <a:fld id="{F279D929-959B-4D07-9FF6-1DE39B49BE3F}" type="datetimeFigureOut">
              <a:rPr lang="en-IN" smtClean="0"/>
              <a:t>16-07-2023</a:t>
            </a:fld>
            <a:endParaRPr lang="en-IN"/>
          </a:p>
        </p:txBody>
      </p:sp>
      <p:sp>
        <p:nvSpPr>
          <p:cNvPr id="5" name="Footer Placeholder 4">
            <a:extLst>
              <a:ext uri="{FF2B5EF4-FFF2-40B4-BE49-F238E27FC236}">
                <a16:creationId xmlns:a16="http://schemas.microsoft.com/office/drawing/2014/main" id="{3AB07862-1927-4634-A7D0-075AF54DE0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FFFED6-1291-4018-BAF5-5595C2FF253D}"/>
              </a:ext>
            </a:extLst>
          </p:cNvPr>
          <p:cNvSpPr>
            <a:spLocks noGrp="1"/>
          </p:cNvSpPr>
          <p:nvPr>
            <p:ph type="sldNum" sz="quarter" idx="12"/>
          </p:nvPr>
        </p:nvSpPr>
        <p:spPr/>
        <p:txBody>
          <a:bodyPr/>
          <a:lstStyle/>
          <a:p>
            <a:fld id="{9C2EA187-D7BA-4052-B821-804E32E940BE}" type="slidenum">
              <a:rPr lang="en-IN" smtClean="0"/>
              <a:t>‹#›</a:t>
            </a:fld>
            <a:endParaRPr lang="en-IN"/>
          </a:p>
        </p:txBody>
      </p:sp>
    </p:spTree>
    <p:extLst>
      <p:ext uri="{BB962C8B-B14F-4D97-AF65-F5344CB8AC3E}">
        <p14:creationId xmlns:p14="http://schemas.microsoft.com/office/powerpoint/2010/main" val="2271351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8E419-7CC1-4483-8480-E5767ECE19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1E3E04-09B7-4841-83D2-BD6A2F1B10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E5E282-398B-4877-8820-9B2601265721}"/>
              </a:ext>
            </a:extLst>
          </p:cNvPr>
          <p:cNvSpPr>
            <a:spLocks noGrp="1"/>
          </p:cNvSpPr>
          <p:nvPr>
            <p:ph type="dt" sz="half" idx="10"/>
          </p:nvPr>
        </p:nvSpPr>
        <p:spPr/>
        <p:txBody>
          <a:bodyPr/>
          <a:lstStyle/>
          <a:p>
            <a:fld id="{F279D929-959B-4D07-9FF6-1DE39B49BE3F}" type="datetimeFigureOut">
              <a:rPr lang="en-IN" smtClean="0"/>
              <a:t>16-07-2023</a:t>
            </a:fld>
            <a:endParaRPr lang="en-IN"/>
          </a:p>
        </p:txBody>
      </p:sp>
      <p:sp>
        <p:nvSpPr>
          <p:cNvPr id="5" name="Footer Placeholder 4">
            <a:extLst>
              <a:ext uri="{FF2B5EF4-FFF2-40B4-BE49-F238E27FC236}">
                <a16:creationId xmlns:a16="http://schemas.microsoft.com/office/drawing/2014/main" id="{565E6D3E-5CF2-4572-AAC7-FEEAB6109B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350D20-77A3-4517-A10B-A65FAD6D22EB}"/>
              </a:ext>
            </a:extLst>
          </p:cNvPr>
          <p:cNvSpPr>
            <a:spLocks noGrp="1"/>
          </p:cNvSpPr>
          <p:nvPr>
            <p:ph type="sldNum" sz="quarter" idx="12"/>
          </p:nvPr>
        </p:nvSpPr>
        <p:spPr/>
        <p:txBody>
          <a:bodyPr/>
          <a:lstStyle/>
          <a:p>
            <a:fld id="{9C2EA187-D7BA-4052-B821-804E32E940BE}" type="slidenum">
              <a:rPr lang="en-IN" smtClean="0"/>
              <a:t>‹#›</a:t>
            </a:fld>
            <a:endParaRPr lang="en-IN"/>
          </a:p>
        </p:txBody>
      </p:sp>
    </p:spTree>
    <p:extLst>
      <p:ext uri="{BB962C8B-B14F-4D97-AF65-F5344CB8AC3E}">
        <p14:creationId xmlns:p14="http://schemas.microsoft.com/office/powerpoint/2010/main" val="374732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CE13B-D39E-4C7E-90B0-8FA7A4C624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4063BE-662C-45AA-BE60-5959D2C987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1D1590-BB00-4892-806D-4FA6366E79F4}"/>
              </a:ext>
            </a:extLst>
          </p:cNvPr>
          <p:cNvSpPr>
            <a:spLocks noGrp="1"/>
          </p:cNvSpPr>
          <p:nvPr>
            <p:ph type="dt" sz="half" idx="10"/>
          </p:nvPr>
        </p:nvSpPr>
        <p:spPr/>
        <p:txBody>
          <a:bodyPr/>
          <a:lstStyle/>
          <a:p>
            <a:fld id="{F279D929-959B-4D07-9FF6-1DE39B49BE3F}" type="datetimeFigureOut">
              <a:rPr lang="en-IN" smtClean="0"/>
              <a:t>16-07-2023</a:t>
            </a:fld>
            <a:endParaRPr lang="en-IN"/>
          </a:p>
        </p:txBody>
      </p:sp>
      <p:sp>
        <p:nvSpPr>
          <p:cNvPr id="5" name="Footer Placeholder 4">
            <a:extLst>
              <a:ext uri="{FF2B5EF4-FFF2-40B4-BE49-F238E27FC236}">
                <a16:creationId xmlns:a16="http://schemas.microsoft.com/office/drawing/2014/main" id="{E25E0F58-F518-44CD-8359-6DFB141741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AE8527-7C3C-4A7A-BD04-E0CA14EBBDBF}"/>
              </a:ext>
            </a:extLst>
          </p:cNvPr>
          <p:cNvSpPr>
            <a:spLocks noGrp="1"/>
          </p:cNvSpPr>
          <p:nvPr>
            <p:ph type="sldNum" sz="quarter" idx="12"/>
          </p:nvPr>
        </p:nvSpPr>
        <p:spPr/>
        <p:txBody>
          <a:bodyPr/>
          <a:lstStyle/>
          <a:p>
            <a:fld id="{9C2EA187-D7BA-4052-B821-804E32E940BE}" type="slidenum">
              <a:rPr lang="en-IN" smtClean="0"/>
              <a:t>‹#›</a:t>
            </a:fld>
            <a:endParaRPr lang="en-IN"/>
          </a:p>
        </p:txBody>
      </p:sp>
    </p:spTree>
    <p:extLst>
      <p:ext uri="{BB962C8B-B14F-4D97-AF65-F5344CB8AC3E}">
        <p14:creationId xmlns:p14="http://schemas.microsoft.com/office/powerpoint/2010/main" val="279676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CE972-3B43-411E-B1EE-34A495CC74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76E7A1-50C9-46A2-B262-D1C2CEC090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AE471C-3BF2-47F4-98B6-A5294DD2EC52}"/>
              </a:ext>
            </a:extLst>
          </p:cNvPr>
          <p:cNvSpPr>
            <a:spLocks noGrp="1"/>
          </p:cNvSpPr>
          <p:nvPr>
            <p:ph type="dt" sz="half" idx="10"/>
          </p:nvPr>
        </p:nvSpPr>
        <p:spPr/>
        <p:txBody>
          <a:bodyPr/>
          <a:lstStyle/>
          <a:p>
            <a:fld id="{F279D929-959B-4D07-9FF6-1DE39B49BE3F}" type="datetimeFigureOut">
              <a:rPr lang="en-IN" smtClean="0"/>
              <a:t>16-07-2023</a:t>
            </a:fld>
            <a:endParaRPr lang="en-IN"/>
          </a:p>
        </p:txBody>
      </p:sp>
      <p:sp>
        <p:nvSpPr>
          <p:cNvPr id="5" name="Footer Placeholder 4">
            <a:extLst>
              <a:ext uri="{FF2B5EF4-FFF2-40B4-BE49-F238E27FC236}">
                <a16:creationId xmlns:a16="http://schemas.microsoft.com/office/drawing/2014/main" id="{CC8D4230-AFEE-4DA9-9617-12C1815992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0DCD8C-5EAA-4708-8B7D-A1F91FF0FB88}"/>
              </a:ext>
            </a:extLst>
          </p:cNvPr>
          <p:cNvSpPr>
            <a:spLocks noGrp="1"/>
          </p:cNvSpPr>
          <p:nvPr>
            <p:ph type="sldNum" sz="quarter" idx="12"/>
          </p:nvPr>
        </p:nvSpPr>
        <p:spPr/>
        <p:txBody>
          <a:bodyPr/>
          <a:lstStyle/>
          <a:p>
            <a:fld id="{9C2EA187-D7BA-4052-B821-804E32E940BE}" type="slidenum">
              <a:rPr lang="en-IN" smtClean="0"/>
              <a:t>‹#›</a:t>
            </a:fld>
            <a:endParaRPr lang="en-IN"/>
          </a:p>
        </p:txBody>
      </p:sp>
    </p:spTree>
    <p:extLst>
      <p:ext uri="{BB962C8B-B14F-4D97-AF65-F5344CB8AC3E}">
        <p14:creationId xmlns:p14="http://schemas.microsoft.com/office/powerpoint/2010/main" val="394911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DB28C-1A54-4B3A-94A3-3514ABF9EF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0F1E59F-8CD3-4B9B-B476-A1E99DD9B8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BDF89A-5F40-4B37-9FBD-1DAD66BB6372}"/>
              </a:ext>
            </a:extLst>
          </p:cNvPr>
          <p:cNvSpPr>
            <a:spLocks noGrp="1"/>
          </p:cNvSpPr>
          <p:nvPr>
            <p:ph type="dt" sz="half" idx="10"/>
          </p:nvPr>
        </p:nvSpPr>
        <p:spPr/>
        <p:txBody>
          <a:bodyPr/>
          <a:lstStyle/>
          <a:p>
            <a:fld id="{F279D929-959B-4D07-9FF6-1DE39B49BE3F}" type="datetimeFigureOut">
              <a:rPr lang="en-IN" smtClean="0"/>
              <a:t>16-07-2023</a:t>
            </a:fld>
            <a:endParaRPr lang="en-IN"/>
          </a:p>
        </p:txBody>
      </p:sp>
      <p:sp>
        <p:nvSpPr>
          <p:cNvPr id="5" name="Footer Placeholder 4">
            <a:extLst>
              <a:ext uri="{FF2B5EF4-FFF2-40B4-BE49-F238E27FC236}">
                <a16:creationId xmlns:a16="http://schemas.microsoft.com/office/drawing/2014/main" id="{F88FA782-0258-442A-B97B-E393DA5186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90B804-4E92-49A1-A79B-95951D6AF16B}"/>
              </a:ext>
            </a:extLst>
          </p:cNvPr>
          <p:cNvSpPr>
            <a:spLocks noGrp="1"/>
          </p:cNvSpPr>
          <p:nvPr>
            <p:ph type="sldNum" sz="quarter" idx="12"/>
          </p:nvPr>
        </p:nvSpPr>
        <p:spPr/>
        <p:txBody>
          <a:bodyPr/>
          <a:lstStyle/>
          <a:p>
            <a:fld id="{9C2EA187-D7BA-4052-B821-804E32E940BE}" type="slidenum">
              <a:rPr lang="en-IN" smtClean="0"/>
              <a:t>‹#›</a:t>
            </a:fld>
            <a:endParaRPr lang="en-IN"/>
          </a:p>
        </p:txBody>
      </p:sp>
    </p:spTree>
    <p:extLst>
      <p:ext uri="{BB962C8B-B14F-4D97-AF65-F5344CB8AC3E}">
        <p14:creationId xmlns:p14="http://schemas.microsoft.com/office/powerpoint/2010/main" val="141941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65886-B01E-44A0-949C-2DE469DB8C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133DD3-1BE4-4937-BCFD-630D20D568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CC85CC7-9C5F-4136-938F-87646D03B8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5B7664-BB4B-41D4-A2C5-6BD33ED0D9F6}"/>
              </a:ext>
            </a:extLst>
          </p:cNvPr>
          <p:cNvSpPr>
            <a:spLocks noGrp="1"/>
          </p:cNvSpPr>
          <p:nvPr>
            <p:ph type="dt" sz="half" idx="10"/>
          </p:nvPr>
        </p:nvSpPr>
        <p:spPr/>
        <p:txBody>
          <a:bodyPr/>
          <a:lstStyle/>
          <a:p>
            <a:fld id="{F279D929-959B-4D07-9FF6-1DE39B49BE3F}" type="datetimeFigureOut">
              <a:rPr lang="en-IN" smtClean="0"/>
              <a:t>16-07-2023</a:t>
            </a:fld>
            <a:endParaRPr lang="en-IN"/>
          </a:p>
        </p:txBody>
      </p:sp>
      <p:sp>
        <p:nvSpPr>
          <p:cNvPr id="6" name="Footer Placeholder 5">
            <a:extLst>
              <a:ext uri="{FF2B5EF4-FFF2-40B4-BE49-F238E27FC236}">
                <a16:creationId xmlns:a16="http://schemas.microsoft.com/office/drawing/2014/main" id="{D7B8C73D-55C0-46EE-93A2-4C15084C35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B00807-B592-4B1E-9997-D992BDDA5EFB}"/>
              </a:ext>
            </a:extLst>
          </p:cNvPr>
          <p:cNvSpPr>
            <a:spLocks noGrp="1"/>
          </p:cNvSpPr>
          <p:nvPr>
            <p:ph type="sldNum" sz="quarter" idx="12"/>
          </p:nvPr>
        </p:nvSpPr>
        <p:spPr/>
        <p:txBody>
          <a:bodyPr/>
          <a:lstStyle/>
          <a:p>
            <a:fld id="{9C2EA187-D7BA-4052-B821-804E32E940BE}" type="slidenum">
              <a:rPr lang="en-IN" smtClean="0"/>
              <a:t>‹#›</a:t>
            </a:fld>
            <a:endParaRPr lang="en-IN"/>
          </a:p>
        </p:txBody>
      </p:sp>
    </p:spTree>
    <p:extLst>
      <p:ext uri="{BB962C8B-B14F-4D97-AF65-F5344CB8AC3E}">
        <p14:creationId xmlns:p14="http://schemas.microsoft.com/office/powerpoint/2010/main" val="1437593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3C8F2-4F00-4400-BD6F-32E14CA0768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49B01B-DD06-493D-9EB5-DC093FC2A4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B5D35D-3ECF-487E-AC1D-566BA13114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805B685-8FD3-4901-A1E9-50EE687283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80AEBD-F0D4-4399-BA45-BB9A5EE685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D0D832-5E00-403B-B058-25183F1FB65C}"/>
              </a:ext>
            </a:extLst>
          </p:cNvPr>
          <p:cNvSpPr>
            <a:spLocks noGrp="1"/>
          </p:cNvSpPr>
          <p:nvPr>
            <p:ph type="dt" sz="half" idx="10"/>
          </p:nvPr>
        </p:nvSpPr>
        <p:spPr/>
        <p:txBody>
          <a:bodyPr/>
          <a:lstStyle/>
          <a:p>
            <a:fld id="{F279D929-959B-4D07-9FF6-1DE39B49BE3F}" type="datetimeFigureOut">
              <a:rPr lang="en-IN" smtClean="0"/>
              <a:t>16-07-2023</a:t>
            </a:fld>
            <a:endParaRPr lang="en-IN"/>
          </a:p>
        </p:txBody>
      </p:sp>
      <p:sp>
        <p:nvSpPr>
          <p:cNvPr id="8" name="Footer Placeholder 7">
            <a:extLst>
              <a:ext uri="{FF2B5EF4-FFF2-40B4-BE49-F238E27FC236}">
                <a16:creationId xmlns:a16="http://schemas.microsoft.com/office/drawing/2014/main" id="{49512AEA-8734-4B58-86AA-7D1749C4D6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CAE5614-7149-4971-9A68-F3EEFE83B010}"/>
              </a:ext>
            </a:extLst>
          </p:cNvPr>
          <p:cNvSpPr>
            <a:spLocks noGrp="1"/>
          </p:cNvSpPr>
          <p:nvPr>
            <p:ph type="sldNum" sz="quarter" idx="12"/>
          </p:nvPr>
        </p:nvSpPr>
        <p:spPr/>
        <p:txBody>
          <a:bodyPr/>
          <a:lstStyle/>
          <a:p>
            <a:fld id="{9C2EA187-D7BA-4052-B821-804E32E940BE}" type="slidenum">
              <a:rPr lang="en-IN" smtClean="0"/>
              <a:t>‹#›</a:t>
            </a:fld>
            <a:endParaRPr lang="en-IN"/>
          </a:p>
        </p:txBody>
      </p:sp>
    </p:spTree>
    <p:extLst>
      <p:ext uri="{BB962C8B-B14F-4D97-AF65-F5344CB8AC3E}">
        <p14:creationId xmlns:p14="http://schemas.microsoft.com/office/powerpoint/2010/main" val="43192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2EB6B-1004-4738-BD22-985A660BC4A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568719A-2D72-4D50-9B87-4E81675895F5}"/>
              </a:ext>
            </a:extLst>
          </p:cNvPr>
          <p:cNvSpPr>
            <a:spLocks noGrp="1"/>
          </p:cNvSpPr>
          <p:nvPr>
            <p:ph type="dt" sz="half" idx="10"/>
          </p:nvPr>
        </p:nvSpPr>
        <p:spPr/>
        <p:txBody>
          <a:bodyPr/>
          <a:lstStyle/>
          <a:p>
            <a:fld id="{F279D929-959B-4D07-9FF6-1DE39B49BE3F}" type="datetimeFigureOut">
              <a:rPr lang="en-IN" smtClean="0"/>
              <a:t>16-07-2023</a:t>
            </a:fld>
            <a:endParaRPr lang="en-IN"/>
          </a:p>
        </p:txBody>
      </p:sp>
      <p:sp>
        <p:nvSpPr>
          <p:cNvPr id="4" name="Footer Placeholder 3">
            <a:extLst>
              <a:ext uri="{FF2B5EF4-FFF2-40B4-BE49-F238E27FC236}">
                <a16:creationId xmlns:a16="http://schemas.microsoft.com/office/drawing/2014/main" id="{57509A75-6C73-4FE7-A2A9-76533DC322B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D6DF99-B905-43F4-824E-01FB3238B95B}"/>
              </a:ext>
            </a:extLst>
          </p:cNvPr>
          <p:cNvSpPr>
            <a:spLocks noGrp="1"/>
          </p:cNvSpPr>
          <p:nvPr>
            <p:ph type="sldNum" sz="quarter" idx="12"/>
          </p:nvPr>
        </p:nvSpPr>
        <p:spPr/>
        <p:txBody>
          <a:bodyPr/>
          <a:lstStyle/>
          <a:p>
            <a:fld id="{9C2EA187-D7BA-4052-B821-804E32E940BE}" type="slidenum">
              <a:rPr lang="en-IN" smtClean="0"/>
              <a:t>‹#›</a:t>
            </a:fld>
            <a:endParaRPr lang="en-IN"/>
          </a:p>
        </p:txBody>
      </p:sp>
    </p:spTree>
    <p:extLst>
      <p:ext uri="{BB962C8B-B14F-4D97-AF65-F5344CB8AC3E}">
        <p14:creationId xmlns:p14="http://schemas.microsoft.com/office/powerpoint/2010/main" val="2210977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660A0D-BD22-46E0-969F-579AA6F6BFAD}"/>
              </a:ext>
            </a:extLst>
          </p:cNvPr>
          <p:cNvSpPr>
            <a:spLocks noGrp="1"/>
          </p:cNvSpPr>
          <p:nvPr>
            <p:ph type="dt" sz="half" idx="10"/>
          </p:nvPr>
        </p:nvSpPr>
        <p:spPr/>
        <p:txBody>
          <a:bodyPr/>
          <a:lstStyle/>
          <a:p>
            <a:fld id="{F279D929-959B-4D07-9FF6-1DE39B49BE3F}" type="datetimeFigureOut">
              <a:rPr lang="en-IN" smtClean="0"/>
              <a:t>16-07-2023</a:t>
            </a:fld>
            <a:endParaRPr lang="en-IN"/>
          </a:p>
        </p:txBody>
      </p:sp>
      <p:sp>
        <p:nvSpPr>
          <p:cNvPr id="3" name="Footer Placeholder 2">
            <a:extLst>
              <a:ext uri="{FF2B5EF4-FFF2-40B4-BE49-F238E27FC236}">
                <a16:creationId xmlns:a16="http://schemas.microsoft.com/office/drawing/2014/main" id="{13FBD343-9E61-4E98-9847-FA1CEF69895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5AFA77E-87CE-4D4E-AFD9-E15A79F965DB}"/>
              </a:ext>
            </a:extLst>
          </p:cNvPr>
          <p:cNvSpPr>
            <a:spLocks noGrp="1"/>
          </p:cNvSpPr>
          <p:nvPr>
            <p:ph type="sldNum" sz="quarter" idx="12"/>
          </p:nvPr>
        </p:nvSpPr>
        <p:spPr/>
        <p:txBody>
          <a:bodyPr/>
          <a:lstStyle/>
          <a:p>
            <a:fld id="{9C2EA187-D7BA-4052-B821-804E32E940BE}" type="slidenum">
              <a:rPr lang="en-IN" smtClean="0"/>
              <a:t>‹#›</a:t>
            </a:fld>
            <a:endParaRPr lang="en-IN"/>
          </a:p>
        </p:txBody>
      </p:sp>
    </p:spTree>
    <p:extLst>
      <p:ext uri="{BB962C8B-B14F-4D97-AF65-F5344CB8AC3E}">
        <p14:creationId xmlns:p14="http://schemas.microsoft.com/office/powerpoint/2010/main" val="1363512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A79FA-4385-424E-B326-8001B59F3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90C2C0-129B-43B7-932E-3DB94416F3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81C5CA0-249C-43BF-B033-AD92958001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69E152-9D8B-4F35-9C57-4E1BD3EA9824}"/>
              </a:ext>
            </a:extLst>
          </p:cNvPr>
          <p:cNvSpPr>
            <a:spLocks noGrp="1"/>
          </p:cNvSpPr>
          <p:nvPr>
            <p:ph type="dt" sz="half" idx="10"/>
          </p:nvPr>
        </p:nvSpPr>
        <p:spPr/>
        <p:txBody>
          <a:bodyPr/>
          <a:lstStyle/>
          <a:p>
            <a:fld id="{F279D929-959B-4D07-9FF6-1DE39B49BE3F}" type="datetimeFigureOut">
              <a:rPr lang="en-IN" smtClean="0"/>
              <a:t>16-07-2023</a:t>
            </a:fld>
            <a:endParaRPr lang="en-IN"/>
          </a:p>
        </p:txBody>
      </p:sp>
      <p:sp>
        <p:nvSpPr>
          <p:cNvPr id="6" name="Footer Placeholder 5">
            <a:extLst>
              <a:ext uri="{FF2B5EF4-FFF2-40B4-BE49-F238E27FC236}">
                <a16:creationId xmlns:a16="http://schemas.microsoft.com/office/drawing/2014/main" id="{49315B4E-A5A5-4A2D-ABE1-F0833B76DD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9B5A19-4102-4982-B943-FA859597838D}"/>
              </a:ext>
            </a:extLst>
          </p:cNvPr>
          <p:cNvSpPr>
            <a:spLocks noGrp="1"/>
          </p:cNvSpPr>
          <p:nvPr>
            <p:ph type="sldNum" sz="quarter" idx="12"/>
          </p:nvPr>
        </p:nvSpPr>
        <p:spPr/>
        <p:txBody>
          <a:bodyPr/>
          <a:lstStyle/>
          <a:p>
            <a:fld id="{9C2EA187-D7BA-4052-B821-804E32E940BE}" type="slidenum">
              <a:rPr lang="en-IN" smtClean="0"/>
              <a:t>‹#›</a:t>
            </a:fld>
            <a:endParaRPr lang="en-IN"/>
          </a:p>
        </p:txBody>
      </p:sp>
    </p:spTree>
    <p:extLst>
      <p:ext uri="{BB962C8B-B14F-4D97-AF65-F5344CB8AC3E}">
        <p14:creationId xmlns:p14="http://schemas.microsoft.com/office/powerpoint/2010/main" val="3264091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26C44-0A1F-4B65-B1AA-9EFC27DBCC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8D04447-033B-41E0-A2B7-0206C62B7A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DCA7824-8868-4A2D-AC9B-94EF3CBC26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C844A6-E9BA-4CB6-AD3A-2E01FDD42E19}"/>
              </a:ext>
            </a:extLst>
          </p:cNvPr>
          <p:cNvSpPr>
            <a:spLocks noGrp="1"/>
          </p:cNvSpPr>
          <p:nvPr>
            <p:ph type="dt" sz="half" idx="10"/>
          </p:nvPr>
        </p:nvSpPr>
        <p:spPr/>
        <p:txBody>
          <a:bodyPr/>
          <a:lstStyle/>
          <a:p>
            <a:fld id="{F279D929-959B-4D07-9FF6-1DE39B49BE3F}" type="datetimeFigureOut">
              <a:rPr lang="en-IN" smtClean="0"/>
              <a:t>16-07-2023</a:t>
            </a:fld>
            <a:endParaRPr lang="en-IN"/>
          </a:p>
        </p:txBody>
      </p:sp>
      <p:sp>
        <p:nvSpPr>
          <p:cNvPr id="6" name="Footer Placeholder 5">
            <a:extLst>
              <a:ext uri="{FF2B5EF4-FFF2-40B4-BE49-F238E27FC236}">
                <a16:creationId xmlns:a16="http://schemas.microsoft.com/office/drawing/2014/main" id="{759D391E-8234-4704-A206-4275F2A5C6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809CBE-8B36-4E63-AA19-6723A70D1550}"/>
              </a:ext>
            </a:extLst>
          </p:cNvPr>
          <p:cNvSpPr>
            <a:spLocks noGrp="1"/>
          </p:cNvSpPr>
          <p:nvPr>
            <p:ph type="sldNum" sz="quarter" idx="12"/>
          </p:nvPr>
        </p:nvSpPr>
        <p:spPr/>
        <p:txBody>
          <a:bodyPr/>
          <a:lstStyle/>
          <a:p>
            <a:fld id="{9C2EA187-D7BA-4052-B821-804E32E940BE}" type="slidenum">
              <a:rPr lang="en-IN" smtClean="0"/>
              <a:t>‹#›</a:t>
            </a:fld>
            <a:endParaRPr lang="en-IN"/>
          </a:p>
        </p:txBody>
      </p:sp>
    </p:spTree>
    <p:extLst>
      <p:ext uri="{BB962C8B-B14F-4D97-AF65-F5344CB8AC3E}">
        <p14:creationId xmlns:p14="http://schemas.microsoft.com/office/powerpoint/2010/main" val="2640895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4DF90F-9E5A-49F7-8EF2-2E93293821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AD1E11-84DA-4CD3-8C81-E20238DD97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9FA0A5-55F9-410A-A45D-7988FF3F2B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79D929-959B-4D07-9FF6-1DE39B49BE3F}" type="datetimeFigureOut">
              <a:rPr lang="en-IN" smtClean="0"/>
              <a:t>16-07-2023</a:t>
            </a:fld>
            <a:endParaRPr lang="en-IN"/>
          </a:p>
        </p:txBody>
      </p:sp>
      <p:sp>
        <p:nvSpPr>
          <p:cNvPr id="5" name="Footer Placeholder 4">
            <a:extLst>
              <a:ext uri="{FF2B5EF4-FFF2-40B4-BE49-F238E27FC236}">
                <a16:creationId xmlns:a16="http://schemas.microsoft.com/office/drawing/2014/main" id="{88B2C09C-182F-4BC1-B095-1858405D2D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116533-1EAF-431D-876D-53B08D9A1D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2EA187-D7BA-4052-B821-804E32E940BE}" type="slidenum">
              <a:rPr lang="en-IN" smtClean="0"/>
              <a:t>‹#›</a:t>
            </a:fld>
            <a:endParaRPr lang="en-IN"/>
          </a:p>
        </p:txBody>
      </p:sp>
    </p:spTree>
    <p:extLst>
      <p:ext uri="{BB962C8B-B14F-4D97-AF65-F5344CB8AC3E}">
        <p14:creationId xmlns:p14="http://schemas.microsoft.com/office/powerpoint/2010/main" val="2452444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C62C9-3BFF-41AC-A1C6-C5CE715BBB8D}"/>
              </a:ext>
            </a:extLst>
          </p:cNvPr>
          <p:cNvSpPr>
            <a:spLocks noGrp="1"/>
          </p:cNvSpPr>
          <p:nvPr>
            <p:ph type="title"/>
          </p:nvPr>
        </p:nvSpPr>
        <p:spPr/>
        <p:txBody>
          <a:bodyPr/>
          <a:lstStyle/>
          <a:p>
            <a:pPr algn="ctr"/>
            <a:r>
              <a:rPr lang="en-IN" dirty="0"/>
              <a:t>Delivery Prediction case Study</a:t>
            </a:r>
          </a:p>
        </p:txBody>
      </p:sp>
    </p:spTree>
    <p:extLst>
      <p:ext uri="{BB962C8B-B14F-4D97-AF65-F5344CB8AC3E}">
        <p14:creationId xmlns:p14="http://schemas.microsoft.com/office/powerpoint/2010/main" val="2287909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69B92F8-57B0-4C5A-B8AF-73157B99E657}"/>
              </a:ext>
            </a:extLst>
          </p:cNvPr>
          <p:cNvSpPr txBox="1">
            <a:spLocks/>
          </p:cNvSpPr>
          <p:nvPr/>
        </p:nvSpPr>
        <p:spPr>
          <a:xfrm>
            <a:off x="838200" y="524588"/>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400" b="1" dirty="0"/>
              <a:t>Data visualization</a:t>
            </a:r>
            <a:endParaRPr lang="en-IN" dirty="0"/>
          </a:p>
        </p:txBody>
      </p:sp>
      <p:pic>
        <p:nvPicPr>
          <p:cNvPr id="6" name="Picture 5">
            <a:extLst>
              <a:ext uri="{FF2B5EF4-FFF2-40B4-BE49-F238E27FC236}">
                <a16:creationId xmlns:a16="http://schemas.microsoft.com/office/drawing/2014/main" id="{C04063BD-3D96-4AE7-B340-E2B8EBB5DC4A}"/>
              </a:ext>
            </a:extLst>
          </p:cNvPr>
          <p:cNvPicPr>
            <a:picLocks noChangeAspect="1"/>
          </p:cNvPicPr>
          <p:nvPr/>
        </p:nvPicPr>
        <p:blipFill>
          <a:blip r:embed="rId2"/>
          <a:stretch>
            <a:fillRect/>
          </a:stretch>
        </p:blipFill>
        <p:spPr>
          <a:xfrm>
            <a:off x="574439" y="1252389"/>
            <a:ext cx="4267570" cy="3755461"/>
          </a:xfrm>
          <a:prstGeom prst="rect">
            <a:avLst/>
          </a:prstGeom>
        </p:spPr>
      </p:pic>
      <p:pic>
        <p:nvPicPr>
          <p:cNvPr id="7" name="Picture 6">
            <a:extLst>
              <a:ext uri="{FF2B5EF4-FFF2-40B4-BE49-F238E27FC236}">
                <a16:creationId xmlns:a16="http://schemas.microsoft.com/office/drawing/2014/main" id="{55CFE6DB-7E05-4CB3-B47A-B0F71FAD4F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0942" y="1251437"/>
            <a:ext cx="4429871" cy="3756413"/>
          </a:xfrm>
          <a:prstGeom prst="rect">
            <a:avLst/>
          </a:prstGeom>
        </p:spPr>
      </p:pic>
      <p:sp>
        <p:nvSpPr>
          <p:cNvPr id="8" name="TextBox 7">
            <a:extLst>
              <a:ext uri="{FF2B5EF4-FFF2-40B4-BE49-F238E27FC236}">
                <a16:creationId xmlns:a16="http://schemas.microsoft.com/office/drawing/2014/main" id="{059BE08F-2AF3-4FEF-B307-28E6FD3E43BB}"/>
              </a:ext>
            </a:extLst>
          </p:cNvPr>
          <p:cNvSpPr txBox="1"/>
          <p:nvPr/>
        </p:nvSpPr>
        <p:spPr>
          <a:xfrm>
            <a:off x="6961581" y="5429497"/>
            <a:ext cx="3924301" cy="923330"/>
          </a:xfrm>
          <a:prstGeom prst="rect">
            <a:avLst/>
          </a:prstGeom>
          <a:noFill/>
        </p:spPr>
        <p:txBody>
          <a:bodyPr wrap="square" rtlCol="0">
            <a:spAutoFit/>
          </a:bodyPr>
          <a:lstStyle/>
          <a:p>
            <a:r>
              <a:rPr lang="en-IN" b="1" dirty="0"/>
              <a:t>Per the dataset, 0 indicates shipments reached on-time and 1 indicates shipments didn’t reach on-time.</a:t>
            </a:r>
          </a:p>
        </p:txBody>
      </p:sp>
      <p:pic>
        <p:nvPicPr>
          <p:cNvPr id="9" name="Picture 8">
            <a:extLst>
              <a:ext uri="{FF2B5EF4-FFF2-40B4-BE49-F238E27FC236}">
                <a16:creationId xmlns:a16="http://schemas.microsoft.com/office/drawing/2014/main" id="{9E66411E-7997-4F66-8444-B5FD564AC8EE}"/>
              </a:ext>
            </a:extLst>
          </p:cNvPr>
          <p:cNvPicPr>
            <a:picLocks noChangeAspect="1"/>
          </p:cNvPicPr>
          <p:nvPr/>
        </p:nvPicPr>
        <p:blipFill>
          <a:blip r:embed="rId4"/>
          <a:stretch>
            <a:fillRect/>
          </a:stretch>
        </p:blipFill>
        <p:spPr>
          <a:xfrm>
            <a:off x="2838386" y="5196158"/>
            <a:ext cx="1780186" cy="1390008"/>
          </a:xfrm>
          <a:prstGeom prst="rect">
            <a:avLst/>
          </a:prstGeom>
        </p:spPr>
      </p:pic>
    </p:spTree>
    <p:extLst>
      <p:ext uri="{BB962C8B-B14F-4D97-AF65-F5344CB8AC3E}">
        <p14:creationId xmlns:p14="http://schemas.microsoft.com/office/powerpoint/2010/main" val="2317937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CEAC09-297D-4A65-98EF-61CB1DD285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290" y="2794481"/>
            <a:ext cx="4506971" cy="3426229"/>
          </a:xfrm>
          <a:prstGeom prst="rect">
            <a:avLst/>
          </a:prstGeom>
        </p:spPr>
      </p:pic>
      <p:pic>
        <p:nvPicPr>
          <p:cNvPr id="3" name="Picture 2">
            <a:extLst>
              <a:ext uri="{FF2B5EF4-FFF2-40B4-BE49-F238E27FC236}">
                <a16:creationId xmlns:a16="http://schemas.microsoft.com/office/drawing/2014/main" id="{B6631C7A-0A88-40D3-A1CF-972D2D7430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794481"/>
            <a:ext cx="4495800" cy="3426229"/>
          </a:xfrm>
          <a:prstGeom prst="rect">
            <a:avLst/>
          </a:prstGeom>
        </p:spPr>
      </p:pic>
      <p:pic>
        <p:nvPicPr>
          <p:cNvPr id="4" name="Picture 3">
            <a:extLst>
              <a:ext uri="{FF2B5EF4-FFF2-40B4-BE49-F238E27FC236}">
                <a16:creationId xmlns:a16="http://schemas.microsoft.com/office/drawing/2014/main" id="{37C60BEA-FF47-486F-A77C-E53E1CC1FEDD}"/>
              </a:ext>
            </a:extLst>
          </p:cNvPr>
          <p:cNvPicPr>
            <a:picLocks noChangeAspect="1"/>
          </p:cNvPicPr>
          <p:nvPr/>
        </p:nvPicPr>
        <p:blipFill>
          <a:blip r:embed="rId4"/>
          <a:stretch>
            <a:fillRect/>
          </a:stretch>
        </p:blipFill>
        <p:spPr>
          <a:xfrm>
            <a:off x="10328222" y="1403648"/>
            <a:ext cx="1309141" cy="1022206"/>
          </a:xfrm>
          <a:prstGeom prst="rect">
            <a:avLst/>
          </a:prstGeom>
        </p:spPr>
      </p:pic>
      <p:sp>
        <p:nvSpPr>
          <p:cNvPr id="5" name="Title 1">
            <a:extLst>
              <a:ext uri="{FF2B5EF4-FFF2-40B4-BE49-F238E27FC236}">
                <a16:creationId xmlns:a16="http://schemas.microsoft.com/office/drawing/2014/main" id="{8336352E-BEC6-4E71-A559-781A37B842CE}"/>
              </a:ext>
            </a:extLst>
          </p:cNvPr>
          <p:cNvSpPr txBox="1">
            <a:spLocks/>
          </p:cNvSpPr>
          <p:nvPr/>
        </p:nvSpPr>
        <p:spPr>
          <a:xfrm>
            <a:off x="838200" y="524588"/>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400" b="1" dirty="0"/>
              <a:t>Data visualization</a:t>
            </a:r>
            <a:endParaRPr lang="en-IN" dirty="0"/>
          </a:p>
        </p:txBody>
      </p:sp>
    </p:spTree>
    <p:extLst>
      <p:ext uri="{BB962C8B-B14F-4D97-AF65-F5344CB8AC3E}">
        <p14:creationId xmlns:p14="http://schemas.microsoft.com/office/powerpoint/2010/main" val="2413688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C60BEA-FF47-486F-A77C-E53E1CC1FEDD}"/>
              </a:ext>
            </a:extLst>
          </p:cNvPr>
          <p:cNvPicPr>
            <a:picLocks noChangeAspect="1"/>
          </p:cNvPicPr>
          <p:nvPr/>
        </p:nvPicPr>
        <p:blipFill>
          <a:blip r:embed="rId2"/>
          <a:stretch>
            <a:fillRect/>
          </a:stretch>
        </p:blipFill>
        <p:spPr>
          <a:xfrm>
            <a:off x="10328222" y="1403648"/>
            <a:ext cx="1309141" cy="1022206"/>
          </a:xfrm>
          <a:prstGeom prst="rect">
            <a:avLst/>
          </a:prstGeom>
        </p:spPr>
      </p:pic>
      <p:sp>
        <p:nvSpPr>
          <p:cNvPr id="5" name="Title 1">
            <a:extLst>
              <a:ext uri="{FF2B5EF4-FFF2-40B4-BE49-F238E27FC236}">
                <a16:creationId xmlns:a16="http://schemas.microsoft.com/office/drawing/2014/main" id="{8336352E-BEC6-4E71-A559-781A37B842CE}"/>
              </a:ext>
            </a:extLst>
          </p:cNvPr>
          <p:cNvSpPr txBox="1">
            <a:spLocks/>
          </p:cNvSpPr>
          <p:nvPr/>
        </p:nvSpPr>
        <p:spPr>
          <a:xfrm>
            <a:off x="838200" y="524588"/>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400" b="1" dirty="0"/>
              <a:t>Data visualization</a:t>
            </a:r>
            <a:endParaRPr lang="en-IN" dirty="0"/>
          </a:p>
        </p:txBody>
      </p:sp>
      <p:pic>
        <p:nvPicPr>
          <p:cNvPr id="6" name="Picture 5">
            <a:extLst>
              <a:ext uri="{FF2B5EF4-FFF2-40B4-BE49-F238E27FC236}">
                <a16:creationId xmlns:a16="http://schemas.microsoft.com/office/drawing/2014/main" id="{AB19D5F5-3627-4C69-B468-96F72BA73F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525" y="2446659"/>
            <a:ext cx="5470283" cy="4019916"/>
          </a:xfrm>
          <a:prstGeom prst="rect">
            <a:avLst/>
          </a:prstGeom>
        </p:spPr>
      </p:pic>
      <p:pic>
        <p:nvPicPr>
          <p:cNvPr id="7" name="Picture 6">
            <a:extLst>
              <a:ext uri="{FF2B5EF4-FFF2-40B4-BE49-F238E27FC236}">
                <a16:creationId xmlns:a16="http://schemas.microsoft.com/office/drawing/2014/main" id="{F8A88F04-B854-432B-8332-3F9B6199B7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5041" y="2525443"/>
            <a:ext cx="5088143" cy="3813407"/>
          </a:xfrm>
          <a:prstGeom prst="rect">
            <a:avLst/>
          </a:prstGeom>
        </p:spPr>
      </p:pic>
    </p:spTree>
    <p:extLst>
      <p:ext uri="{BB962C8B-B14F-4D97-AF65-F5344CB8AC3E}">
        <p14:creationId xmlns:p14="http://schemas.microsoft.com/office/powerpoint/2010/main" val="3000021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C60BEA-FF47-486F-A77C-E53E1CC1FEDD}"/>
              </a:ext>
            </a:extLst>
          </p:cNvPr>
          <p:cNvPicPr>
            <a:picLocks noChangeAspect="1"/>
          </p:cNvPicPr>
          <p:nvPr/>
        </p:nvPicPr>
        <p:blipFill>
          <a:blip r:embed="rId2"/>
          <a:stretch>
            <a:fillRect/>
          </a:stretch>
        </p:blipFill>
        <p:spPr>
          <a:xfrm>
            <a:off x="845365" y="2113135"/>
            <a:ext cx="1164332" cy="681248"/>
          </a:xfrm>
          <a:prstGeom prst="rect">
            <a:avLst/>
          </a:prstGeom>
        </p:spPr>
      </p:pic>
      <p:sp>
        <p:nvSpPr>
          <p:cNvPr id="5" name="Title 1">
            <a:extLst>
              <a:ext uri="{FF2B5EF4-FFF2-40B4-BE49-F238E27FC236}">
                <a16:creationId xmlns:a16="http://schemas.microsoft.com/office/drawing/2014/main" id="{8336352E-BEC6-4E71-A559-781A37B842CE}"/>
              </a:ext>
            </a:extLst>
          </p:cNvPr>
          <p:cNvSpPr txBox="1">
            <a:spLocks/>
          </p:cNvSpPr>
          <p:nvPr/>
        </p:nvSpPr>
        <p:spPr>
          <a:xfrm>
            <a:off x="838200" y="524588"/>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400" b="1" dirty="0"/>
              <a:t>Data visualization</a:t>
            </a:r>
            <a:endParaRPr lang="en-IN" dirty="0"/>
          </a:p>
        </p:txBody>
      </p:sp>
      <p:pic>
        <p:nvPicPr>
          <p:cNvPr id="6" name="Picture 5">
            <a:extLst>
              <a:ext uri="{FF2B5EF4-FFF2-40B4-BE49-F238E27FC236}">
                <a16:creationId xmlns:a16="http://schemas.microsoft.com/office/drawing/2014/main" id="{C7583BF9-8034-4DC3-A214-B07676BBAE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448" y="2974750"/>
            <a:ext cx="4873157" cy="3683360"/>
          </a:xfrm>
          <a:prstGeom prst="rect">
            <a:avLst/>
          </a:prstGeom>
        </p:spPr>
      </p:pic>
      <p:pic>
        <p:nvPicPr>
          <p:cNvPr id="7" name="Picture 6">
            <a:extLst>
              <a:ext uri="{FF2B5EF4-FFF2-40B4-BE49-F238E27FC236}">
                <a16:creationId xmlns:a16="http://schemas.microsoft.com/office/drawing/2014/main" id="{D865B0B8-1614-4613-AA65-BE8C1355E7EC}"/>
              </a:ext>
            </a:extLst>
          </p:cNvPr>
          <p:cNvPicPr>
            <a:picLocks noChangeAspect="1"/>
          </p:cNvPicPr>
          <p:nvPr/>
        </p:nvPicPr>
        <p:blipFill>
          <a:blip r:embed="rId4"/>
          <a:stretch>
            <a:fillRect/>
          </a:stretch>
        </p:blipFill>
        <p:spPr>
          <a:xfrm>
            <a:off x="5365078" y="3057367"/>
            <a:ext cx="5988722" cy="3518127"/>
          </a:xfrm>
          <a:prstGeom prst="rect">
            <a:avLst/>
          </a:prstGeom>
        </p:spPr>
      </p:pic>
      <p:sp>
        <p:nvSpPr>
          <p:cNvPr id="8" name="TextBox 7">
            <a:extLst>
              <a:ext uri="{FF2B5EF4-FFF2-40B4-BE49-F238E27FC236}">
                <a16:creationId xmlns:a16="http://schemas.microsoft.com/office/drawing/2014/main" id="{DF518414-15D8-45CC-9DC2-374920D6B77E}"/>
              </a:ext>
            </a:extLst>
          </p:cNvPr>
          <p:cNvSpPr txBox="1"/>
          <p:nvPr/>
        </p:nvSpPr>
        <p:spPr>
          <a:xfrm>
            <a:off x="5735893" y="1992094"/>
            <a:ext cx="5028576" cy="92333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a:ln>
                  <a:noFill/>
                </a:ln>
                <a:solidFill>
                  <a:prstClr val="black"/>
                </a:solidFill>
                <a:effectLst/>
                <a:uLnTx/>
                <a:uFillTx/>
              </a:rPr>
              <a:t>Most purchases made by the customers are valued between $ 230 - $ 270. The variable has a normal distribution.</a:t>
            </a:r>
          </a:p>
        </p:txBody>
      </p:sp>
    </p:spTree>
    <p:extLst>
      <p:ext uri="{BB962C8B-B14F-4D97-AF65-F5344CB8AC3E}">
        <p14:creationId xmlns:p14="http://schemas.microsoft.com/office/powerpoint/2010/main" val="4079526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336352E-BEC6-4E71-A559-781A37B842CE}"/>
              </a:ext>
            </a:extLst>
          </p:cNvPr>
          <p:cNvSpPr txBox="1">
            <a:spLocks/>
          </p:cNvSpPr>
          <p:nvPr/>
        </p:nvSpPr>
        <p:spPr>
          <a:xfrm>
            <a:off x="838200" y="524588"/>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400" b="1" dirty="0"/>
              <a:t>Data visualization</a:t>
            </a:r>
            <a:endParaRPr lang="en-IN" dirty="0"/>
          </a:p>
        </p:txBody>
      </p:sp>
      <p:pic>
        <p:nvPicPr>
          <p:cNvPr id="6" name="Content Placeholder 11">
            <a:extLst>
              <a:ext uri="{FF2B5EF4-FFF2-40B4-BE49-F238E27FC236}">
                <a16:creationId xmlns:a16="http://schemas.microsoft.com/office/drawing/2014/main" id="{FDD81C2E-3C62-47C7-8F19-3FC6898D5F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256" y="2075004"/>
            <a:ext cx="6925114" cy="4055974"/>
          </a:xfrm>
          <a:prstGeom prst="rect">
            <a:avLst/>
          </a:prstGeom>
        </p:spPr>
      </p:pic>
      <p:sp>
        <p:nvSpPr>
          <p:cNvPr id="7" name="TextBox 6">
            <a:extLst>
              <a:ext uri="{FF2B5EF4-FFF2-40B4-BE49-F238E27FC236}">
                <a16:creationId xmlns:a16="http://schemas.microsoft.com/office/drawing/2014/main" id="{B23B042E-D937-477A-8EDD-BBBB5762137E}"/>
              </a:ext>
            </a:extLst>
          </p:cNvPr>
          <p:cNvSpPr txBox="1"/>
          <p:nvPr/>
        </p:nvSpPr>
        <p:spPr>
          <a:xfrm>
            <a:off x="7600013" y="3244334"/>
            <a:ext cx="3979888" cy="369332"/>
          </a:xfrm>
          <a:prstGeom prst="rect">
            <a:avLst/>
          </a:prstGeom>
          <a:noFill/>
        </p:spPr>
        <p:txBody>
          <a:bodyPr wrap="square" rtlCol="0">
            <a:spAutoFit/>
          </a:bodyPr>
          <a:lstStyle/>
          <a:p>
            <a:r>
              <a:rPr lang="en-IN" b="1" dirty="0"/>
              <a:t>The variable is positively skewed.</a:t>
            </a:r>
          </a:p>
        </p:txBody>
      </p:sp>
    </p:spTree>
    <p:extLst>
      <p:ext uri="{BB962C8B-B14F-4D97-AF65-F5344CB8AC3E}">
        <p14:creationId xmlns:p14="http://schemas.microsoft.com/office/powerpoint/2010/main" val="3713785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BBE40-8433-48C4-8DD5-7AB2BE1E3FB4}"/>
              </a:ext>
            </a:extLst>
          </p:cNvPr>
          <p:cNvSpPr txBox="1">
            <a:spLocks/>
          </p:cNvSpPr>
          <p:nvPr/>
        </p:nvSpPr>
        <p:spPr>
          <a:xfrm>
            <a:off x="838200" y="524588"/>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400" b="1" dirty="0"/>
              <a:t>Problem statement 1 and insights</a:t>
            </a:r>
            <a:endParaRPr lang="en-IN" dirty="0"/>
          </a:p>
        </p:txBody>
      </p:sp>
      <p:sp>
        <p:nvSpPr>
          <p:cNvPr id="4" name="TextBox 3">
            <a:extLst>
              <a:ext uri="{FF2B5EF4-FFF2-40B4-BE49-F238E27FC236}">
                <a16:creationId xmlns:a16="http://schemas.microsoft.com/office/drawing/2014/main" id="{25D78B88-F8E0-4827-B33E-B56EC627C9B7}"/>
              </a:ext>
            </a:extLst>
          </p:cNvPr>
          <p:cNvSpPr txBox="1"/>
          <p:nvPr/>
        </p:nvSpPr>
        <p:spPr>
          <a:xfrm>
            <a:off x="434340" y="1987957"/>
            <a:ext cx="11323320" cy="1569660"/>
          </a:xfrm>
          <a:prstGeom prst="rect">
            <a:avLst/>
          </a:prstGeom>
          <a:noFill/>
        </p:spPr>
        <p:txBody>
          <a:bodyPr wrap="square">
            <a:spAutoFit/>
          </a:bodyPr>
          <a:lstStyle/>
          <a:p>
            <a:r>
              <a:rPr lang="en-IN" sz="2400" b="1" u="sng" dirty="0"/>
              <a:t>Problem statement</a:t>
            </a:r>
            <a:r>
              <a:rPr lang="en-IN" sz="2400" dirty="0"/>
              <a:t>: The company wanted the candidate to build various classification models and compare their accuracy. The main model requested to be built were Logistic regression, Support Vector machines, Random forest, and </a:t>
            </a:r>
            <a:r>
              <a:rPr lang="en-IN" sz="2400" dirty="0" err="1"/>
              <a:t>XGBoost</a:t>
            </a:r>
            <a:r>
              <a:rPr lang="en-IN" sz="2400" dirty="0"/>
              <a:t>. Apart from comparing the accuracy of these models, identify significant variables that impact the model.</a:t>
            </a:r>
          </a:p>
        </p:txBody>
      </p:sp>
    </p:spTree>
    <p:extLst>
      <p:ext uri="{BB962C8B-B14F-4D97-AF65-F5344CB8AC3E}">
        <p14:creationId xmlns:p14="http://schemas.microsoft.com/office/powerpoint/2010/main" val="1824249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53FDCE-6656-4B1F-BD21-44A9666FC616}"/>
              </a:ext>
            </a:extLst>
          </p:cNvPr>
          <p:cNvSpPr txBox="1">
            <a:spLocks/>
          </p:cNvSpPr>
          <p:nvPr/>
        </p:nvSpPr>
        <p:spPr>
          <a:xfrm>
            <a:off x="838200" y="524588"/>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t>Logistic Regression</a:t>
            </a:r>
          </a:p>
        </p:txBody>
      </p:sp>
      <p:graphicFrame>
        <p:nvGraphicFramePr>
          <p:cNvPr id="11" name="Table 10">
            <a:extLst>
              <a:ext uri="{FF2B5EF4-FFF2-40B4-BE49-F238E27FC236}">
                <a16:creationId xmlns:a16="http://schemas.microsoft.com/office/drawing/2014/main" id="{323D8868-BD90-408F-8622-8DA1659A593F}"/>
              </a:ext>
            </a:extLst>
          </p:cNvPr>
          <p:cNvGraphicFramePr>
            <a:graphicFrameLocks noGrp="1"/>
          </p:cNvGraphicFramePr>
          <p:nvPr>
            <p:extLst>
              <p:ext uri="{D42A27DB-BD31-4B8C-83A1-F6EECF244321}">
                <p14:modId xmlns:p14="http://schemas.microsoft.com/office/powerpoint/2010/main" val="2233839234"/>
              </p:ext>
            </p:extLst>
          </p:nvPr>
        </p:nvGraphicFramePr>
        <p:xfrm>
          <a:off x="1082040" y="2096396"/>
          <a:ext cx="9133480" cy="1332604"/>
        </p:xfrm>
        <a:graphic>
          <a:graphicData uri="http://schemas.openxmlformats.org/drawingml/2006/table">
            <a:tbl>
              <a:tblPr firstRow="1" bandRow="1">
                <a:tableStyleId>{073A0DAA-6AF3-43AB-8588-CEC1D06C72B9}</a:tableStyleId>
              </a:tblPr>
              <a:tblGrid>
                <a:gridCol w="2342261">
                  <a:extLst>
                    <a:ext uri="{9D8B030D-6E8A-4147-A177-3AD203B41FA5}">
                      <a16:colId xmlns:a16="http://schemas.microsoft.com/office/drawing/2014/main" val="3570574181"/>
                    </a:ext>
                  </a:extLst>
                </a:gridCol>
                <a:gridCol w="4959879">
                  <a:extLst>
                    <a:ext uri="{9D8B030D-6E8A-4147-A177-3AD203B41FA5}">
                      <a16:colId xmlns:a16="http://schemas.microsoft.com/office/drawing/2014/main" val="1258913862"/>
                    </a:ext>
                  </a:extLst>
                </a:gridCol>
                <a:gridCol w="1831340">
                  <a:extLst>
                    <a:ext uri="{9D8B030D-6E8A-4147-A177-3AD203B41FA5}">
                      <a16:colId xmlns:a16="http://schemas.microsoft.com/office/drawing/2014/main" val="333169459"/>
                    </a:ext>
                  </a:extLst>
                </a:gridCol>
              </a:tblGrid>
              <a:tr h="666302">
                <a:tc>
                  <a:txBody>
                    <a:bodyPr/>
                    <a:lstStyle/>
                    <a:p>
                      <a:pPr algn="l"/>
                      <a:r>
                        <a:rPr lang="en-IN" sz="1800" b="1" dirty="0">
                          <a:solidFill>
                            <a:schemeClr val="tx1"/>
                          </a:solidFill>
                        </a:rPr>
                        <a:t>model1 (Base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IN" sz="1800" b="1" dirty="0">
                          <a:solidFill>
                            <a:schemeClr val="tx1"/>
                          </a:solidFill>
                        </a:rPr>
                        <a:t>Included all the variables in the model. AIC : 8387.8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0" lang="en-IN" sz="1800" b="1" i="0" u="none" strike="noStrike" kern="1200" cap="none" spc="0" normalizeH="0" baseline="0" noProof="0" dirty="0">
                          <a:ln>
                            <a:noFill/>
                          </a:ln>
                          <a:solidFill>
                            <a:schemeClr val="tx1"/>
                          </a:solidFill>
                          <a:effectLst/>
                          <a:uLnTx/>
                          <a:uFillTx/>
                          <a:latin typeface="+mn-lt"/>
                          <a:ea typeface="+mn-ea"/>
                          <a:cs typeface="+mn-cs"/>
                        </a:rPr>
                        <a:t>64.48 %</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5813532"/>
                  </a:ext>
                </a:extLst>
              </a:tr>
              <a:tr h="666302">
                <a:tc>
                  <a:txBody>
                    <a:bodyPr/>
                    <a:lstStyle/>
                    <a:p>
                      <a:r>
                        <a:rPr lang="en-IN" b="1" dirty="0">
                          <a:solidFill>
                            <a:schemeClr val="tx1"/>
                          </a:solidFill>
                        </a:rPr>
                        <a:t>stepmodel1 </a:t>
                      </a:r>
                    </a:p>
                    <a:p>
                      <a:r>
                        <a:rPr lang="en-IN" b="1" dirty="0">
                          <a:solidFill>
                            <a:schemeClr val="tx1"/>
                          </a:solidFill>
                        </a:rPr>
                        <a:t>(Stepwise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b="1" kern="1200" dirty="0">
                          <a:solidFill>
                            <a:schemeClr val="tx1"/>
                          </a:solidFill>
                          <a:latin typeface="+mn-lt"/>
                          <a:ea typeface="+mn-ea"/>
                          <a:cs typeface="+mn-cs"/>
                        </a:rPr>
                        <a:t>Updated base model 1. Only significant variables included. AIC : 8370.7</a:t>
                      </a:r>
                      <a:endParaRPr lang="en-I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b="1" dirty="0">
                          <a:solidFill>
                            <a:schemeClr val="tx1"/>
                          </a:solidFill>
                        </a:rPr>
                        <a:t>66.55 %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0644641"/>
                  </a:ext>
                </a:extLst>
              </a:tr>
            </a:tbl>
          </a:graphicData>
        </a:graphic>
      </p:graphicFrame>
      <p:sp>
        <p:nvSpPr>
          <p:cNvPr id="13" name="TextBox 12">
            <a:extLst>
              <a:ext uri="{FF2B5EF4-FFF2-40B4-BE49-F238E27FC236}">
                <a16:creationId xmlns:a16="http://schemas.microsoft.com/office/drawing/2014/main" id="{DA181E5B-CEBA-4D69-A4E8-B7054FF1BA25}"/>
              </a:ext>
            </a:extLst>
          </p:cNvPr>
          <p:cNvSpPr txBox="1"/>
          <p:nvPr/>
        </p:nvSpPr>
        <p:spPr>
          <a:xfrm>
            <a:off x="701040" y="3899854"/>
            <a:ext cx="10789920" cy="2215991"/>
          </a:xfrm>
          <a:prstGeom prst="rect">
            <a:avLst/>
          </a:prstGeom>
          <a:noFill/>
        </p:spPr>
        <p:txBody>
          <a:bodyPr wrap="square">
            <a:spAutoFit/>
          </a:bodyPr>
          <a:lstStyle/>
          <a:p>
            <a:pPr marL="285750" indent="-285750">
              <a:buFont typeface="Arial" panose="020B0604020202020204" pitchFamily="34" charset="0"/>
              <a:buChar char="•"/>
            </a:pPr>
            <a:r>
              <a:rPr lang="en-IN" sz="2400" kern="1200" dirty="0">
                <a:latin typeface="+mn-lt"/>
                <a:ea typeface="+mn-ea"/>
                <a:cs typeface="+mn-cs"/>
              </a:rPr>
              <a:t>Observation : Stepwise model  performed fairly better than the base model with an accuracy of  66.55 % and includes only significant variables.</a:t>
            </a:r>
          </a:p>
          <a:p>
            <a:pPr marL="285750" indent="-285750">
              <a:buFont typeface="Arial" panose="020B0604020202020204" pitchFamily="34" charset="0"/>
              <a:buChar char="•"/>
            </a:pPr>
            <a:r>
              <a:rPr lang="en-IN" sz="2400" dirty="0"/>
              <a:t> </a:t>
            </a:r>
          </a:p>
          <a:p>
            <a:pPr marL="285750" indent="-285750">
              <a:buFont typeface="Arial" panose="020B0604020202020204" pitchFamily="34" charset="0"/>
              <a:buChar char="•"/>
            </a:pPr>
            <a:r>
              <a:rPr lang="en-IN" sz="2400" kern="1200" dirty="0">
                <a:latin typeface="+mn-lt"/>
                <a:ea typeface="+mn-ea"/>
                <a:cs typeface="+mn-cs"/>
              </a:rPr>
              <a:t>Significant variables: Customer care calls, cost of the product, prior purchase, product importance, discount offered, and weight in grams.</a:t>
            </a:r>
          </a:p>
          <a:p>
            <a:endParaRPr lang="en-IN" sz="1800" b="1" kern="1200" dirty="0">
              <a:latin typeface="+mn-lt"/>
              <a:ea typeface="+mn-ea"/>
              <a:cs typeface="+mn-cs"/>
            </a:endParaRPr>
          </a:p>
        </p:txBody>
      </p:sp>
    </p:spTree>
    <p:extLst>
      <p:ext uri="{BB962C8B-B14F-4D97-AF65-F5344CB8AC3E}">
        <p14:creationId xmlns:p14="http://schemas.microsoft.com/office/powerpoint/2010/main" val="1067597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53FDCE-6656-4B1F-BD21-44A9666FC616}"/>
              </a:ext>
            </a:extLst>
          </p:cNvPr>
          <p:cNvSpPr txBox="1">
            <a:spLocks/>
          </p:cNvSpPr>
          <p:nvPr/>
        </p:nvSpPr>
        <p:spPr>
          <a:xfrm>
            <a:off x="838200" y="524588"/>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t>Support Vector Machines</a:t>
            </a:r>
          </a:p>
        </p:txBody>
      </p:sp>
      <p:graphicFrame>
        <p:nvGraphicFramePr>
          <p:cNvPr id="11" name="Table 10">
            <a:extLst>
              <a:ext uri="{FF2B5EF4-FFF2-40B4-BE49-F238E27FC236}">
                <a16:creationId xmlns:a16="http://schemas.microsoft.com/office/drawing/2014/main" id="{323D8868-BD90-408F-8622-8DA1659A593F}"/>
              </a:ext>
            </a:extLst>
          </p:cNvPr>
          <p:cNvGraphicFramePr>
            <a:graphicFrameLocks noGrp="1"/>
          </p:cNvGraphicFramePr>
          <p:nvPr>
            <p:extLst>
              <p:ext uri="{D42A27DB-BD31-4B8C-83A1-F6EECF244321}">
                <p14:modId xmlns:p14="http://schemas.microsoft.com/office/powerpoint/2010/main" val="4027804726"/>
              </p:ext>
            </p:extLst>
          </p:nvPr>
        </p:nvGraphicFramePr>
        <p:xfrm>
          <a:off x="1371600" y="1608716"/>
          <a:ext cx="9133480" cy="2769422"/>
        </p:xfrm>
        <a:graphic>
          <a:graphicData uri="http://schemas.openxmlformats.org/drawingml/2006/table">
            <a:tbl>
              <a:tblPr firstRow="1" bandRow="1">
                <a:tableStyleId>{073A0DAA-6AF3-43AB-8588-CEC1D06C72B9}</a:tableStyleId>
              </a:tblPr>
              <a:tblGrid>
                <a:gridCol w="2342261">
                  <a:extLst>
                    <a:ext uri="{9D8B030D-6E8A-4147-A177-3AD203B41FA5}">
                      <a16:colId xmlns:a16="http://schemas.microsoft.com/office/drawing/2014/main" val="3570574181"/>
                    </a:ext>
                  </a:extLst>
                </a:gridCol>
                <a:gridCol w="4959879">
                  <a:extLst>
                    <a:ext uri="{9D8B030D-6E8A-4147-A177-3AD203B41FA5}">
                      <a16:colId xmlns:a16="http://schemas.microsoft.com/office/drawing/2014/main" val="1258913862"/>
                    </a:ext>
                  </a:extLst>
                </a:gridCol>
                <a:gridCol w="1831340">
                  <a:extLst>
                    <a:ext uri="{9D8B030D-6E8A-4147-A177-3AD203B41FA5}">
                      <a16:colId xmlns:a16="http://schemas.microsoft.com/office/drawing/2014/main" val="333169459"/>
                    </a:ext>
                  </a:extLst>
                </a:gridCol>
              </a:tblGrid>
              <a:tr h="666302">
                <a:tc>
                  <a:txBody>
                    <a:bodyPr/>
                    <a:lstStyle/>
                    <a:p>
                      <a:pPr algn="l"/>
                      <a:r>
                        <a:rPr lang="en-IN" sz="1800" b="1" dirty="0">
                          <a:solidFill>
                            <a:schemeClr val="tx1"/>
                          </a:solidFill>
                        </a:rPr>
                        <a:t>fit1 (Model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IN" sz="1800" b="1" dirty="0">
                          <a:solidFill>
                            <a:schemeClr val="tx1"/>
                          </a:solidFill>
                        </a:rPr>
                        <a:t>Included all the variables in the model. Tuning parameter Cost held constant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0" lang="en-IN" sz="1800" b="1" i="0" u="none" strike="noStrike" kern="1200" cap="none" spc="0" normalizeH="0" baseline="0" noProof="0" dirty="0">
                          <a:ln>
                            <a:noFill/>
                          </a:ln>
                          <a:solidFill>
                            <a:schemeClr val="tx1"/>
                          </a:solidFill>
                          <a:effectLst/>
                          <a:uLnTx/>
                          <a:uFillTx/>
                          <a:latin typeface="+mn-lt"/>
                          <a:ea typeface="+mn-ea"/>
                          <a:cs typeface="+mn-cs"/>
                        </a:rPr>
                        <a:t>66.08 %</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5813532"/>
                  </a:ext>
                </a:extLst>
              </a:tr>
              <a:tr h="666302">
                <a:tc>
                  <a:txBody>
                    <a:bodyPr/>
                    <a:lstStyle/>
                    <a:p>
                      <a:r>
                        <a:rPr lang="en-IN" b="1" dirty="0">
                          <a:solidFill>
                            <a:schemeClr val="tx1"/>
                          </a:solidFill>
                        </a:rPr>
                        <a:t>fit2 (Model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b="1" kern="1200" dirty="0">
                          <a:solidFill>
                            <a:schemeClr val="tx1"/>
                          </a:solidFill>
                          <a:latin typeface="+mn-lt"/>
                          <a:ea typeface="+mn-ea"/>
                          <a:cs typeface="+mn-cs"/>
                        </a:rPr>
                        <a:t>Tuning parameter Cost value was set at various values – 0.5, 1, 1.5, 2, 5, 5.5, 10, 10.5, 11, 15. Cost value set at 5.5 gave fairly better accuracy over others.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b="1" dirty="0">
                          <a:solidFill>
                            <a:schemeClr val="tx1"/>
                          </a:solidFill>
                        </a:rPr>
                        <a:t>66.18 %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0644641"/>
                  </a:ext>
                </a:extLst>
              </a:tr>
              <a:tr h="666302">
                <a:tc>
                  <a:txBody>
                    <a:bodyPr/>
                    <a:lstStyle/>
                    <a:p>
                      <a:r>
                        <a:rPr lang="en-IN" b="1" dirty="0">
                          <a:solidFill>
                            <a:schemeClr val="tx1"/>
                          </a:solidFill>
                        </a:rPr>
                        <a:t>fit3 (Model 3)</a:t>
                      </a:r>
                    </a:p>
                    <a:p>
                      <a:endParaRPr lang="en-I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b="1" kern="1200" dirty="0">
                          <a:solidFill>
                            <a:schemeClr val="tx1"/>
                          </a:solidFill>
                          <a:latin typeface="+mn-lt"/>
                          <a:ea typeface="+mn-ea"/>
                          <a:cs typeface="+mn-cs"/>
                        </a:rPr>
                        <a:t>Only significant variables were included. Tuning parameter Cost value set at 5.5</a:t>
                      </a:r>
                    </a:p>
                    <a:p>
                      <a:endParaRPr lang="en-IN"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b="1" dirty="0">
                          <a:solidFill>
                            <a:schemeClr val="tx1"/>
                          </a:solidFill>
                        </a:rPr>
                        <a:t>66.24 %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8701824"/>
                  </a:ext>
                </a:extLst>
              </a:tr>
            </a:tbl>
          </a:graphicData>
        </a:graphic>
      </p:graphicFrame>
      <p:sp>
        <p:nvSpPr>
          <p:cNvPr id="13" name="TextBox 12">
            <a:extLst>
              <a:ext uri="{FF2B5EF4-FFF2-40B4-BE49-F238E27FC236}">
                <a16:creationId xmlns:a16="http://schemas.microsoft.com/office/drawing/2014/main" id="{DA181E5B-CEBA-4D69-A4E8-B7054FF1BA25}"/>
              </a:ext>
            </a:extLst>
          </p:cNvPr>
          <p:cNvSpPr txBox="1"/>
          <p:nvPr/>
        </p:nvSpPr>
        <p:spPr>
          <a:xfrm>
            <a:off x="701040" y="4509454"/>
            <a:ext cx="10789920" cy="1846659"/>
          </a:xfrm>
          <a:prstGeom prst="rect">
            <a:avLst/>
          </a:prstGeom>
          <a:noFill/>
        </p:spPr>
        <p:txBody>
          <a:bodyPr wrap="square">
            <a:spAutoFit/>
          </a:bodyPr>
          <a:lstStyle/>
          <a:p>
            <a:pPr marL="285750" indent="-285750">
              <a:buFont typeface="Arial" panose="020B0604020202020204" pitchFamily="34" charset="0"/>
              <a:buChar char="•"/>
            </a:pPr>
            <a:r>
              <a:rPr lang="en-IN" sz="2400" kern="1200" dirty="0">
                <a:latin typeface="+mn-lt"/>
                <a:ea typeface="+mn-ea"/>
                <a:cs typeface="+mn-cs"/>
              </a:rPr>
              <a:t>Observation : Model 3 performed better than other SVM models with an accuracy of 66.24 %.</a:t>
            </a:r>
            <a:endParaRPr lang="en-IN" sz="2400" dirty="0"/>
          </a:p>
          <a:p>
            <a:pPr marL="285750" indent="-285750">
              <a:buFont typeface="Arial" panose="020B0604020202020204" pitchFamily="34" charset="0"/>
              <a:buChar char="•"/>
            </a:pPr>
            <a:r>
              <a:rPr lang="en-IN" sz="2400" kern="1200" dirty="0">
                <a:latin typeface="+mn-lt"/>
                <a:ea typeface="+mn-ea"/>
                <a:cs typeface="+mn-cs"/>
              </a:rPr>
              <a:t>Significant variables: Discount offered, weight in grams, cost of the product, prior purchase, customer care calls, and product importance.</a:t>
            </a:r>
          </a:p>
          <a:p>
            <a:endParaRPr lang="en-IN" sz="1800" b="1" kern="1200" dirty="0">
              <a:latin typeface="+mn-lt"/>
              <a:ea typeface="+mn-ea"/>
              <a:cs typeface="+mn-cs"/>
            </a:endParaRPr>
          </a:p>
        </p:txBody>
      </p:sp>
    </p:spTree>
    <p:extLst>
      <p:ext uri="{BB962C8B-B14F-4D97-AF65-F5344CB8AC3E}">
        <p14:creationId xmlns:p14="http://schemas.microsoft.com/office/powerpoint/2010/main" val="734401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53FDCE-6656-4B1F-BD21-44A9666FC616}"/>
              </a:ext>
            </a:extLst>
          </p:cNvPr>
          <p:cNvSpPr txBox="1">
            <a:spLocks/>
          </p:cNvSpPr>
          <p:nvPr/>
        </p:nvSpPr>
        <p:spPr>
          <a:xfrm>
            <a:off x="838200" y="524588"/>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t>Random Forest</a:t>
            </a:r>
          </a:p>
        </p:txBody>
      </p:sp>
      <p:graphicFrame>
        <p:nvGraphicFramePr>
          <p:cNvPr id="11" name="Table 10">
            <a:extLst>
              <a:ext uri="{FF2B5EF4-FFF2-40B4-BE49-F238E27FC236}">
                <a16:creationId xmlns:a16="http://schemas.microsoft.com/office/drawing/2014/main" id="{323D8868-BD90-408F-8622-8DA1659A593F}"/>
              </a:ext>
            </a:extLst>
          </p:cNvPr>
          <p:cNvGraphicFramePr>
            <a:graphicFrameLocks noGrp="1"/>
          </p:cNvGraphicFramePr>
          <p:nvPr>
            <p:extLst>
              <p:ext uri="{D42A27DB-BD31-4B8C-83A1-F6EECF244321}">
                <p14:modId xmlns:p14="http://schemas.microsoft.com/office/powerpoint/2010/main" val="3853074073"/>
              </p:ext>
            </p:extLst>
          </p:nvPr>
        </p:nvGraphicFramePr>
        <p:xfrm>
          <a:off x="1082040" y="2096396"/>
          <a:ext cx="9133480" cy="1463040"/>
        </p:xfrm>
        <a:graphic>
          <a:graphicData uri="http://schemas.openxmlformats.org/drawingml/2006/table">
            <a:tbl>
              <a:tblPr firstRow="1" bandRow="1">
                <a:tableStyleId>{073A0DAA-6AF3-43AB-8588-CEC1D06C72B9}</a:tableStyleId>
              </a:tblPr>
              <a:tblGrid>
                <a:gridCol w="2342261">
                  <a:extLst>
                    <a:ext uri="{9D8B030D-6E8A-4147-A177-3AD203B41FA5}">
                      <a16:colId xmlns:a16="http://schemas.microsoft.com/office/drawing/2014/main" val="3570574181"/>
                    </a:ext>
                  </a:extLst>
                </a:gridCol>
                <a:gridCol w="4959879">
                  <a:extLst>
                    <a:ext uri="{9D8B030D-6E8A-4147-A177-3AD203B41FA5}">
                      <a16:colId xmlns:a16="http://schemas.microsoft.com/office/drawing/2014/main" val="1258913862"/>
                    </a:ext>
                  </a:extLst>
                </a:gridCol>
                <a:gridCol w="1831340">
                  <a:extLst>
                    <a:ext uri="{9D8B030D-6E8A-4147-A177-3AD203B41FA5}">
                      <a16:colId xmlns:a16="http://schemas.microsoft.com/office/drawing/2014/main" val="333169459"/>
                    </a:ext>
                  </a:extLst>
                </a:gridCol>
              </a:tblGrid>
              <a:tr h="666302">
                <a:tc>
                  <a:txBody>
                    <a:bodyPr/>
                    <a:lstStyle/>
                    <a:p>
                      <a:pPr algn="l"/>
                      <a:r>
                        <a:rPr lang="en-IN" sz="1800" b="1" dirty="0" err="1">
                          <a:solidFill>
                            <a:schemeClr val="tx1"/>
                          </a:solidFill>
                        </a:rPr>
                        <a:t>Model_rf</a:t>
                      </a:r>
                      <a:endParaRPr lang="en-IN"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IN" sz="1800" b="1" dirty="0">
                          <a:solidFill>
                            <a:schemeClr val="tx1"/>
                          </a:solidFill>
                        </a:rPr>
                        <a:t>Used dataset without splitting into train and test since random forest does internal validation. 2/3 of the dataset is sampled for training. While 1/3 of the dataset (OOB) is used for testing. The latter is called the Out of bag sample.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0" lang="en-IN" sz="1800" b="1" i="0" u="none" strike="noStrike" kern="1200" cap="none" spc="0" normalizeH="0" baseline="0" noProof="0" dirty="0">
                          <a:ln>
                            <a:noFill/>
                          </a:ln>
                          <a:solidFill>
                            <a:schemeClr val="tx1"/>
                          </a:solidFill>
                          <a:effectLst/>
                          <a:uLnTx/>
                          <a:uFillTx/>
                          <a:latin typeface="+mn-lt"/>
                          <a:ea typeface="+mn-ea"/>
                          <a:cs typeface="+mn-cs"/>
                        </a:rPr>
                        <a:t>64.06 %</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5813532"/>
                  </a:ext>
                </a:extLst>
              </a:tr>
            </a:tbl>
          </a:graphicData>
        </a:graphic>
      </p:graphicFrame>
      <p:sp>
        <p:nvSpPr>
          <p:cNvPr id="13" name="TextBox 12">
            <a:extLst>
              <a:ext uri="{FF2B5EF4-FFF2-40B4-BE49-F238E27FC236}">
                <a16:creationId xmlns:a16="http://schemas.microsoft.com/office/drawing/2014/main" id="{DA181E5B-CEBA-4D69-A4E8-B7054FF1BA25}"/>
              </a:ext>
            </a:extLst>
          </p:cNvPr>
          <p:cNvSpPr txBox="1"/>
          <p:nvPr/>
        </p:nvSpPr>
        <p:spPr>
          <a:xfrm>
            <a:off x="701040" y="3899854"/>
            <a:ext cx="10789920" cy="1846659"/>
          </a:xfrm>
          <a:prstGeom prst="rect">
            <a:avLst/>
          </a:prstGeom>
          <a:noFill/>
        </p:spPr>
        <p:txBody>
          <a:bodyPr wrap="square">
            <a:spAutoFit/>
          </a:bodyPr>
          <a:lstStyle/>
          <a:p>
            <a:pPr marL="285750" indent="-285750">
              <a:buFont typeface="Arial" panose="020B0604020202020204" pitchFamily="34" charset="0"/>
              <a:buChar char="•"/>
            </a:pPr>
            <a:r>
              <a:rPr lang="en-IN" sz="2400" kern="1200" dirty="0">
                <a:latin typeface="+mn-lt"/>
                <a:ea typeface="+mn-ea"/>
                <a:cs typeface="+mn-cs"/>
              </a:rPr>
              <a:t>Observation : Model gave an out of bag estimate of error as 33.94 %. Which means accuracy is 66.06%.</a:t>
            </a:r>
          </a:p>
          <a:p>
            <a:pPr marL="285750" indent="-285750">
              <a:buFont typeface="Arial" panose="020B0604020202020204" pitchFamily="34" charset="0"/>
              <a:buChar char="•"/>
            </a:pPr>
            <a:r>
              <a:rPr lang="en-IN" sz="2400" kern="1200" dirty="0">
                <a:latin typeface="+mn-lt"/>
                <a:ea typeface="+mn-ea"/>
                <a:cs typeface="+mn-cs"/>
              </a:rPr>
              <a:t>Significant variables: Weight in grams, discount offered, cost of the product, warehouse block, customer rating, and prior purchase.</a:t>
            </a:r>
          </a:p>
          <a:p>
            <a:endParaRPr lang="en-IN" sz="1800" b="1" kern="1200" dirty="0">
              <a:latin typeface="+mn-lt"/>
              <a:ea typeface="+mn-ea"/>
              <a:cs typeface="+mn-cs"/>
            </a:endParaRPr>
          </a:p>
        </p:txBody>
      </p:sp>
    </p:spTree>
    <p:extLst>
      <p:ext uri="{BB962C8B-B14F-4D97-AF65-F5344CB8AC3E}">
        <p14:creationId xmlns:p14="http://schemas.microsoft.com/office/powerpoint/2010/main" val="442266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53FDCE-6656-4B1F-BD21-44A9666FC616}"/>
              </a:ext>
            </a:extLst>
          </p:cNvPr>
          <p:cNvSpPr txBox="1">
            <a:spLocks/>
          </p:cNvSpPr>
          <p:nvPr/>
        </p:nvSpPr>
        <p:spPr>
          <a:xfrm>
            <a:off x="838200" y="524588"/>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err="1"/>
              <a:t>XGBoost</a:t>
            </a:r>
            <a:endParaRPr lang="en-IN" dirty="0"/>
          </a:p>
        </p:txBody>
      </p:sp>
      <p:graphicFrame>
        <p:nvGraphicFramePr>
          <p:cNvPr id="11" name="Table 10">
            <a:extLst>
              <a:ext uri="{FF2B5EF4-FFF2-40B4-BE49-F238E27FC236}">
                <a16:creationId xmlns:a16="http://schemas.microsoft.com/office/drawing/2014/main" id="{323D8868-BD90-408F-8622-8DA1659A593F}"/>
              </a:ext>
            </a:extLst>
          </p:cNvPr>
          <p:cNvGraphicFramePr>
            <a:graphicFrameLocks noGrp="1"/>
          </p:cNvGraphicFramePr>
          <p:nvPr>
            <p:extLst>
              <p:ext uri="{D42A27DB-BD31-4B8C-83A1-F6EECF244321}">
                <p14:modId xmlns:p14="http://schemas.microsoft.com/office/powerpoint/2010/main" val="1368980722"/>
              </p:ext>
            </p:extLst>
          </p:nvPr>
        </p:nvGraphicFramePr>
        <p:xfrm>
          <a:off x="1082040" y="2096396"/>
          <a:ext cx="9133480" cy="1580702"/>
        </p:xfrm>
        <a:graphic>
          <a:graphicData uri="http://schemas.openxmlformats.org/drawingml/2006/table">
            <a:tbl>
              <a:tblPr firstRow="1" bandRow="1">
                <a:tableStyleId>{073A0DAA-6AF3-43AB-8588-CEC1D06C72B9}</a:tableStyleId>
              </a:tblPr>
              <a:tblGrid>
                <a:gridCol w="2342261">
                  <a:extLst>
                    <a:ext uri="{9D8B030D-6E8A-4147-A177-3AD203B41FA5}">
                      <a16:colId xmlns:a16="http://schemas.microsoft.com/office/drawing/2014/main" val="3570574181"/>
                    </a:ext>
                  </a:extLst>
                </a:gridCol>
                <a:gridCol w="4959879">
                  <a:extLst>
                    <a:ext uri="{9D8B030D-6E8A-4147-A177-3AD203B41FA5}">
                      <a16:colId xmlns:a16="http://schemas.microsoft.com/office/drawing/2014/main" val="1258913862"/>
                    </a:ext>
                  </a:extLst>
                </a:gridCol>
                <a:gridCol w="1831340">
                  <a:extLst>
                    <a:ext uri="{9D8B030D-6E8A-4147-A177-3AD203B41FA5}">
                      <a16:colId xmlns:a16="http://schemas.microsoft.com/office/drawing/2014/main" val="333169459"/>
                    </a:ext>
                  </a:extLst>
                </a:gridCol>
              </a:tblGrid>
              <a:tr h="666302">
                <a:tc>
                  <a:txBody>
                    <a:bodyPr/>
                    <a:lstStyle/>
                    <a:p>
                      <a:pPr algn="l"/>
                      <a:r>
                        <a:rPr lang="en-IN" sz="1800" b="1" dirty="0">
                          <a:solidFill>
                            <a:schemeClr val="tx1"/>
                          </a:solidFill>
                        </a:rPr>
                        <a:t>model1 (Base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IN" sz="1800" b="1" dirty="0">
                          <a:solidFill>
                            <a:schemeClr val="tx1"/>
                          </a:solidFill>
                        </a:rPr>
                        <a:t>Train and test data were converted to matrix before building the model. Parameters were tuned prior to training the model.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0" lang="en-IN" sz="1800" b="1" i="0" u="none" strike="noStrike" kern="1200" cap="none" spc="0" normalizeH="0" baseline="0" noProof="0" dirty="0">
                          <a:ln>
                            <a:noFill/>
                          </a:ln>
                          <a:solidFill>
                            <a:schemeClr val="tx1"/>
                          </a:solidFill>
                          <a:effectLst/>
                          <a:uLnTx/>
                          <a:uFillTx/>
                          <a:latin typeface="+mn-lt"/>
                          <a:ea typeface="+mn-ea"/>
                          <a:cs typeface="+mn-cs"/>
                        </a:rPr>
                        <a:t>68.27 %</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5813532"/>
                  </a:ext>
                </a:extLst>
              </a:tr>
              <a:tr h="666302">
                <a:tc>
                  <a:txBody>
                    <a:bodyPr/>
                    <a:lstStyle/>
                    <a:p>
                      <a:r>
                        <a:rPr lang="en-IN" b="1" dirty="0">
                          <a:solidFill>
                            <a:schemeClr val="tx1"/>
                          </a:solidFill>
                        </a:rPr>
                        <a:t>stepmodel1 </a:t>
                      </a:r>
                    </a:p>
                    <a:p>
                      <a:r>
                        <a:rPr lang="en-IN" b="1" dirty="0">
                          <a:solidFill>
                            <a:schemeClr val="tx1"/>
                          </a:solidFill>
                        </a:rPr>
                        <a:t>(Stepwise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b="1" kern="1200" dirty="0">
                          <a:solidFill>
                            <a:schemeClr val="tx1"/>
                          </a:solidFill>
                          <a:latin typeface="+mn-lt"/>
                          <a:ea typeface="+mn-ea"/>
                          <a:cs typeface="+mn-cs"/>
                        </a:rPr>
                        <a:t>Updated base model 1. Only significant variables included. AIC : 8370.7</a:t>
                      </a:r>
                      <a:endParaRPr lang="en-I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b="1" dirty="0">
                          <a:solidFill>
                            <a:schemeClr val="tx1"/>
                          </a:solidFill>
                        </a:rPr>
                        <a:t>66.55 %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0644641"/>
                  </a:ext>
                </a:extLst>
              </a:tr>
            </a:tbl>
          </a:graphicData>
        </a:graphic>
      </p:graphicFrame>
      <p:sp>
        <p:nvSpPr>
          <p:cNvPr id="13" name="TextBox 12">
            <a:extLst>
              <a:ext uri="{FF2B5EF4-FFF2-40B4-BE49-F238E27FC236}">
                <a16:creationId xmlns:a16="http://schemas.microsoft.com/office/drawing/2014/main" id="{DA181E5B-CEBA-4D69-A4E8-B7054FF1BA25}"/>
              </a:ext>
            </a:extLst>
          </p:cNvPr>
          <p:cNvSpPr txBox="1"/>
          <p:nvPr/>
        </p:nvSpPr>
        <p:spPr>
          <a:xfrm>
            <a:off x="701040" y="3899854"/>
            <a:ext cx="10789920" cy="2215991"/>
          </a:xfrm>
          <a:prstGeom prst="rect">
            <a:avLst/>
          </a:prstGeom>
          <a:noFill/>
        </p:spPr>
        <p:txBody>
          <a:bodyPr wrap="square">
            <a:spAutoFit/>
          </a:bodyPr>
          <a:lstStyle/>
          <a:p>
            <a:pPr marL="285750" indent="-285750">
              <a:buFont typeface="Arial" panose="020B0604020202020204" pitchFamily="34" charset="0"/>
              <a:buChar char="•"/>
            </a:pPr>
            <a:r>
              <a:rPr lang="en-IN" sz="2400" kern="1200" dirty="0">
                <a:latin typeface="+mn-lt"/>
                <a:ea typeface="+mn-ea"/>
                <a:cs typeface="+mn-cs"/>
              </a:rPr>
              <a:t>Observation : Model gave an accuracy of 68.27 % which is significantly better than the performance of other models  – Logistic regression, Support Vector Machines, and Random Forest.</a:t>
            </a:r>
            <a:endParaRPr lang="en-IN" sz="2400" dirty="0"/>
          </a:p>
          <a:p>
            <a:pPr marL="285750" indent="-285750">
              <a:buFont typeface="Arial" panose="020B0604020202020204" pitchFamily="34" charset="0"/>
              <a:buChar char="•"/>
            </a:pPr>
            <a:r>
              <a:rPr lang="en-IN" sz="2400" kern="1200" dirty="0">
                <a:latin typeface="+mn-lt"/>
                <a:ea typeface="+mn-ea"/>
                <a:cs typeface="+mn-cs"/>
              </a:rPr>
              <a:t>Significant variables: Discount offered, weight in grams, prior purchase, cost of the product, customer care calls, and product importance.</a:t>
            </a:r>
          </a:p>
          <a:p>
            <a:endParaRPr lang="en-IN" sz="1800" b="1" kern="1200" dirty="0">
              <a:latin typeface="+mn-lt"/>
              <a:ea typeface="+mn-ea"/>
              <a:cs typeface="+mn-cs"/>
            </a:endParaRPr>
          </a:p>
        </p:txBody>
      </p:sp>
    </p:spTree>
    <p:extLst>
      <p:ext uri="{BB962C8B-B14F-4D97-AF65-F5344CB8AC3E}">
        <p14:creationId xmlns:p14="http://schemas.microsoft.com/office/powerpoint/2010/main" val="59613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6">
            <a:extLst>
              <a:ext uri="{FF2B5EF4-FFF2-40B4-BE49-F238E27FC236}">
                <a16:creationId xmlns:a16="http://schemas.microsoft.com/office/drawing/2014/main" id="{E2F8A87F-63DA-451C-AE63-16FB07B62CD9}"/>
              </a:ext>
            </a:extLst>
          </p:cNvPr>
          <p:cNvSpPr txBox="1">
            <a:spLocks/>
          </p:cNvSpPr>
          <p:nvPr/>
        </p:nvSpPr>
        <p:spPr>
          <a:xfrm>
            <a:off x="838862" y="2261040"/>
            <a:ext cx="10728298" cy="459696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IN" dirty="0">
                <a:latin typeface="+mj-lt"/>
              </a:rPr>
              <a:t>An international e-commerce company based in the USA wants to discover key insights from their customer database. They want to use some of the most advanced machine learning techniques to study their customers. The company sells electronic products.</a:t>
            </a:r>
          </a:p>
          <a:p>
            <a:pPr marL="342900" indent="-342900" algn="l">
              <a:buFont typeface="Arial" panose="020B0604020202020204" pitchFamily="34" charset="0"/>
              <a:buChar char="•"/>
            </a:pPr>
            <a:r>
              <a:rPr lang="en-IN" dirty="0">
                <a:latin typeface="+mj-lt"/>
              </a:rPr>
              <a:t>The train dataset used for model building contained 10999 observations of 12 variables, and the test dataset used for predicting the target variable contained 3993 observations of 12 variables.</a:t>
            </a:r>
          </a:p>
          <a:p>
            <a:pPr marL="342900" indent="-342900" algn="l">
              <a:buFont typeface="Arial" panose="020B0604020202020204" pitchFamily="34" charset="0"/>
              <a:buChar char="•"/>
            </a:pPr>
            <a:r>
              <a:rPr lang="en-IN" dirty="0">
                <a:latin typeface="+mj-lt"/>
              </a:rPr>
              <a:t>The project is divided into 4 problem statements. Each of the problem is unique and requires the project candidate to utilize various Data Science skills to solve them.</a:t>
            </a:r>
          </a:p>
          <a:p>
            <a:endParaRPr lang="en-IN" sz="2000" b="1" dirty="0"/>
          </a:p>
          <a:p>
            <a:endParaRPr lang="en-IN" sz="2000" b="1" dirty="0"/>
          </a:p>
          <a:p>
            <a:endParaRPr lang="en-IN" dirty="0"/>
          </a:p>
          <a:p>
            <a:endParaRPr lang="en-IN" dirty="0"/>
          </a:p>
        </p:txBody>
      </p:sp>
      <p:sp>
        <p:nvSpPr>
          <p:cNvPr id="5" name="Title 1">
            <a:extLst>
              <a:ext uri="{FF2B5EF4-FFF2-40B4-BE49-F238E27FC236}">
                <a16:creationId xmlns:a16="http://schemas.microsoft.com/office/drawing/2014/main" id="{3AD63F7B-D6E6-4066-958D-146BEFA979FF}"/>
              </a:ext>
            </a:extLst>
          </p:cNvPr>
          <p:cNvSpPr>
            <a:spLocks noGrp="1"/>
          </p:cNvSpPr>
          <p:nvPr>
            <p:ph type="ctrTitle"/>
          </p:nvPr>
        </p:nvSpPr>
        <p:spPr>
          <a:xfrm>
            <a:off x="1325880" y="370450"/>
            <a:ext cx="9144000" cy="1362219"/>
          </a:xfrm>
        </p:spPr>
        <p:txBody>
          <a:bodyPr/>
          <a:lstStyle/>
          <a:p>
            <a:r>
              <a:rPr lang="en-IN" dirty="0"/>
              <a:t>Overview of the project</a:t>
            </a:r>
          </a:p>
        </p:txBody>
      </p:sp>
    </p:spTree>
    <p:extLst>
      <p:ext uri="{BB962C8B-B14F-4D97-AF65-F5344CB8AC3E}">
        <p14:creationId xmlns:p14="http://schemas.microsoft.com/office/powerpoint/2010/main" val="1373226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2A1B33-EF49-467D-925D-397E9EE8B690}"/>
              </a:ext>
            </a:extLst>
          </p:cNvPr>
          <p:cNvSpPr txBox="1"/>
          <p:nvPr/>
        </p:nvSpPr>
        <p:spPr>
          <a:xfrm>
            <a:off x="502920" y="2489538"/>
            <a:ext cx="10942320" cy="2308324"/>
          </a:xfrm>
          <a:prstGeom prst="rect">
            <a:avLst/>
          </a:prstGeom>
          <a:noFill/>
        </p:spPr>
        <p:txBody>
          <a:bodyPr wrap="square">
            <a:spAutoFit/>
          </a:bodyPr>
          <a:lstStyle/>
          <a:p>
            <a:pPr marL="342900" indent="-342900">
              <a:buFont typeface="Arial" panose="020B0604020202020204" pitchFamily="34" charset="0"/>
              <a:buChar char="•"/>
            </a:pPr>
            <a:r>
              <a:rPr lang="en-IN" sz="2400" dirty="0"/>
              <a:t>Comparing the accuracy of all the classification models so far, XG Boost performed better. It is significantly better than the other models in predicting if shipments reached on-time or not.</a:t>
            </a:r>
          </a:p>
          <a:p>
            <a:pPr marL="342900" indent="-342900">
              <a:buFont typeface="Arial" panose="020B0604020202020204" pitchFamily="34" charset="0"/>
              <a:buChar char="•"/>
            </a:pPr>
            <a:r>
              <a:rPr lang="en-IN" sz="2400" dirty="0"/>
              <a:t>All the models identified  6 variables as significant. They are discount offered, weight in grams, prior purchase, cost of the product, customer care calls, and product importance.</a:t>
            </a:r>
          </a:p>
        </p:txBody>
      </p:sp>
      <p:sp>
        <p:nvSpPr>
          <p:cNvPr id="4" name="Title 1">
            <a:extLst>
              <a:ext uri="{FF2B5EF4-FFF2-40B4-BE49-F238E27FC236}">
                <a16:creationId xmlns:a16="http://schemas.microsoft.com/office/drawing/2014/main" id="{3263383D-C110-4C0C-8CD7-E8580FE6C811}"/>
              </a:ext>
            </a:extLst>
          </p:cNvPr>
          <p:cNvSpPr txBox="1">
            <a:spLocks/>
          </p:cNvSpPr>
          <p:nvPr/>
        </p:nvSpPr>
        <p:spPr>
          <a:xfrm>
            <a:off x="838200" y="524588"/>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t>Insights</a:t>
            </a:r>
          </a:p>
        </p:txBody>
      </p:sp>
    </p:spTree>
    <p:extLst>
      <p:ext uri="{BB962C8B-B14F-4D97-AF65-F5344CB8AC3E}">
        <p14:creationId xmlns:p14="http://schemas.microsoft.com/office/powerpoint/2010/main" val="3849884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D8E2D5-F72A-4A91-9D2C-9279E15EF1E3}"/>
              </a:ext>
            </a:extLst>
          </p:cNvPr>
          <p:cNvSpPr txBox="1"/>
          <p:nvPr/>
        </p:nvSpPr>
        <p:spPr>
          <a:xfrm>
            <a:off x="731520" y="2496870"/>
            <a:ext cx="10728960" cy="1200329"/>
          </a:xfrm>
          <a:prstGeom prst="rect">
            <a:avLst/>
          </a:prstGeom>
          <a:noFill/>
        </p:spPr>
        <p:txBody>
          <a:bodyPr wrap="square">
            <a:spAutoFit/>
          </a:bodyPr>
          <a:lstStyle/>
          <a:p>
            <a:r>
              <a:rPr lang="en-IN" sz="2400" b="1" dirty="0"/>
              <a:t>Problem statement: </a:t>
            </a:r>
            <a:r>
              <a:rPr lang="en-IN" sz="2400" dirty="0"/>
              <a:t>Use ggplot2 to illustrate if the shipments have reached on-time for the customers who have the best customer rating, the best customer score, made recurring orders and high payments.</a:t>
            </a:r>
          </a:p>
        </p:txBody>
      </p:sp>
      <p:sp>
        <p:nvSpPr>
          <p:cNvPr id="4" name="Title 1">
            <a:extLst>
              <a:ext uri="{FF2B5EF4-FFF2-40B4-BE49-F238E27FC236}">
                <a16:creationId xmlns:a16="http://schemas.microsoft.com/office/drawing/2014/main" id="{5666DF9F-3A26-49F4-A0E4-7CC8F97C90DA}"/>
              </a:ext>
            </a:extLst>
          </p:cNvPr>
          <p:cNvSpPr txBox="1">
            <a:spLocks/>
          </p:cNvSpPr>
          <p:nvPr/>
        </p:nvSpPr>
        <p:spPr>
          <a:xfrm>
            <a:off x="838200" y="524588"/>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400" b="1" dirty="0"/>
              <a:t>Problem statement 2 and insights</a:t>
            </a:r>
            <a:endParaRPr lang="en-IN" dirty="0"/>
          </a:p>
        </p:txBody>
      </p:sp>
    </p:spTree>
    <p:extLst>
      <p:ext uri="{BB962C8B-B14F-4D97-AF65-F5344CB8AC3E}">
        <p14:creationId xmlns:p14="http://schemas.microsoft.com/office/powerpoint/2010/main" val="2486388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150B80-EC24-4656-9FAE-F292C40CFC99}"/>
              </a:ext>
            </a:extLst>
          </p:cNvPr>
          <p:cNvSpPr txBox="1"/>
          <p:nvPr/>
        </p:nvSpPr>
        <p:spPr>
          <a:xfrm>
            <a:off x="190500" y="721080"/>
            <a:ext cx="11811000" cy="2492990"/>
          </a:xfrm>
          <a:prstGeom prst="rect">
            <a:avLst/>
          </a:prstGeom>
          <a:noFill/>
        </p:spPr>
        <p:txBody>
          <a:bodyPr wrap="square">
            <a:spAutoFit/>
          </a:bodyPr>
          <a:lstStyle/>
          <a:p>
            <a:pPr marL="285750" indent="-285750">
              <a:buFont typeface="Arial" panose="020B0604020202020204" pitchFamily="34" charset="0"/>
              <a:buChar char="•"/>
            </a:pPr>
            <a:r>
              <a:rPr lang="en-IN" sz="2400" b="1" dirty="0"/>
              <a:t>Best customer rating: </a:t>
            </a:r>
            <a:r>
              <a:rPr lang="en-IN" sz="2400" dirty="0"/>
              <a:t>Customers were identified who were rated 3 and higher. Used the filter function from the </a:t>
            </a:r>
            <a:r>
              <a:rPr lang="en-IN" sz="2400" dirty="0" err="1"/>
              <a:t>dplyr</a:t>
            </a:r>
            <a:r>
              <a:rPr lang="en-IN" sz="2400" dirty="0"/>
              <a:t> package to satisfy this criteria. The  subset of the original dataset containing the best rated customers were visualized with respect to the target variable. The subset “</a:t>
            </a:r>
            <a:r>
              <a:rPr lang="en-IN" sz="2400" dirty="0" err="1"/>
              <a:t>good_rating</a:t>
            </a:r>
            <a:r>
              <a:rPr lang="en-IN" sz="2400" dirty="0"/>
              <a:t>” contained 6599 observations from the original 10999 observations.</a:t>
            </a:r>
          </a:p>
          <a:p>
            <a:endParaRPr lang="en-IN" dirty="0"/>
          </a:p>
          <a:p>
            <a:endParaRPr lang="en-IN" dirty="0"/>
          </a:p>
        </p:txBody>
      </p:sp>
      <p:pic>
        <p:nvPicPr>
          <p:cNvPr id="5" name="Picture 4">
            <a:extLst>
              <a:ext uri="{FF2B5EF4-FFF2-40B4-BE49-F238E27FC236}">
                <a16:creationId xmlns:a16="http://schemas.microsoft.com/office/drawing/2014/main" id="{11C0563B-16FE-46AA-A8CF-FA2883D0972F}"/>
              </a:ext>
            </a:extLst>
          </p:cNvPr>
          <p:cNvPicPr>
            <a:picLocks noChangeAspect="1"/>
          </p:cNvPicPr>
          <p:nvPr/>
        </p:nvPicPr>
        <p:blipFill>
          <a:blip r:embed="rId2"/>
          <a:stretch>
            <a:fillRect/>
          </a:stretch>
        </p:blipFill>
        <p:spPr>
          <a:xfrm>
            <a:off x="371712" y="2750917"/>
            <a:ext cx="5724288" cy="3898240"/>
          </a:xfrm>
          <a:prstGeom prst="rect">
            <a:avLst/>
          </a:prstGeom>
        </p:spPr>
      </p:pic>
      <p:sp>
        <p:nvSpPr>
          <p:cNvPr id="8" name="TextBox 7">
            <a:extLst>
              <a:ext uri="{FF2B5EF4-FFF2-40B4-BE49-F238E27FC236}">
                <a16:creationId xmlns:a16="http://schemas.microsoft.com/office/drawing/2014/main" id="{AB6F6B43-1DA0-4F31-8D17-53CB43FBA406}"/>
              </a:ext>
            </a:extLst>
          </p:cNvPr>
          <p:cNvSpPr txBox="1"/>
          <p:nvPr/>
        </p:nvSpPr>
        <p:spPr>
          <a:xfrm>
            <a:off x="6186606" y="3545875"/>
            <a:ext cx="5724288" cy="2308324"/>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IN" i="1" dirty="0"/>
              <a:t>The target variable classes were labelled as Yes for 0 and No for 1. 0 indicates reached on-time, and 1 indicates not reached on-time.</a:t>
            </a:r>
          </a:p>
          <a:p>
            <a:pPr lvl="0" algn="ctr"/>
            <a:r>
              <a:rPr lang="en-IN" i="1" u="sng" dirty="0"/>
              <a:t>INSIGHTS</a:t>
            </a:r>
          </a:p>
          <a:p>
            <a:pPr marL="285750" indent="-285750">
              <a:buFont typeface="Arial" panose="020B0604020202020204" pitchFamily="34" charset="0"/>
              <a:buChar char="•"/>
            </a:pPr>
            <a:r>
              <a:rPr lang="en-IN" dirty="0"/>
              <a:t>Here 39.7% indicates on-time delivery rate, which is very low.</a:t>
            </a:r>
          </a:p>
          <a:p>
            <a:pPr marL="285750" indent="-285750">
              <a:buFont typeface="Arial" panose="020B0604020202020204" pitchFamily="34" charset="0"/>
              <a:buChar char="•"/>
            </a:pPr>
            <a:r>
              <a:rPr lang="en-IN" dirty="0"/>
              <a:t>Remaining 60.09 % customers who were also rated 3 and higher didn’t receive their shipments on time.</a:t>
            </a:r>
          </a:p>
        </p:txBody>
      </p:sp>
    </p:spTree>
    <p:extLst>
      <p:ext uri="{BB962C8B-B14F-4D97-AF65-F5344CB8AC3E}">
        <p14:creationId xmlns:p14="http://schemas.microsoft.com/office/powerpoint/2010/main" val="2401843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50B5CB-9EAB-427C-9CE1-AEC88C73FA2D}"/>
              </a:ext>
            </a:extLst>
          </p:cNvPr>
          <p:cNvSpPr txBox="1"/>
          <p:nvPr/>
        </p:nvSpPr>
        <p:spPr>
          <a:xfrm>
            <a:off x="266700" y="581859"/>
            <a:ext cx="11658600" cy="2308324"/>
          </a:xfrm>
          <a:prstGeom prst="rect">
            <a:avLst/>
          </a:prstGeom>
          <a:noFill/>
        </p:spPr>
        <p:txBody>
          <a:bodyPr wrap="square">
            <a:spAutoFit/>
          </a:bodyPr>
          <a:lstStyle/>
          <a:p>
            <a:pPr marL="285750" indent="-285750">
              <a:buFont typeface="Arial" panose="020B0604020202020204" pitchFamily="34" charset="0"/>
              <a:buChar char="•"/>
            </a:pPr>
            <a:r>
              <a:rPr lang="en-IN" sz="2400" b="1" dirty="0"/>
              <a:t>Best customer score</a:t>
            </a:r>
            <a:r>
              <a:rPr lang="en-IN" sz="2400" dirty="0"/>
              <a:t>: On slide 10, the average order value was calculated, and was found to be $ 210.19.  Customer scores were calculated by multiplying average order value with prior purchase (Frequency) for each customer. For a customer to have a best score, he/she must should have a score greater than the median score. To satisfy this criteria, a subset  of the original dataset was filtered using the filter function. The subset “</a:t>
            </a:r>
            <a:r>
              <a:rPr lang="en-IN" sz="2400" dirty="0" err="1"/>
              <a:t>best_customerscore</a:t>
            </a:r>
            <a:r>
              <a:rPr lang="en-IN" sz="2400" dirty="0"/>
              <a:t>” contained 8400 observations from the original 10999 observations. </a:t>
            </a:r>
          </a:p>
        </p:txBody>
      </p:sp>
      <p:pic>
        <p:nvPicPr>
          <p:cNvPr id="4" name="Picture 3">
            <a:extLst>
              <a:ext uri="{FF2B5EF4-FFF2-40B4-BE49-F238E27FC236}">
                <a16:creationId xmlns:a16="http://schemas.microsoft.com/office/drawing/2014/main" id="{A6A36ED3-9205-450A-8F34-4A5C791468AD}"/>
              </a:ext>
            </a:extLst>
          </p:cNvPr>
          <p:cNvPicPr>
            <a:picLocks noChangeAspect="1"/>
          </p:cNvPicPr>
          <p:nvPr/>
        </p:nvPicPr>
        <p:blipFill>
          <a:blip r:embed="rId2"/>
          <a:stretch>
            <a:fillRect/>
          </a:stretch>
        </p:blipFill>
        <p:spPr>
          <a:xfrm>
            <a:off x="266700" y="2890182"/>
            <a:ext cx="5664060" cy="3845897"/>
          </a:xfrm>
          <a:prstGeom prst="rect">
            <a:avLst/>
          </a:prstGeom>
        </p:spPr>
      </p:pic>
      <p:sp>
        <p:nvSpPr>
          <p:cNvPr id="5" name="TextBox 4">
            <a:extLst>
              <a:ext uri="{FF2B5EF4-FFF2-40B4-BE49-F238E27FC236}">
                <a16:creationId xmlns:a16="http://schemas.microsoft.com/office/drawing/2014/main" id="{1EB7D81A-0468-4052-AB9C-A1F93AA2DE0B}"/>
              </a:ext>
            </a:extLst>
          </p:cNvPr>
          <p:cNvSpPr txBox="1"/>
          <p:nvPr/>
        </p:nvSpPr>
        <p:spPr>
          <a:xfrm>
            <a:off x="6573450" y="3362622"/>
            <a:ext cx="5161350" cy="2862322"/>
          </a:xfrm>
          <a:prstGeom prst="rect">
            <a:avLst/>
          </a:prstGeom>
          <a:noFill/>
          <a:ln>
            <a:solidFill>
              <a:sysClr val="windowText" lastClr="000000"/>
            </a:solidFill>
          </a:ln>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1" i="1" u="none" strike="noStrike" kern="0" cap="none" spc="0" normalizeH="0" baseline="0" noProof="0" dirty="0">
                <a:ln>
                  <a:noFill/>
                </a:ln>
                <a:effectLst/>
                <a:uLnTx/>
                <a:uFillTx/>
              </a:rPr>
              <a:t>The target variable classes were labelled as Yes for 0 and No for 1. 0 indicates reached on-time, and 1 indicates not reached on-time.</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u="none" strike="noStrike" kern="0" cap="none" spc="0" normalizeH="0" baseline="0" noProof="0" dirty="0">
              <a:ln>
                <a:noFill/>
              </a:ln>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b="1" i="0" u="sng" strike="noStrike" kern="0" cap="none" spc="0" normalizeH="0" baseline="0" noProof="0" dirty="0">
                <a:ln>
                  <a:noFill/>
                </a:ln>
                <a:effectLst/>
                <a:uLnTx/>
                <a:uFillTx/>
              </a:rPr>
              <a:t>INSIGHTS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1" i="0" u="none" strike="noStrike" kern="0" cap="none" spc="0" normalizeH="0" baseline="0" noProof="0" dirty="0">
                <a:ln>
                  <a:noFill/>
                </a:ln>
                <a:effectLst/>
                <a:uLnTx/>
                <a:uFillTx/>
              </a:rPr>
              <a:t>Here 41.21% indicates on-time delivery rate, which is very low compared to delayed delivery rate which was found to be 58.78 %.</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1" i="0" u="none" strike="noStrike" kern="0" cap="none" spc="0" normalizeH="0" baseline="0" noProof="0" dirty="0">
                <a:ln>
                  <a:noFill/>
                </a:ln>
                <a:effectLst/>
                <a:uLnTx/>
                <a:uFillTx/>
              </a:rPr>
              <a:t>Shipments have not been reaching on time for majority of customers who had the best scores.</a:t>
            </a:r>
          </a:p>
        </p:txBody>
      </p:sp>
    </p:spTree>
    <p:extLst>
      <p:ext uri="{BB962C8B-B14F-4D97-AF65-F5344CB8AC3E}">
        <p14:creationId xmlns:p14="http://schemas.microsoft.com/office/powerpoint/2010/main" val="4100197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39063B-FDF7-43F5-ADA3-18CFD995E26A}"/>
              </a:ext>
            </a:extLst>
          </p:cNvPr>
          <p:cNvSpPr txBox="1"/>
          <p:nvPr/>
        </p:nvSpPr>
        <p:spPr>
          <a:xfrm>
            <a:off x="320040" y="325458"/>
            <a:ext cx="11551920" cy="1938992"/>
          </a:xfrm>
          <a:prstGeom prst="rect">
            <a:avLst/>
          </a:prstGeom>
          <a:noFill/>
        </p:spPr>
        <p:txBody>
          <a:bodyPr wrap="square">
            <a:spAutoFit/>
          </a:bodyPr>
          <a:lstStyle/>
          <a:p>
            <a:r>
              <a:rPr lang="en-IN" sz="2400" b="1" dirty="0"/>
              <a:t>Recurring orders: </a:t>
            </a:r>
            <a:r>
              <a:rPr lang="en-IN" sz="2400" dirty="0"/>
              <a:t>Customers who made 6 prior purchases and more were considered important for the analysis. To satisfy this criteria, a subset of the original dataset was filtered using the filter function from the </a:t>
            </a:r>
            <a:r>
              <a:rPr lang="en-IN" sz="2400" dirty="0" err="1"/>
              <a:t>dplyr</a:t>
            </a:r>
            <a:r>
              <a:rPr lang="en-IN" sz="2400" dirty="0"/>
              <a:t> package. The subset “</a:t>
            </a:r>
            <a:r>
              <a:rPr lang="en-IN" sz="2400" dirty="0" err="1"/>
              <a:t>recurring_orders</a:t>
            </a:r>
            <a:r>
              <a:rPr lang="en-IN" sz="2400" dirty="0"/>
              <a:t>” contained only 422 observations from the original 10999 observations. This is indeed a small subset of customers.</a:t>
            </a:r>
          </a:p>
        </p:txBody>
      </p:sp>
      <p:pic>
        <p:nvPicPr>
          <p:cNvPr id="4" name="Picture 3">
            <a:extLst>
              <a:ext uri="{FF2B5EF4-FFF2-40B4-BE49-F238E27FC236}">
                <a16:creationId xmlns:a16="http://schemas.microsoft.com/office/drawing/2014/main" id="{DAD1EA4F-AF54-49A6-8AB7-348B69EF7E2D}"/>
              </a:ext>
            </a:extLst>
          </p:cNvPr>
          <p:cNvPicPr>
            <a:picLocks noChangeAspect="1"/>
          </p:cNvPicPr>
          <p:nvPr/>
        </p:nvPicPr>
        <p:blipFill>
          <a:blip r:embed="rId2"/>
          <a:stretch>
            <a:fillRect/>
          </a:stretch>
        </p:blipFill>
        <p:spPr>
          <a:xfrm>
            <a:off x="149077" y="2515999"/>
            <a:ext cx="6346486" cy="4155102"/>
          </a:xfrm>
          <a:prstGeom prst="rect">
            <a:avLst/>
          </a:prstGeom>
        </p:spPr>
      </p:pic>
      <p:sp>
        <p:nvSpPr>
          <p:cNvPr id="5" name="TextBox 4">
            <a:extLst>
              <a:ext uri="{FF2B5EF4-FFF2-40B4-BE49-F238E27FC236}">
                <a16:creationId xmlns:a16="http://schemas.microsoft.com/office/drawing/2014/main" id="{05944503-661A-4109-B7D6-17177F3704C6}"/>
              </a:ext>
            </a:extLst>
          </p:cNvPr>
          <p:cNvSpPr txBox="1"/>
          <p:nvPr/>
        </p:nvSpPr>
        <p:spPr>
          <a:xfrm>
            <a:off x="6710679" y="3023889"/>
            <a:ext cx="5161281" cy="3139321"/>
          </a:xfrm>
          <a:prstGeom prst="rect">
            <a:avLst/>
          </a:prstGeom>
          <a:noFill/>
          <a:ln>
            <a:solidFill>
              <a:sysClr val="windowText" lastClr="000000"/>
            </a:solidFill>
          </a:ln>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1" i="1" u="none" strike="noStrike" kern="0" cap="none" spc="0" normalizeH="0" baseline="0" noProof="0" dirty="0">
                <a:ln>
                  <a:noFill/>
                </a:ln>
                <a:effectLst/>
                <a:uLnTx/>
                <a:uFillTx/>
              </a:rPr>
              <a:t>The target variable classes were labelled as Yes for 0 and No for 1. 0 indicates reached on-time, and 1 indicates not reached on-time.</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b="1" i="1" u="none" strike="noStrike" kern="0" cap="none" spc="0" normalizeH="0" baseline="0" noProof="0" dirty="0">
              <a:ln>
                <a:noFill/>
              </a:ln>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b="1" i="0" u="sng" strike="noStrike" kern="0" cap="none" spc="0" normalizeH="0" baseline="0" noProof="0" dirty="0">
                <a:ln>
                  <a:noFill/>
                </a:ln>
                <a:effectLst/>
                <a:uLnTx/>
                <a:uFillTx/>
              </a:rPr>
              <a:t>INSIGHTS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1" i="0" u="none" strike="noStrike" kern="0" cap="none" spc="0" normalizeH="0" baseline="0" noProof="0" dirty="0">
                <a:ln>
                  <a:noFill/>
                </a:ln>
                <a:effectLst/>
                <a:uLnTx/>
                <a:uFillTx/>
              </a:rPr>
              <a:t>Here 37.33% indicates on-time delivery rate, which is very low compared to delayed delivery rate which was found to be 62.66 %.</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1" i="0" u="none" strike="noStrike" kern="0" cap="none" spc="0" normalizeH="0" baseline="0" noProof="0" dirty="0">
                <a:ln>
                  <a:noFill/>
                </a:ln>
                <a:effectLst/>
                <a:uLnTx/>
                <a:uFillTx/>
              </a:rPr>
              <a:t>Shipments have not been reaching on time for majority of customers who made recurring purchases</a:t>
            </a:r>
            <a:r>
              <a:rPr kumimoji="0" lang="en-IN" b="1" i="1" u="none" strike="noStrike" kern="0" cap="none" spc="0" normalizeH="0" baseline="0" noProof="0" dirty="0">
                <a:ln>
                  <a:noFill/>
                </a:ln>
                <a:effectLst/>
                <a:uLnTx/>
                <a:uFillTx/>
              </a:rPr>
              <a:t>.</a:t>
            </a:r>
          </a:p>
        </p:txBody>
      </p:sp>
    </p:spTree>
    <p:extLst>
      <p:ext uri="{BB962C8B-B14F-4D97-AF65-F5344CB8AC3E}">
        <p14:creationId xmlns:p14="http://schemas.microsoft.com/office/powerpoint/2010/main" val="2747612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E1FE9E-7F92-47C1-8DB7-6AA4A566CB2C}"/>
              </a:ext>
            </a:extLst>
          </p:cNvPr>
          <p:cNvSpPr txBox="1"/>
          <p:nvPr/>
        </p:nvSpPr>
        <p:spPr>
          <a:xfrm>
            <a:off x="571500" y="381000"/>
            <a:ext cx="11049000" cy="1938992"/>
          </a:xfrm>
          <a:prstGeom prst="rect">
            <a:avLst/>
          </a:prstGeom>
          <a:noFill/>
        </p:spPr>
        <p:txBody>
          <a:bodyPr wrap="square">
            <a:spAutoFit/>
          </a:bodyPr>
          <a:lstStyle/>
          <a:p>
            <a:r>
              <a:rPr lang="en-IN" sz="2400" b="1" u="sng" dirty="0"/>
              <a:t>Highest payments</a:t>
            </a:r>
            <a:r>
              <a:rPr lang="en-IN" sz="2400" b="1" dirty="0"/>
              <a:t>: </a:t>
            </a:r>
            <a:r>
              <a:rPr lang="en-IN" sz="2400" dirty="0"/>
              <a:t>Customers who made  payments greater and equal to the median value were considered important for the analysis. To satisfy this criteria, a subset of the original dataset was filtered using the filter function from the </a:t>
            </a:r>
            <a:r>
              <a:rPr lang="en-IN" sz="2400" dirty="0" err="1"/>
              <a:t>dplyr</a:t>
            </a:r>
            <a:r>
              <a:rPr lang="en-IN" sz="2400" dirty="0"/>
              <a:t> package. The subset “</a:t>
            </a:r>
            <a:r>
              <a:rPr lang="en-IN" sz="2400" dirty="0" err="1"/>
              <a:t>highest_payments</a:t>
            </a:r>
            <a:r>
              <a:rPr lang="en-IN" sz="2400" dirty="0"/>
              <a:t>” contained only 5544 observations from the original 10999 observations. The median value was found to be 214 US dollars.</a:t>
            </a:r>
            <a:endParaRPr lang="en-IN" sz="2400" u="sng" dirty="0"/>
          </a:p>
        </p:txBody>
      </p:sp>
      <p:pic>
        <p:nvPicPr>
          <p:cNvPr id="4" name="Picture 3">
            <a:extLst>
              <a:ext uri="{FF2B5EF4-FFF2-40B4-BE49-F238E27FC236}">
                <a16:creationId xmlns:a16="http://schemas.microsoft.com/office/drawing/2014/main" id="{73390D5D-A89C-4209-BBC9-46AEAD83C7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09" y="2736917"/>
            <a:ext cx="6064251" cy="3938203"/>
          </a:xfrm>
          <a:prstGeom prst="rect">
            <a:avLst/>
          </a:prstGeom>
        </p:spPr>
      </p:pic>
      <p:sp>
        <p:nvSpPr>
          <p:cNvPr id="5" name="TextBox 4">
            <a:extLst>
              <a:ext uri="{FF2B5EF4-FFF2-40B4-BE49-F238E27FC236}">
                <a16:creationId xmlns:a16="http://schemas.microsoft.com/office/drawing/2014/main" id="{6CC54877-8E48-46B2-9AA8-626A25A8F5C9}"/>
              </a:ext>
            </a:extLst>
          </p:cNvPr>
          <p:cNvSpPr txBox="1"/>
          <p:nvPr/>
        </p:nvSpPr>
        <p:spPr>
          <a:xfrm>
            <a:off x="6400801" y="3245347"/>
            <a:ext cx="5622290" cy="2585323"/>
          </a:xfrm>
          <a:prstGeom prst="rect">
            <a:avLst/>
          </a:prstGeom>
          <a:noFill/>
          <a:ln>
            <a:solidFill>
              <a:sysClr val="windowText" lastClr="000000"/>
            </a:solidFill>
          </a:ln>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i="1" u="none" strike="noStrike" kern="0" cap="none" spc="0" normalizeH="0" baseline="0" noProof="0" dirty="0">
                <a:ln>
                  <a:noFill/>
                </a:ln>
                <a:effectLst/>
                <a:uLnTx/>
                <a:uFillTx/>
              </a:rPr>
              <a:t>The target variable classes were labelled as Yes for 0 and No for 1. 0 indicates reached on-time, and 1 indicates not reached on-time.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i="0" u="sng" strike="noStrike" kern="0" cap="none" spc="0" normalizeH="0" baseline="0" noProof="0" dirty="0">
                <a:ln>
                  <a:noFill/>
                </a:ln>
                <a:effectLst/>
                <a:uLnTx/>
                <a:uFillTx/>
              </a:rPr>
              <a:t>INSIGHTS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i="0" u="none" strike="noStrike" kern="0" cap="none" spc="0" normalizeH="0" baseline="0" noProof="0" dirty="0">
                <a:ln>
                  <a:noFill/>
                </a:ln>
                <a:effectLst/>
                <a:uLnTx/>
                <a:uFillTx/>
              </a:rPr>
              <a:t>Here 43.43% indicates on-time delivery rate, which is very low compared to delayed delivery rate which was found to be 56.56%.</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i="0" u="none" strike="noStrike" kern="0" cap="none" spc="0" normalizeH="0" baseline="0" noProof="0" dirty="0">
                <a:ln>
                  <a:noFill/>
                </a:ln>
                <a:effectLst/>
                <a:uLnTx/>
                <a:uFillTx/>
              </a:rPr>
              <a:t>Shipments have not been reaching on time for majority of customers who made recurring purchases</a:t>
            </a:r>
            <a:r>
              <a:rPr kumimoji="0" lang="en-IN" i="1" u="none" strike="noStrike" kern="0" cap="none" spc="0" normalizeH="0" baseline="0" noProof="0" dirty="0">
                <a:ln>
                  <a:noFill/>
                </a:ln>
                <a:effectLst/>
                <a:uLnTx/>
                <a:uFillTx/>
              </a:rPr>
              <a:t>.</a:t>
            </a:r>
          </a:p>
        </p:txBody>
      </p:sp>
    </p:spTree>
    <p:extLst>
      <p:ext uri="{BB962C8B-B14F-4D97-AF65-F5344CB8AC3E}">
        <p14:creationId xmlns:p14="http://schemas.microsoft.com/office/powerpoint/2010/main" val="3397344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904B97-5B6E-441D-B2CA-872EFA2CB98D}"/>
              </a:ext>
            </a:extLst>
          </p:cNvPr>
          <p:cNvSpPr txBox="1"/>
          <p:nvPr/>
        </p:nvSpPr>
        <p:spPr>
          <a:xfrm>
            <a:off x="304800" y="389096"/>
            <a:ext cx="11414759" cy="1200329"/>
          </a:xfrm>
          <a:prstGeom prst="rect">
            <a:avLst/>
          </a:prstGeom>
          <a:noFill/>
        </p:spPr>
        <p:txBody>
          <a:bodyPr wrap="square">
            <a:spAutoFit/>
          </a:bodyPr>
          <a:lstStyle/>
          <a:p>
            <a:r>
              <a:rPr lang="en-IN" sz="2400" dirty="0"/>
              <a:t>This is an additional analysis. Here I filtered a subset from the original dataset that contained observations that satisfied all the previously chosen criteria. The subset was called “</a:t>
            </a:r>
            <a:r>
              <a:rPr lang="en-IN" sz="2400" dirty="0" err="1"/>
              <a:t>mostvaluable_customers</a:t>
            </a:r>
            <a:r>
              <a:rPr lang="en-IN" sz="2400" dirty="0"/>
              <a:t>”, as they brought more value to the company.</a:t>
            </a:r>
          </a:p>
        </p:txBody>
      </p:sp>
      <p:pic>
        <p:nvPicPr>
          <p:cNvPr id="4" name="Picture 3">
            <a:extLst>
              <a:ext uri="{FF2B5EF4-FFF2-40B4-BE49-F238E27FC236}">
                <a16:creationId xmlns:a16="http://schemas.microsoft.com/office/drawing/2014/main" id="{CA4A9E1F-DA6A-46D3-8039-FC5EE405A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521530"/>
            <a:ext cx="6141720" cy="3932326"/>
          </a:xfrm>
          <a:prstGeom prst="rect">
            <a:avLst/>
          </a:prstGeom>
        </p:spPr>
      </p:pic>
      <p:sp>
        <p:nvSpPr>
          <p:cNvPr id="5" name="TextBox 4">
            <a:extLst>
              <a:ext uri="{FF2B5EF4-FFF2-40B4-BE49-F238E27FC236}">
                <a16:creationId xmlns:a16="http://schemas.microsoft.com/office/drawing/2014/main" id="{5B50F7DB-1739-4F34-B0DF-764FEAA1B781}"/>
              </a:ext>
            </a:extLst>
          </p:cNvPr>
          <p:cNvSpPr txBox="1"/>
          <p:nvPr/>
        </p:nvSpPr>
        <p:spPr>
          <a:xfrm>
            <a:off x="6817360" y="3056532"/>
            <a:ext cx="4688840" cy="2862322"/>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IN" dirty="0"/>
              <a:t>The target variable classes were labelled as Yes for 0 and No for 1. 0 indicates reached on-time, and 1 indicates not reached on-time.</a:t>
            </a:r>
          </a:p>
          <a:p>
            <a:pPr algn="ctr"/>
            <a:r>
              <a:rPr lang="en-IN" u="sng" dirty="0"/>
              <a:t>INSIGHTS</a:t>
            </a:r>
          </a:p>
          <a:p>
            <a:pPr marL="285750" indent="-285750">
              <a:buFont typeface="Arial" panose="020B0604020202020204" pitchFamily="34" charset="0"/>
              <a:buChar char="•"/>
            </a:pPr>
            <a:r>
              <a:rPr lang="en-IN" dirty="0"/>
              <a:t>Here 35.65% indicates on-time delivery rate, which is very low compared to delayed delivery rate which was found to be 64.34%.</a:t>
            </a:r>
          </a:p>
          <a:p>
            <a:pPr marL="285750" indent="-285750">
              <a:buFont typeface="Arial" panose="020B0604020202020204" pitchFamily="34" charset="0"/>
              <a:buChar char="•"/>
            </a:pPr>
            <a:r>
              <a:rPr lang="en-IN" dirty="0"/>
              <a:t>Shipments have not been reaching on time even for the most valuable customers.</a:t>
            </a:r>
          </a:p>
        </p:txBody>
      </p:sp>
    </p:spTree>
    <p:extLst>
      <p:ext uri="{BB962C8B-B14F-4D97-AF65-F5344CB8AC3E}">
        <p14:creationId xmlns:p14="http://schemas.microsoft.com/office/powerpoint/2010/main" val="2010648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D8D1829-F4AD-4644-BE3B-83881975CE0F}"/>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t>Problem statement 3 and insights</a:t>
            </a:r>
          </a:p>
          <a:p>
            <a:pPr algn="ctr"/>
            <a:endParaRPr lang="en-IN" dirty="0"/>
          </a:p>
          <a:p>
            <a:pPr algn="ctr"/>
            <a:endParaRPr lang="en-IN" dirty="0"/>
          </a:p>
        </p:txBody>
      </p:sp>
      <p:sp>
        <p:nvSpPr>
          <p:cNvPr id="9" name="TextBox 8">
            <a:extLst>
              <a:ext uri="{FF2B5EF4-FFF2-40B4-BE49-F238E27FC236}">
                <a16:creationId xmlns:a16="http://schemas.microsoft.com/office/drawing/2014/main" id="{3B0D6772-3D3B-4036-BB99-EDF238D2B404}"/>
              </a:ext>
            </a:extLst>
          </p:cNvPr>
          <p:cNvSpPr txBox="1"/>
          <p:nvPr/>
        </p:nvSpPr>
        <p:spPr>
          <a:xfrm>
            <a:off x="327660" y="1474827"/>
            <a:ext cx="11536680" cy="5016758"/>
          </a:xfrm>
          <a:prstGeom prst="rect">
            <a:avLst/>
          </a:prstGeom>
          <a:noFill/>
        </p:spPr>
        <p:txBody>
          <a:bodyPr wrap="square">
            <a:spAutoFit/>
          </a:bodyPr>
          <a:lstStyle/>
          <a:p>
            <a:pPr marL="285750" indent="-285750">
              <a:buFont typeface="Arial" panose="020B0604020202020204" pitchFamily="34" charset="0"/>
              <a:buChar char="•"/>
            </a:pPr>
            <a:r>
              <a:rPr lang="en-IN" sz="2000" dirty="0"/>
              <a:t>Problem statement: Create segmentation of the customers to whom the shipments have not reached on-time. Use only delayed customers data for clustering.</a:t>
            </a:r>
          </a:p>
          <a:p>
            <a:pPr marL="285750" indent="-285750">
              <a:buFont typeface="Arial" panose="020B0604020202020204" pitchFamily="34" charset="0"/>
              <a:buChar char="•"/>
            </a:pPr>
            <a:r>
              <a:rPr lang="en-IN" sz="2000" dirty="0"/>
              <a:t>As it was advised to use only the delayed customers data, a subset from the original dataset was filtered to satisfy this requirement. The class 0 in the target variable indicates shipments reached on-time. Hence,  for the customer segmentation, only those observations were required whose outcome was 1, which indicated delay or didn’t reach on-time.</a:t>
            </a:r>
          </a:p>
          <a:p>
            <a:pPr marL="285750" indent="-285750">
              <a:buFont typeface="Arial" panose="020B0604020202020204" pitchFamily="34" charset="0"/>
              <a:buChar char="•"/>
            </a:pPr>
            <a:r>
              <a:rPr lang="en-IN" sz="2000" dirty="0"/>
              <a:t>Variables that were directly related to or impacted the customers were chosen for the analysis. They are: Customer care calls, customer rating, prior purchase, cost of the product, discount offered, and gender. We will be able to understand various customer profiles. </a:t>
            </a:r>
          </a:p>
          <a:p>
            <a:pPr marL="285750" indent="-285750">
              <a:buFont typeface="Arial" panose="020B0604020202020204" pitchFamily="34" charset="0"/>
              <a:buChar char="•"/>
            </a:pPr>
            <a:r>
              <a:rPr lang="en-IN" sz="2000" dirty="0"/>
              <a:t>Variables were scaled before proceeding with the analysis.</a:t>
            </a:r>
          </a:p>
          <a:p>
            <a:pPr marL="285750" indent="-285750">
              <a:buFont typeface="Arial" panose="020B0604020202020204" pitchFamily="34" charset="0"/>
              <a:buChar char="•"/>
            </a:pPr>
            <a:r>
              <a:rPr lang="en-IN" sz="2000" dirty="0"/>
              <a:t>The clustering methods used in this project were Hierarchical clustering and K-means clustering.</a:t>
            </a:r>
          </a:p>
          <a:p>
            <a:pPr marL="285750" indent="-285750">
              <a:buFont typeface="Arial" panose="020B0604020202020204" pitchFamily="34" charset="0"/>
              <a:buChar char="•"/>
            </a:pPr>
            <a:r>
              <a:rPr lang="en-IN" sz="2000" dirty="0" err="1"/>
              <a:t>Hierarchial</a:t>
            </a:r>
            <a:r>
              <a:rPr lang="en-IN" sz="2000" dirty="0"/>
              <a:t> clustering was implemented first. A dendrogram was plotted and it was observed that the tree could be cut into three groups/clusters.</a:t>
            </a:r>
          </a:p>
          <a:p>
            <a:pPr marL="285750" indent="-285750">
              <a:buFont typeface="Arial" panose="020B0604020202020204" pitchFamily="34" charset="0"/>
              <a:buChar char="•"/>
            </a:pPr>
            <a:r>
              <a:rPr lang="en-IN" sz="2000" dirty="0"/>
              <a:t>K-means clustering was implemented next. The information about cluster groups from the </a:t>
            </a:r>
            <a:r>
              <a:rPr lang="en-IN" sz="2000" dirty="0" err="1"/>
              <a:t>Hierarchial</a:t>
            </a:r>
            <a:r>
              <a:rPr lang="en-IN" sz="2000" dirty="0"/>
              <a:t> clustering was leveraged, as the </a:t>
            </a:r>
            <a:r>
              <a:rPr lang="en-IN" sz="2000" dirty="0" err="1"/>
              <a:t>centers</a:t>
            </a:r>
            <a:r>
              <a:rPr lang="en-IN" sz="2000" dirty="0"/>
              <a:t> were initialized at 3. An elbow chart was plotted and it was observed that 3-cluster segmentation is the solution.</a:t>
            </a:r>
          </a:p>
        </p:txBody>
      </p:sp>
    </p:spTree>
    <p:extLst>
      <p:ext uri="{BB962C8B-B14F-4D97-AF65-F5344CB8AC3E}">
        <p14:creationId xmlns:p14="http://schemas.microsoft.com/office/powerpoint/2010/main" val="25428580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DAEB762-9DAA-45CE-AC62-A0D19F194B42}"/>
              </a:ext>
            </a:extLst>
          </p:cNvPr>
          <p:cNvPicPr>
            <a:picLocks noChangeAspect="1"/>
          </p:cNvPicPr>
          <p:nvPr/>
        </p:nvPicPr>
        <p:blipFill>
          <a:blip r:embed="rId2"/>
          <a:stretch>
            <a:fillRect/>
          </a:stretch>
        </p:blipFill>
        <p:spPr>
          <a:xfrm>
            <a:off x="502920" y="2491264"/>
            <a:ext cx="6110515" cy="3352800"/>
          </a:xfrm>
          <a:prstGeom prst="rect">
            <a:avLst/>
          </a:prstGeom>
        </p:spPr>
      </p:pic>
      <p:sp>
        <p:nvSpPr>
          <p:cNvPr id="4" name="TextBox 3">
            <a:extLst>
              <a:ext uri="{FF2B5EF4-FFF2-40B4-BE49-F238E27FC236}">
                <a16:creationId xmlns:a16="http://schemas.microsoft.com/office/drawing/2014/main" id="{3E039D9A-DD56-4699-AE52-FDBCF23CCE5F}"/>
              </a:ext>
            </a:extLst>
          </p:cNvPr>
          <p:cNvSpPr txBox="1"/>
          <p:nvPr/>
        </p:nvSpPr>
        <p:spPr>
          <a:xfrm>
            <a:off x="6478878" y="3567499"/>
            <a:ext cx="5316882" cy="1200329"/>
          </a:xfrm>
          <a:prstGeom prst="rect">
            <a:avLst/>
          </a:prstGeom>
          <a:noFill/>
        </p:spPr>
        <p:txBody>
          <a:bodyPr wrap="square">
            <a:spAutoFit/>
          </a:bodyPr>
          <a:lstStyle/>
          <a:p>
            <a:pPr marL="285750" indent="-285750">
              <a:buFont typeface="Arial" panose="020B0604020202020204" pitchFamily="34" charset="0"/>
              <a:buChar char="•"/>
            </a:pPr>
            <a:r>
              <a:rPr lang="en-IN" sz="2400" dirty="0"/>
              <a:t>From the dendrogram, we can interpret that the dataset can be segmented into three clusters.</a:t>
            </a:r>
          </a:p>
        </p:txBody>
      </p:sp>
      <p:sp>
        <p:nvSpPr>
          <p:cNvPr id="6" name="TextBox 5">
            <a:extLst>
              <a:ext uri="{FF2B5EF4-FFF2-40B4-BE49-F238E27FC236}">
                <a16:creationId xmlns:a16="http://schemas.microsoft.com/office/drawing/2014/main" id="{05D5B383-4721-40A2-89B0-3E78DDA2BF2F}"/>
              </a:ext>
            </a:extLst>
          </p:cNvPr>
          <p:cNvSpPr txBox="1"/>
          <p:nvPr/>
        </p:nvSpPr>
        <p:spPr>
          <a:xfrm>
            <a:off x="3156558" y="1368371"/>
            <a:ext cx="5029200" cy="584775"/>
          </a:xfrm>
          <a:prstGeom prst="rect">
            <a:avLst/>
          </a:prstGeom>
          <a:noFill/>
        </p:spPr>
        <p:txBody>
          <a:bodyPr wrap="square" rtlCol="0">
            <a:spAutoFit/>
          </a:bodyPr>
          <a:lstStyle/>
          <a:p>
            <a:pPr algn="ctr"/>
            <a:r>
              <a:rPr lang="en-IN" sz="3200" dirty="0"/>
              <a:t>1. Hierarchical clustering</a:t>
            </a:r>
          </a:p>
        </p:txBody>
      </p:sp>
    </p:spTree>
    <p:extLst>
      <p:ext uri="{BB962C8B-B14F-4D97-AF65-F5344CB8AC3E}">
        <p14:creationId xmlns:p14="http://schemas.microsoft.com/office/powerpoint/2010/main" val="4262692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D547E2-5AEC-4E12-A489-E786403AE7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89" y="2548652"/>
            <a:ext cx="6492411" cy="4095988"/>
          </a:xfrm>
          <a:prstGeom prst="rect">
            <a:avLst/>
          </a:prstGeom>
        </p:spPr>
      </p:pic>
      <p:sp>
        <p:nvSpPr>
          <p:cNvPr id="4" name="TextBox 3">
            <a:extLst>
              <a:ext uri="{FF2B5EF4-FFF2-40B4-BE49-F238E27FC236}">
                <a16:creationId xmlns:a16="http://schemas.microsoft.com/office/drawing/2014/main" id="{AD44377D-3E18-49E1-A750-93D8F5205561}"/>
              </a:ext>
            </a:extLst>
          </p:cNvPr>
          <p:cNvSpPr txBox="1"/>
          <p:nvPr/>
        </p:nvSpPr>
        <p:spPr>
          <a:xfrm>
            <a:off x="868680" y="1900535"/>
            <a:ext cx="10119360" cy="830997"/>
          </a:xfrm>
          <a:prstGeom prst="rect">
            <a:avLst/>
          </a:prstGeom>
          <a:noFill/>
        </p:spPr>
        <p:txBody>
          <a:bodyPr wrap="square">
            <a:spAutoFit/>
          </a:bodyPr>
          <a:lstStyle/>
          <a:p>
            <a:r>
              <a:rPr lang="en-IN" sz="2400" dirty="0"/>
              <a:t>From the elbow chart, it is observed that WSS significantly decreases after 3 . Hence the optimal number of clusters was chosen as 3.</a:t>
            </a:r>
          </a:p>
        </p:txBody>
      </p:sp>
      <p:sp>
        <p:nvSpPr>
          <p:cNvPr id="6" name="TextBox 5">
            <a:extLst>
              <a:ext uri="{FF2B5EF4-FFF2-40B4-BE49-F238E27FC236}">
                <a16:creationId xmlns:a16="http://schemas.microsoft.com/office/drawing/2014/main" id="{49C4B164-DD74-4717-BC70-B299DF3EAA2A}"/>
              </a:ext>
            </a:extLst>
          </p:cNvPr>
          <p:cNvSpPr txBox="1"/>
          <p:nvPr/>
        </p:nvSpPr>
        <p:spPr>
          <a:xfrm>
            <a:off x="2686669" y="883979"/>
            <a:ext cx="5029200" cy="584775"/>
          </a:xfrm>
          <a:prstGeom prst="rect">
            <a:avLst/>
          </a:prstGeom>
          <a:noFill/>
        </p:spPr>
        <p:txBody>
          <a:bodyPr wrap="square" rtlCol="0">
            <a:spAutoFit/>
          </a:bodyPr>
          <a:lstStyle/>
          <a:p>
            <a:pPr algn="ctr"/>
            <a:r>
              <a:rPr lang="en-IN" sz="3200" dirty="0"/>
              <a:t>2. K-means clustering</a:t>
            </a:r>
          </a:p>
        </p:txBody>
      </p:sp>
    </p:spTree>
    <p:extLst>
      <p:ext uri="{BB962C8B-B14F-4D97-AF65-F5344CB8AC3E}">
        <p14:creationId xmlns:p14="http://schemas.microsoft.com/office/powerpoint/2010/main" val="1143893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D34CE-1A13-41AE-A371-F7BFD69BE287}"/>
              </a:ext>
            </a:extLst>
          </p:cNvPr>
          <p:cNvSpPr>
            <a:spLocks noGrp="1"/>
          </p:cNvSpPr>
          <p:nvPr>
            <p:ph type="title"/>
          </p:nvPr>
        </p:nvSpPr>
        <p:spPr>
          <a:xfrm>
            <a:off x="381000" y="349885"/>
            <a:ext cx="10515600" cy="1325563"/>
          </a:xfrm>
        </p:spPr>
        <p:txBody>
          <a:bodyPr/>
          <a:lstStyle/>
          <a:p>
            <a:pPr algn="ctr"/>
            <a:r>
              <a:rPr lang="en-IN" dirty="0"/>
              <a:t>Problem statements in focus</a:t>
            </a:r>
          </a:p>
        </p:txBody>
      </p:sp>
      <p:sp>
        <p:nvSpPr>
          <p:cNvPr id="3" name="Content Placeholder 2">
            <a:extLst>
              <a:ext uri="{FF2B5EF4-FFF2-40B4-BE49-F238E27FC236}">
                <a16:creationId xmlns:a16="http://schemas.microsoft.com/office/drawing/2014/main" id="{7B25EE8C-DC0A-42C5-A79B-C8711212D678}"/>
              </a:ext>
            </a:extLst>
          </p:cNvPr>
          <p:cNvSpPr>
            <a:spLocks noGrp="1"/>
          </p:cNvSpPr>
          <p:nvPr>
            <p:ph idx="1"/>
          </p:nvPr>
        </p:nvSpPr>
        <p:spPr>
          <a:xfrm>
            <a:off x="381000" y="1825625"/>
            <a:ext cx="10972800" cy="4351338"/>
          </a:xfrm>
        </p:spPr>
        <p:txBody>
          <a:bodyPr/>
          <a:lstStyle/>
          <a:p>
            <a:pPr marL="0" indent="0">
              <a:buNone/>
            </a:pPr>
            <a:r>
              <a:rPr lang="en-IN" sz="2400" b="1" dirty="0"/>
              <a:t>1. Classification </a:t>
            </a:r>
            <a:r>
              <a:rPr lang="en-IN" sz="2400" dirty="0"/>
              <a:t>: Build various classification models like Logistic Regression, Support Vector Machines, Random Forests, and </a:t>
            </a:r>
            <a:r>
              <a:rPr lang="en-IN" sz="2400" dirty="0" err="1"/>
              <a:t>XGBoost</a:t>
            </a:r>
            <a:r>
              <a:rPr lang="en-IN" sz="2400" dirty="0"/>
              <a:t>/Any boosting techniques to predict if the shipments have reached the customer on-time or not. Identify the model with the best accuracy and find the significant variables that impact the target variable.</a:t>
            </a:r>
          </a:p>
          <a:p>
            <a:endParaRPr lang="en-IN" sz="2400" dirty="0"/>
          </a:p>
          <a:p>
            <a:pPr marL="0" indent="0">
              <a:buNone/>
            </a:pPr>
            <a:r>
              <a:rPr lang="en-IN" sz="2400" b="1" dirty="0"/>
              <a:t>2. Data visualization</a:t>
            </a:r>
            <a:r>
              <a:rPr lang="en-IN" sz="2400" dirty="0"/>
              <a:t>: Use ggplot2 to illustrate if the shipments have reached on-time for the customers who have the best customer rating, the best customer score, made recurring orders and high payments.</a:t>
            </a:r>
          </a:p>
          <a:p>
            <a:pPr marL="457200" indent="-457200">
              <a:buAutoNum type="arabicPeriod"/>
            </a:pPr>
            <a:endParaRPr lang="en-IN" sz="2400" dirty="0"/>
          </a:p>
          <a:p>
            <a:pPr marL="457200" indent="-457200">
              <a:buAutoNum type="arabicPeriod"/>
            </a:pPr>
            <a:endParaRPr lang="en-IN" sz="2000" dirty="0"/>
          </a:p>
          <a:p>
            <a:pPr marL="457200" indent="-457200">
              <a:buAutoNum type="arabicPeriod"/>
            </a:pPr>
            <a:endParaRPr lang="en-IN" sz="2000" dirty="0"/>
          </a:p>
          <a:p>
            <a:pPr marL="0" indent="0">
              <a:buNone/>
            </a:pPr>
            <a:endParaRPr lang="en-IN" sz="2400" dirty="0"/>
          </a:p>
          <a:p>
            <a:pPr marL="0" indent="0">
              <a:buNone/>
            </a:pPr>
            <a:endParaRPr lang="en-IN" dirty="0"/>
          </a:p>
        </p:txBody>
      </p:sp>
    </p:spTree>
    <p:extLst>
      <p:ext uri="{BB962C8B-B14F-4D97-AF65-F5344CB8AC3E}">
        <p14:creationId xmlns:p14="http://schemas.microsoft.com/office/powerpoint/2010/main" val="1423807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1A1AC5-1242-48EF-BE19-1E31C846D84B}"/>
              </a:ext>
            </a:extLst>
          </p:cNvPr>
          <p:cNvPicPr>
            <a:picLocks noChangeAspect="1"/>
          </p:cNvPicPr>
          <p:nvPr/>
        </p:nvPicPr>
        <p:blipFill>
          <a:blip r:embed="rId2"/>
          <a:stretch>
            <a:fillRect/>
          </a:stretch>
        </p:blipFill>
        <p:spPr>
          <a:xfrm>
            <a:off x="121921" y="1230436"/>
            <a:ext cx="7965474" cy="5170364"/>
          </a:xfrm>
          <a:prstGeom prst="rect">
            <a:avLst/>
          </a:prstGeom>
        </p:spPr>
      </p:pic>
      <p:sp>
        <p:nvSpPr>
          <p:cNvPr id="6" name="TextBox 5">
            <a:extLst>
              <a:ext uri="{FF2B5EF4-FFF2-40B4-BE49-F238E27FC236}">
                <a16:creationId xmlns:a16="http://schemas.microsoft.com/office/drawing/2014/main" id="{A7A1EB2C-A460-489E-AE07-9CD30ED9E2A6}"/>
              </a:ext>
            </a:extLst>
          </p:cNvPr>
          <p:cNvSpPr txBox="1"/>
          <p:nvPr/>
        </p:nvSpPr>
        <p:spPr>
          <a:xfrm>
            <a:off x="7955280" y="1490008"/>
            <a:ext cx="3733800" cy="1200329"/>
          </a:xfrm>
          <a:prstGeom prst="rect">
            <a:avLst/>
          </a:prstGeom>
          <a:noFill/>
        </p:spPr>
        <p:txBody>
          <a:bodyPr wrap="square">
            <a:spAutoFit/>
          </a:bodyPr>
          <a:lstStyle/>
          <a:p>
            <a:r>
              <a:rPr lang="en-IN" sz="2400" dirty="0"/>
              <a:t>These graphs show the customer grouping for 14 cluster</a:t>
            </a:r>
          </a:p>
        </p:txBody>
      </p:sp>
    </p:spTree>
    <p:extLst>
      <p:ext uri="{BB962C8B-B14F-4D97-AF65-F5344CB8AC3E}">
        <p14:creationId xmlns:p14="http://schemas.microsoft.com/office/powerpoint/2010/main" val="1358203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2A9D13C-A25E-4E81-8A76-957FBDF5787D}"/>
              </a:ext>
            </a:extLst>
          </p:cNvPr>
          <p:cNvGraphicFramePr>
            <a:graphicFrameLocks noGrp="1"/>
          </p:cNvGraphicFramePr>
          <p:nvPr>
            <p:extLst>
              <p:ext uri="{D42A27DB-BD31-4B8C-83A1-F6EECF244321}">
                <p14:modId xmlns:p14="http://schemas.microsoft.com/office/powerpoint/2010/main" val="1028238856"/>
              </p:ext>
            </p:extLst>
          </p:nvPr>
        </p:nvGraphicFramePr>
        <p:xfrm>
          <a:off x="1143000" y="644396"/>
          <a:ext cx="9144001" cy="5569208"/>
        </p:xfrm>
        <a:graphic>
          <a:graphicData uri="http://schemas.openxmlformats.org/drawingml/2006/table">
            <a:tbl>
              <a:tblPr firstRow="1" bandRow="1">
                <a:tableStyleId>{073A0DAA-6AF3-43AB-8588-CEC1D06C72B9}</a:tableStyleId>
              </a:tblPr>
              <a:tblGrid>
                <a:gridCol w="1961248">
                  <a:extLst>
                    <a:ext uri="{9D8B030D-6E8A-4147-A177-3AD203B41FA5}">
                      <a16:colId xmlns:a16="http://schemas.microsoft.com/office/drawing/2014/main" val="3317751674"/>
                    </a:ext>
                  </a:extLst>
                </a:gridCol>
                <a:gridCol w="2610751">
                  <a:extLst>
                    <a:ext uri="{9D8B030D-6E8A-4147-A177-3AD203B41FA5}">
                      <a16:colId xmlns:a16="http://schemas.microsoft.com/office/drawing/2014/main" val="916236723"/>
                    </a:ext>
                  </a:extLst>
                </a:gridCol>
                <a:gridCol w="2286001">
                  <a:extLst>
                    <a:ext uri="{9D8B030D-6E8A-4147-A177-3AD203B41FA5}">
                      <a16:colId xmlns:a16="http://schemas.microsoft.com/office/drawing/2014/main" val="1948386032"/>
                    </a:ext>
                  </a:extLst>
                </a:gridCol>
                <a:gridCol w="2286001">
                  <a:extLst>
                    <a:ext uri="{9D8B030D-6E8A-4147-A177-3AD203B41FA5}">
                      <a16:colId xmlns:a16="http://schemas.microsoft.com/office/drawing/2014/main" val="3206330574"/>
                    </a:ext>
                  </a:extLst>
                </a:gridCol>
              </a:tblGrid>
              <a:tr h="449795">
                <a:tc gridSpan="4">
                  <a:txBody>
                    <a:bodyPr/>
                    <a:lstStyle/>
                    <a:p>
                      <a:pPr algn="ctr"/>
                      <a:r>
                        <a:rPr lang="en-IN" sz="2400" dirty="0">
                          <a:solidFill>
                            <a:schemeClr val="tx1"/>
                          </a:solidFill>
                        </a:rPr>
                        <a:t>Cluster Profiles – Hierarchical clustering</a:t>
                      </a:r>
                    </a:p>
                    <a:p>
                      <a:pPr algn="ctr"/>
                      <a:endParaRPr lang="en-IN" sz="2400" dirty="0">
                        <a:solidFill>
                          <a:schemeClr val="tx1"/>
                        </a:solidFill>
                      </a:endParaRPr>
                    </a:p>
                  </a:txBody>
                  <a:tcPr>
                    <a:noFill/>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3740880153"/>
                  </a:ext>
                </a:extLst>
              </a:tr>
              <a:tr h="405302">
                <a:tc>
                  <a:txBody>
                    <a:bodyPr/>
                    <a:lstStyle/>
                    <a:p>
                      <a:pPr marL="0" algn="ctr" defTabSz="914400" rtl="0" eaLnBrk="1" latinLnBrk="0" hangingPunct="1"/>
                      <a:r>
                        <a:rPr lang="en-IN" sz="1800" b="1" kern="1200" dirty="0">
                          <a:solidFill>
                            <a:schemeClr val="tx1"/>
                          </a:solidFill>
                          <a:latin typeface="+mn-lt"/>
                          <a:ea typeface="+mn-ea"/>
                          <a:cs typeface="+mn-cs"/>
                        </a:rPr>
                        <a:t>Insights</a:t>
                      </a:r>
                    </a:p>
                  </a:txBody>
                  <a:tcPr>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IN" sz="1800" b="1" kern="1200" dirty="0">
                          <a:solidFill>
                            <a:schemeClr val="tx1"/>
                          </a:solidFill>
                          <a:latin typeface="+mn-lt"/>
                          <a:ea typeface="+mn-ea"/>
                          <a:cs typeface="+mn-cs"/>
                        </a:rPr>
                        <a:t>Cluster 1</a:t>
                      </a:r>
                    </a:p>
                  </a:txBody>
                  <a:tcPr>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IN" sz="1800" b="1" kern="1200" dirty="0">
                          <a:solidFill>
                            <a:schemeClr val="tx1"/>
                          </a:solidFill>
                          <a:latin typeface="+mn-lt"/>
                          <a:ea typeface="+mn-ea"/>
                          <a:cs typeface="+mn-cs"/>
                        </a:rPr>
                        <a:t>Cluster 2</a:t>
                      </a:r>
                    </a:p>
                  </a:txBody>
                  <a:tcPr>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IN" sz="1800" b="1" kern="1200" dirty="0">
                          <a:solidFill>
                            <a:schemeClr val="tx1"/>
                          </a:solidFill>
                          <a:latin typeface="+mn-lt"/>
                          <a:ea typeface="+mn-ea"/>
                          <a:cs typeface="+mn-cs"/>
                        </a:rPr>
                        <a:t>Cluster 3</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54009292"/>
                  </a:ext>
                </a:extLst>
              </a:tr>
              <a:tr h="304800">
                <a:tc>
                  <a:txBody>
                    <a:bodyPr/>
                    <a:lstStyle/>
                    <a:p>
                      <a:pPr marL="0" algn="l" defTabSz="914400" rtl="0" eaLnBrk="1" latinLnBrk="0" hangingPunct="1"/>
                      <a:r>
                        <a:rPr lang="en-IN" sz="1600" b="1" kern="1200" dirty="0">
                          <a:solidFill>
                            <a:schemeClr val="dk1"/>
                          </a:solidFill>
                          <a:latin typeface="+mn-lt"/>
                          <a:ea typeface="+mn-ea"/>
                          <a:cs typeface="+mn-cs"/>
                        </a:rPr>
                        <a:t>Size of the cluster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1" dirty="0"/>
                        <a:t>1767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1" dirty="0">
                          <a:solidFill>
                            <a:schemeClr val="tx1"/>
                          </a:solidFill>
                        </a:rPr>
                        <a:t>1684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1" dirty="0"/>
                        <a:t>3112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7800218"/>
                  </a:ext>
                </a:extLst>
              </a:tr>
              <a:tr h="547413">
                <a:tc>
                  <a:txBody>
                    <a:bodyPr/>
                    <a:lstStyle/>
                    <a:p>
                      <a:r>
                        <a:rPr lang="en-IN" sz="1600" b="1" dirty="0"/>
                        <a:t>Customer care calls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1" dirty="0"/>
                        <a:t>Most customers made 3 calls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1" dirty="0">
                          <a:solidFill>
                            <a:schemeClr val="tx1"/>
                          </a:solidFill>
                        </a:rPr>
                        <a:t>Most customers made 5 calls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1" dirty="0"/>
                        <a:t>Most customers made 3 calls to the customer care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8680520"/>
                  </a:ext>
                </a:extLst>
              </a:tr>
              <a:tr h="577893">
                <a:tc>
                  <a:txBody>
                    <a:bodyPr/>
                    <a:lstStyle/>
                    <a:p>
                      <a:r>
                        <a:rPr lang="en-IN" sz="1600" b="1" dirty="0"/>
                        <a:t>Customer rating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IN" sz="1600" b="1" kern="1200" dirty="0">
                          <a:solidFill>
                            <a:schemeClr val="dk1"/>
                          </a:solidFill>
                          <a:latin typeface="+mn-lt"/>
                          <a:ea typeface="+mn-ea"/>
                          <a:cs typeface="+mn-cs"/>
                        </a:rPr>
                        <a:t>Most of the customers were rated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1" dirty="0">
                          <a:solidFill>
                            <a:schemeClr val="tx1"/>
                          </a:solidFill>
                        </a:rPr>
                        <a:t>Most of the customers were rated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1" dirty="0"/>
                        <a:t>Most of the customers were rated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6322627"/>
                  </a:ext>
                </a:extLst>
              </a:tr>
              <a:tr h="608373">
                <a:tc>
                  <a:txBody>
                    <a:bodyPr/>
                    <a:lstStyle/>
                    <a:p>
                      <a:r>
                        <a:rPr lang="en-IN" sz="1600" b="1" dirty="0"/>
                        <a:t>Median cost of the 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IN" sz="1600" b="1" kern="1200" dirty="0">
                          <a:solidFill>
                            <a:schemeClr val="dk1"/>
                          </a:solidFill>
                          <a:latin typeface="+mn-lt"/>
                          <a:ea typeface="+mn-ea"/>
                          <a:cs typeface="+mn-cs"/>
                        </a:rPr>
                        <a:t>$ 198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1" dirty="0">
                          <a:solidFill>
                            <a:schemeClr val="tx1"/>
                          </a:solidFill>
                        </a:rPr>
                        <a:t>$ 244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1" dirty="0"/>
                        <a:t>$ 197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78589743"/>
                  </a:ext>
                </a:extLst>
              </a:tr>
              <a:tr h="609600">
                <a:tc>
                  <a:txBody>
                    <a:bodyPr/>
                    <a:lstStyle/>
                    <a:p>
                      <a:r>
                        <a:rPr lang="en-IN" sz="1600" b="1" dirty="0"/>
                        <a:t>Prior purchase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IN" sz="1600" b="1" kern="1200" dirty="0">
                          <a:solidFill>
                            <a:schemeClr val="dk1"/>
                          </a:solidFill>
                          <a:latin typeface="+mn-lt"/>
                          <a:ea typeface="+mn-ea"/>
                          <a:cs typeface="+mn-cs"/>
                        </a:rPr>
                        <a:t>Most of the customers made 3 prior purchases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1" dirty="0">
                          <a:solidFill>
                            <a:schemeClr val="tx1"/>
                          </a:solidFill>
                        </a:rPr>
                        <a:t>Most of the customers made 4 prior purchases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1" dirty="0"/>
                        <a:t>Most of the customers made 3 prior purchases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74687755"/>
                  </a:ext>
                </a:extLst>
              </a:tr>
              <a:tr h="806493">
                <a:tc>
                  <a:txBody>
                    <a:bodyPr/>
                    <a:lstStyle/>
                    <a:p>
                      <a:r>
                        <a:rPr lang="en-IN" sz="1600" b="1" dirty="0"/>
                        <a:t>Gender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IN" sz="1600" b="1" kern="1200" dirty="0">
                          <a:solidFill>
                            <a:schemeClr val="dk1"/>
                          </a:solidFill>
                          <a:latin typeface="+mn-lt"/>
                          <a:ea typeface="+mn-ea"/>
                          <a:cs typeface="+mn-cs"/>
                        </a:rPr>
                        <a:t>Majority of customers in cluster 1 are 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1" dirty="0">
                          <a:solidFill>
                            <a:schemeClr val="tx1"/>
                          </a:solidFill>
                        </a:rPr>
                        <a:t>Majority of customers in cluster 2 are 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1" dirty="0"/>
                        <a:t>Majority of customers in cluster 3 are 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276930"/>
                  </a:ext>
                </a:extLst>
              </a:tr>
              <a:tr h="549867">
                <a:tc>
                  <a:txBody>
                    <a:bodyPr/>
                    <a:lstStyle/>
                    <a:p>
                      <a:r>
                        <a:rPr lang="en-IN" sz="1600" b="1" dirty="0"/>
                        <a:t>Median discount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IN" sz="1600" b="1" kern="1200" dirty="0">
                          <a:solidFill>
                            <a:schemeClr val="dk1"/>
                          </a:solidFill>
                          <a:latin typeface="+mn-lt"/>
                          <a:ea typeface="+mn-ea"/>
                          <a:cs typeface="+mn-cs"/>
                        </a:rPr>
                        <a:t>46 %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1" dirty="0">
                          <a:solidFill>
                            <a:schemeClr val="tx1"/>
                          </a:solidFill>
                        </a:rPr>
                        <a:t>7 %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1" dirty="0"/>
                        <a:t>7 %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9884766"/>
                  </a:ext>
                </a:extLst>
              </a:tr>
            </a:tbl>
          </a:graphicData>
        </a:graphic>
      </p:graphicFrame>
    </p:spTree>
    <p:extLst>
      <p:ext uri="{BB962C8B-B14F-4D97-AF65-F5344CB8AC3E}">
        <p14:creationId xmlns:p14="http://schemas.microsoft.com/office/powerpoint/2010/main" val="3011483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393C734-D2F3-43F5-9EBB-DA2A002D0301}"/>
              </a:ext>
            </a:extLst>
          </p:cNvPr>
          <p:cNvGraphicFramePr>
            <a:graphicFrameLocks noGrp="1"/>
          </p:cNvGraphicFramePr>
          <p:nvPr>
            <p:extLst>
              <p:ext uri="{D42A27DB-BD31-4B8C-83A1-F6EECF244321}">
                <p14:modId xmlns:p14="http://schemas.microsoft.com/office/powerpoint/2010/main" val="3162705016"/>
              </p:ext>
            </p:extLst>
          </p:nvPr>
        </p:nvGraphicFramePr>
        <p:xfrm>
          <a:off x="1249680" y="1657985"/>
          <a:ext cx="9144001" cy="4746248"/>
        </p:xfrm>
        <a:graphic>
          <a:graphicData uri="http://schemas.openxmlformats.org/drawingml/2006/table">
            <a:tbl>
              <a:tblPr firstRow="1" bandRow="1">
                <a:tableStyleId>{073A0DAA-6AF3-43AB-8588-CEC1D06C72B9}</a:tableStyleId>
              </a:tblPr>
              <a:tblGrid>
                <a:gridCol w="1961248">
                  <a:extLst>
                    <a:ext uri="{9D8B030D-6E8A-4147-A177-3AD203B41FA5}">
                      <a16:colId xmlns:a16="http://schemas.microsoft.com/office/drawing/2014/main" val="3773419600"/>
                    </a:ext>
                  </a:extLst>
                </a:gridCol>
                <a:gridCol w="2610751">
                  <a:extLst>
                    <a:ext uri="{9D8B030D-6E8A-4147-A177-3AD203B41FA5}">
                      <a16:colId xmlns:a16="http://schemas.microsoft.com/office/drawing/2014/main" val="2579890618"/>
                    </a:ext>
                  </a:extLst>
                </a:gridCol>
                <a:gridCol w="2286001">
                  <a:extLst>
                    <a:ext uri="{9D8B030D-6E8A-4147-A177-3AD203B41FA5}">
                      <a16:colId xmlns:a16="http://schemas.microsoft.com/office/drawing/2014/main" val="2051201617"/>
                    </a:ext>
                  </a:extLst>
                </a:gridCol>
                <a:gridCol w="2286001">
                  <a:extLst>
                    <a:ext uri="{9D8B030D-6E8A-4147-A177-3AD203B41FA5}">
                      <a16:colId xmlns:a16="http://schemas.microsoft.com/office/drawing/2014/main" val="1147174949"/>
                    </a:ext>
                  </a:extLst>
                </a:gridCol>
              </a:tblGrid>
              <a:tr h="405302">
                <a:tc>
                  <a:txBody>
                    <a:bodyPr/>
                    <a:lstStyle/>
                    <a:p>
                      <a:pPr marL="0" algn="ctr" defTabSz="914400" rtl="0" eaLnBrk="1" latinLnBrk="0" hangingPunct="1"/>
                      <a:r>
                        <a:rPr lang="en-IN" sz="1800" b="1" kern="1200" dirty="0">
                          <a:solidFill>
                            <a:schemeClr val="tx1"/>
                          </a:solidFill>
                          <a:latin typeface="+mn-lt"/>
                          <a:ea typeface="+mn-ea"/>
                          <a:cs typeface="+mn-cs"/>
                        </a:rPr>
                        <a:t>Insights</a:t>
                      </a:r>
                    </a:p>
                  </a:txBody>
                  <a:tcPr>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IN" sz="1800" b="1" kern="1200" dirty="0">
                          <a:solidFill>
                            <a:schemeClr val="tx1"/>
                          </a:solidFill>
                          <a:latin typeface="+mn-lt"/>
                          <a:ea typeface="+mn-ea"/>
                          <a:cs typeface="+mn-cs"/>
                        </a:rPr>
                        <a:t>Cluster 1</a:t>
                      </a:r>
                    </a:p>
                  </a:txBody>
                  <a:tcPr>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IN" sz="1800" b="1" kern="1200" dirty="0">
                          <a:solidFill>
                            <a:schemeClr val="tx1"/>
                          </a:solidFill>
                          <a:latin typeface="+mn-lt"/>
                          <a:ea typeface="+mn-ea"/>
                          <a:cs typeface="+mn-cs"/>
                        </a:rPr>
                        <a:t>Cluster 2</a:t>
                      </a:r>
                    </a:p>
                  </a:txBody>
                  <a:tcPr>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IN" sz="1800" b="1" kern="1200" dirty="0">
                          <a:solidFill>
                            <a:schemeClr val="tx1"/>
                          </a:solidFill>
                          <a:latin typeface="+mn-lt"/>
                          <a:ea typeface="+mn-ea"/>
                          <a:cs typeface="+mn-cs"/>
                        </a:rPr>
                        <a:t>Cluster 3</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6591021"/>
                  </a:ext>
                </a:extLst>
              </a:tr>
              <a:tr h="304800">
                <a:tc>
                  <a:txBody>
                    <a:bodyPr/>
                    <a:lstStyle/>
                    <a:p>
                      <a:pPr marL="0" algn="l" defTabSz="914400" rtl="0" eaLnBrk="1" latinLnBrk="0" hangingPunct="1"/>
                      <a:r>
                        <a:rPr lang="en-IN" sz="1600" b="1" kern="1200" dirty="0">
                          <a:solidFill>
                            <a:schemeClr val="dk1"/>
                          </a:solidFill>
                          <a:latin typeface="+mn-lt"/>
                          <a:ea typeface="+mn-ea"/>
                          <a:cs typeface="+mn-cs"/>
                        </a:rPr>
                        <a:t>Size of the cluster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1" dirty="0"/>
                        <a:t>1552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1" dirty="0">
                          <a:solidFill>
                            <a:schemeClr val="tx1"/>
                          </a:solidFill>
                        </a:rPr>
                        <a:t>2504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1" dirty="0"/>
                        <a:t>2507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4101755"/>
                  </a:ext>
                </a:extLst>
              </a:tr>
              <a:tr h="547413">
                <a:tc>
                  <a:txBody>
                    <a:bodyPr/>
                    <a:lstStyle/>
                    <a:p>
                      <a:r>
                        <a:rPr lang="en-IN" sz="1600" b="1" dirty="0"/>
                        <a:t>Customer care calls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1" dirty="0"/>
                        <a:t>Most customers made 5 calls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1" dirty="0">
                          <a:solidFill>
                            <a:schemeClr val="tx1"/>
                          </a:solidFill>
                        </a:rPr>
                        <a:t>Most customers made 3 calls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1" dirty="0"/>
                        <a:t>Most customers made 3 calls to the customer care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5001938"/>
                  </a:ext>
                </a:extLst>
              </a:tr>
              <a:tr h="577893">
                <a:tc>
                  <a:txBody>
                    <a:bodyPr/>
                    <a:lstStyle/>
                    <a:p>
                      <a:r>
                        <a:rPr lang="en-IN" sz="1600" b="1" dirty="0"/>
                        <a:t>Customer rating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IN" sz="1600" b="1" kern="1200" dirty="0">
                          <a:solidFill>
                            <a:schemeClr val="dk1"/>
                          </a:solidFill>
                          <a:latin typeface="+mn-lt"/>
                          <a:ea typeface="+mn-ea"/>
                          <a:cs typeface="+mn-cs"/>
                        </a:rPr>
                        <a:t>Most of the customers were rated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1" dirty="0">
                          <a:solidFill>
                            <a:schemeClr val="tx1"/>
                          </a:solidFill>
                        </a:rPr>
                        <a:t>Most of the customers were rated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1" dirty="0"/>
                        <a:t>Most of the customers were rated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5783542"/>
                  </a:ext>
                </a:extLst>
              </a:tr>
              <a:tr h="608373">
                <a:tc>
                  <a:txBody>
                    <a:bodyPr/>
                    <a:lstStyle/>
                    <a:p>
                      <a:r>
                        <a:rPr lang="en-IN" sz="1600" b="1" dirty="0"/>
                        <a:t>Median cost of the 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IN" sz="1600" b="1" kern="1200" dirty="0">
                          <a:solidFill>
                            <a:schemeClr val="dk1"/>
                          </a:solidFill>
                          <a:latin typeface="+mn-lt"/>
                          <a:ea typeface="+mn-ea"/>
                          <a:cs typeface="+mn-cs"/>
                        </a:rPr>
                        <a:t>$ 253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1" dirty="0">
                          <a:solidFill>
                            <a:schemeClr val="tx1"/>
                          </a:solidFill>
                        </a:rPr>
                        <a:t>$ 196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1" dirty="0"/>
                        <a:t>$ 192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3127727"/>
                  </a:ext>
                </a:extLst>
              </a:tr>
              <a:tr h="609600">
                <a:tc>
                  <a:txBody>
                    <a:bodyPr/>
                    <a:lstStyle/>
                    <a:p>
                      <a:r>
                        <a:rPr lang="en-IN" sz="1600" b="1" dirty="0"/>
                        <a:t>Prior purchase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IN" sz="1600" b="1" kern="1200" dirty="0">
                          <a:solidFill>
                            <a:schemeClr val="dk1"/>
                          </a:solidFill>
                          <a:latin typeface="+mn-lt"/>
                          <a:ea typeface="+mn-ea"/>
                          <a:cs typeface="+mn-cs"/>
                        </a:rPr>
                        <a:t>Most of the customers made 4 prior purchases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1" dirty="0">
                          <a:solidFill>
                            <a:schemeClr val="tx1"/>
                          </a:solidFill>
                        </a:rPr>
                        <a:t>Most of the customers made 3 prior purchases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1" dirty="0"/>
                        <a:t>Most of the customers made 3 prior purchases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7302950"/>
                  </a:ext>
                </a:extLst>
              </a:tr>
              <a:tr h="806493">
                <a:tc>
                  <a:txBody>
                    <a:bodyPr/>
                    <a:lstStyle/>
                    <a:p>
                      <a:r>
                        <a:rPr lang="en-IN" sz="1600" b="1" dirty="0"/>
                        <a:t>Gender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IN" sz="1600" b="1" kern="1200" dirty="0">
                          <a:solidFill>
                            <a:schemeClr val="dk1"/>
                          </a:solidFill>
                          <a:latin typeface="+mn-lt"/>
                          <a:ea typeface="+mn-ea"/>
                          <a:cs typeface="+mn-cs"/>
                        </a:rPr>
                        <a:t>Majority of customers in cluster 1 are 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1" dirty="0">
                          <a:solidFill>
                            <a:schemeClr val="tx1"/>
                          </a:solidFill>
                        </a:rPr>
                        <a:t>Majority of customers in cluster 2 are 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1" dirty="0"/>
                        <a:t>Majority of customers in cluster 3 are 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2478412"/>
                  </a:ext>
                </a:extLst>
              </a:tr>
              <a:tr h="549867">
                <a:tc>
                  <a:txBody>
                    <a:bodyPr/>
                    <a:lstStyle/>
                    <a:p>
                      <a:r>
                        <a:rPr lang="en-IN" sz="1600" b="1" dirty="0"/>
                        <a:t>Median discount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IN" sz="1600" b="1" kern="1200" dirty="0">
                          <a:solidFill>
                            <a:schemeClr val="dk1"/>
                          </a:solidFill>
                          <a:latin typeface="+mn-lt"/>
                          <a:ea typeface="+mn-ea"/>
                          <a:cs typeface="+mn-cs"/>
                        </a:rPr>
                        <a:t>6 %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1" dirty="0">
                          <a:solidFill>
                            <a:schemeClr val="tx1"/>
                          </a:solidFill>
                        </a:rPr>
                        <a:t>10 %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1" dirty="0"/>
                        <a:t>10 %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61027978"/>
                  </a:ext>
                </a:extLst>
              </a:tr>
            </a:tbl>
          </a:graphicData>
        </a:graphic>
      </p:graphicFrame>
      <p:sp>
        <p:nvSpPr>
          <p:cNvPr id="5" name="TextBox 4">
            <a:extLst>
              <a:ext uri="{FF2B5EF4-FFF2-40B4-BE49-F238E27FC236}">
                <a16:creationId xmlns:a16="http://schemas.microsoft.com/office/drawing/2014/main" id="{8E136136-84F9-4406-AD8F-FD2093F56234}"/>
              </a:ext>
            </a:extLst>
          </p:cNvPr>
          <p:cNvSpPr txBox="1"/>
          <p:nvPr/>
        </p:nvSpPr>
        <p:spPr>
          <a:xfrm>
            <a:off x="2771949" y="725854"/>
            <a:ext cx="6099462"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effectLst/>
                <a:uLnTx/>
                <a:uFillTx/>
                <a:latin typeface="Calibri"/>
                <a:ea typeface="+mn-ea"/>
                <a:cs typeface="+mn-cs"/>
              </a:rPr>
              <a:t>Cluster Profiles – K means Clustering</a:t>
            </a:r>
          </a:p>
        </p:txBody>
      </p:sp>
    </p:spTree>
    <p:extLst>
      <p:ext uri="{BB962C8B-B14F-4D97-AF65-F5344CB8AC3E}">
        <p14:creationId xmlns:p14="http://schemas.microsoft.com/office/powerpoint/2010/main" val="3257784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BCA433-05C0-4625-9747-B649B7C4B5DA}"/>
              </a:ext>
            </a:extLst>
          </p:cNvPr>
          <p:cNvSpPr txBox="1"/>
          <p:nvPr/>
        </p:nvSpPr>
        <p:spPr>
          <a:xfrm>
            <a:off x="388620" y="1991142"/>
            <a:ext cx="11414760" cy="4154984"/>
          </a:xfrm>
          <a:prstGeom prst="rect">
            <a:avLst/>
          </a:prstGeom>
          <a:noFill/>
        </p:spPr>
        <p:txBody>
          <a:bodyPr wrap="square">
            <a:spAutoFit/>
          </a:bodyPr>
          <a:lstStyle/>
          <a:p>
            <a:pPr marL="342900" indent="-342900">
              <a:buFont typeface="Arial" panose="020B0604020202020204" pitchFamily="34" charset="0"/>
              <a:buChar char="•"/>
            </a:pPr>
            <a:r>
              <a:rPr lang="en-IN" sz="2400" dirty="0"/>
              <a:t>Problem Statement : Do a Sentiment analysis(Positive or Negative) of the competitors - Amazon India, Flipkart, and Snapdeal. Use tweets to perform the analysis.</a:t>
            </a:r>
          </a:p>
          <a:p>
            <a:pPr marL="342900" indent="-342900">
              <a:buFont typeface="Arial" panose="020B0604020202020204" pitchFamily="34" charset="0"/>
              <a:buChar char="•"/>
            </a:pPr>
            <a:r>
              <a:rPr lang="en-IN" sz="2400" dirty="0"/>
              <a:t>Data was fetched from Twitter via the Twitter API. This was made possible by the </a:t>
            </a:r>
            <a:r>
              <a:rPr lang="en-IN" sz="2400" dirty="0" err="1"/>
              <a:t>twitteR</a:t>
            </a:r>
            <a:r>
              <a:rPr lang="en-IN" sz="2400" dirty="0"/>
              <a:t> package in R.</a:t>
            </a:r>
          </a:p>
          <a:p>
            <a:pPr marL="342900" indent="-342900">
              <a:buFont typeface="Arial" panose="020B0604020202020204" pitchFamily="34" charset="0"/>
              <a:buChar char="•"/>
            </a:pPr>
            <a:r>
              <a:rPr lang="en-IN" sz="2400" dirty="0"/>
              <a:t>2000 tweets were requested for each of the search terms – “amazon IN”, “</a:t>
            </a:r>
            <a:r>
              <a:rPr lang="en-IN" sz="2400" dirty="0" err="1"/>
              <a:t>flipkart</a:t>
            </a:r>
            <a:r>
              <a:rPr lang="en-IN" sz="2400" dirty="0"/>
              <a:t>”, and “Snapdeal”.</a:t>
            </a:r>
          </a:p>
          <a:p>
            <a:pPr marL="342900" indent="-342900">
              <a:buFont typeface="Arial" panose="020B0604020202020204" pitchFamily="34" charset="0"/>
              <a:buChar char="•"/>
            </a:pPr>
            <a:r>
              <a:rPr lang="en-IN" sz="2400" dirty="0"/>
              <a:t>A search for “Snapdeal” yielded 1381 observations.</a:t>
            </a:r>
          </a:p>
          <a:p>
            <a:pPr marL="342900" indent="-342900">
              <a:buFont typeface="Arial" panose="020B0604020202020204" pitchFamily="34" charset="0"/>
              <a:buChar char="•"/>
            </a:pPr>
            <a:r>
              <a:rPr lang="en-IN" sz="2400" dirty="0"/>
              <a:t>Data were pre-processed before analysis. Retweet entity, handle info, punctuation, numbers, URLs, special characters, emojis, duplicates due to retweets were all removed.</a:t>
            </a:r>
          </a:p>
          <a:p>
            <a:pPr marL="342900" indent="-342900">
              <a:buFont typeface="Arial" panose="020B0604020202020204" pitchFamily="34" charset="0"/>
              <a:buChar char="•"/>
            </a:pPr>
            <a:r>
              <a:rPr lang="en-IN" sz="2400" dirty="0"/>
              <a:t>Sentiments were extracted by using the </a:t>
            </a:r>
            <a:r>
              <a:rPr lang="en-IN" sz="2400" dirty="0" err="1"/>
              <a:t>get_nrc_sentiment</a:t>
            </a:r>
            <a:r>
              <a:rPr lang="en-IN" sz="2400" dirty="0"/>
              <a:t>() function from the </a:t>
            </a:r>
            <a:r>
              <a:rPr lang="en-IN" sz="2400" dirty="0" err="1"/>
              <a:t>syuzhet</a:t>
            </a:r>
            <a:r>
              <a:rPr lang="en-IN" sz="2400" dirty="0"/>
              <a:t> package.</a:t>
            </a:r>
          </a:p>
        </p:txBody>
      </p:sp>
      <p:sp>
        <p:nvSpPr>
          <p:cNvPr id="6" name="Title 1">
            <a:extLst>
              <a:ext uri="{FF2B5EF4-FFF2-40B4-BE49-F238E27FC236}">
                <a16:creationId xmlns:a16="http://schemas.microsoft.com/office/drawing/2014/main" id="{953C0BC9-1836-466E-B002-CF67D9C6C1A0}"/>
              </a:ext>
            </a:extLst>
          </p:cNvPr>
          <p:cNvSpPr txBox="1">
            <a:spLocks/>
          </p:cNvSpPr>
          <p:nvPr/>
        </p:nvSpPr>
        <p:spPr>
          <a:xfrm>
            <a:off x="838200" y="524588"/>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400" b="1" dirty="0"/>
              <a:t>Problem statement 4 and insights</a:t>
            </a:r>
            <a:endParaRPr lang="en-IN" dirty="0"/>
          </a:p>
        </p:txBody>
      </p:sp>
    </p:spTree>
    <p:extLst>
      <p:ext uri="{BB962C8B-B14F-4D97-AF65-F5344CB8AC3E}">
        <p14:creationId xmlns:p14="http://schemas.microsoft.com/office/powerpoint/2010/main" val="9240079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6">
            <a:extLst>
              <a:ext uri="{FF2B5EF4-FFF2-40B4-BE49-F238E27FC236}">
                <a16:creationId xmlns:a16="http://schemas.microsoft.com/office/drawing/2014/main" id="{E058AA0A-D32D-4D14-9D39-09B98AFDA9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312186"/>
            <a:ext cx="6096000" cy="3191015"/>
          </a:xfrm>
          <a:prstGeom prst="rect">
            <a:avLst/>
          </a:prstGeom>
        </p:spPr>
      </p:pic>
      <p:pic>
        <p:nvPicPr>
          <p:cNvPr id="3" name="Picture 2">
            <a:extLst>
              <a:ext uri="{FF2B5EF4-FFF2-40B4-BE49-F238E27FC236}">
                <a16:creationId xmlns:a16="http://schemas.microsoft.com/office/drawing/2014/main" id="{E49EA58D-7AAB-4E18-A2F3-20C1E48572A6}"/>
              </a:ext>
            </a:extLst>
          </p:cNvPr>
          <p:cNvPicPr>
            <a:picLocks noChangeAspect="1"/>
          </p:cNvPicPr>
          <p:nvPr/>
        </p:nvPicPr>
        <p:blipFill>
          <a:blip r:embed="rId3"/>
          <a:stretch>
            <a:fillRect/>
          </a:stretch>
        </p:blipFill>
        <p:spPr>
          <a:xfrm>
            <a:off x="159513" y="3312237"/>
            <a:ext cx="6096000" cy="3190965"/>
          </a:xfrm>
          <a:prstGeom prst="rect">
            <a:avLst/>
          </a:prstGeom>
        </p:spPr>
      </p:pic>
      <p:sp>
        <p:nvSpPr>
          <p:cNvPr id="5" name="TextBox 4">
            <a:extLst>
              <a:ext uri="{FF2B5EF4-FFF2-40B4-BE49-F238E27FC236}">
                <a16:creationId xmlns:a16="http://schemas.microsoft.com/office/drawing/2014/main" id="{C69A0996-B55A-4D9A-80A8-4F14843D979E}"/>
              </a:ext>
            </a:extLst>
          </p:cNvPr>
          <p:cNvSpPr txBox="1"/>
          <p:nvPr/>
        </p:nvSpPr>
        <p:spPr>
          <a:xfrm>
            <a:off x="358140" y="1690688"/>
            <a:ext cx="11407140" cy="1200329"/>
          </a:xfrm>
          <a:prstGeom prst="rect">
            <a:avLst/>
          </a:prstGeom>
          <a:noFill/>
        </p:spPr>
        <p:txBody>
          <a:bodyPr wrap="square">
            <a:spAutoFit/>
          </a:bodyPr>
          <a:lstStyle/>
          <a:p>
            <a:pPr marL="285750" indent="-285750">
              <a:buFont typeface="Arial" panose="020B0604020202020204" pitchFamily="34" charset="0"/>
              <a:buChar char="•"/>
            </a:pPr>
            <a:r>
              <a:rPr lang="en-IN" sz="2400" dirty="0"/>
              <a:t>Customers are happy, and trust the brand. They remain anticipated by what Amazon India has to offer.</a:t>
            </a:r>
          </a:p>
          <a:p>
            <a:pPr marL="285750" indent="-285750">
              <a:buFont typeface="Arial" panose="020B0604020202020204" pitchFamily="34" charset="0"/>
              <a:buChar char="•"/>
            </a:pPr>
            <a:r>
              <a:rPr lang="en-IN" sz="2400" dirty="0"/>
              <a:t>Overall sentiment is </a:t>
            </a:r>
            <a:r>
              <a:rPr lang="en-IN" sz="2400" dirty="0">
                <a:solidFill>
                  <a:srgbClr val="00B050"/>
                </a:solidFill>
              </a:rPr>
              <a:t>positive</a:t>
            </a:r>
            <a:r>
              <a:rPr lang="en-IN" sz="2400" dirty="0"/>
              <a:t>.</a:t>
            </a:r>
          </a:p>
        </p:txBody>
      </p:sp>
      <p:sp>
        <p:nvSpPr>
          <p:cNvPr id="8" name="Title 1">
            <a:extLst>
              <a:ext uri="{FF2B5EF4-FFF2-40B4-BE49-F238E27FC236}">
                <a16:creationId xmlns:a16="http://schemas.microsoft.com/office/drawing/2014/main" id="{54C906A4-1A65-4AFA-9C8D-B37712191817}"/>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t>Sentiment Analysis of Amazon India</a:t>
            </a:r>
          </a:p>
        </p:txBody>
      </p:sp>
    </p:spTree>
    <p:extLst>
      <p:ext uri="{BB962C8B-B14F-4D97-AF65-F5344CB8AC3E}">
        <p14:creationId xmlns:p14="http://schemas.microsoft.com/office/powerpoint/2010/main" val="17128221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5">
            <a:extLst>
              <a:ext uri="{FF2B5EF4-FFF2-40B4-BE49-F238E27FC236}">
                <a16:creationId xmlns:a16="http://schemas.microsoft.com/office/drawing/2014/main" id="{EE9777BD-478D-400F-ABA9-7102539E8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916680"/>
            <a:ext cx="6095999" cy="2912745"/>
          </a:xfrm>
          <a:prstGeom prst="rect">
            <a:avLst/>
          </a:prstGeom>
        </p:spPr>
      </p:pic>
      <p:pic>
        <p:nvPicPr>
          <p:cNvPr id="3" name="Picture 2">
            <a:extLst>
              <a:ext uri="{FF2B5EF4-FFF2-40B4-BE49-F238E27FC236}">
                <a16:creationId xmlns:a16="http://schemas.microsoft.com/office/drawing/2014/main" id="{49B0FC00-B64C-4551-B2FD-8F9FA85F46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916680"/>
            <a:ext cx="6095999" cy="2912744"/>
          </a:xfrm>
          <a:prstGeom prst="rect">
            <a:avLst/>
          </a:prstGeom>
        </p:spPr>
      </p:pic>
      <p:sp>
        <p:nvSpPr>
          <p:cNvPr id="5" name="TextBox 4">
            <a:extLst>
              <a:ext uri="{FF2B5EF4-FFF2-40B4-BE49-F238E27FC236}">
                <a16:creationId xmlns:a16="http://schemas.microsoft.com/office/drawing/2014/main" id="{65588498-3C32-4780-B573-2A37C1C1F233}"/>
              </a:ext>
            </a:extLst>
          </p:cNvPr>
          <p:cNvSpPr txBox="1"/>
          <p:nvPr/>
        </p:nvSpPr>
        <p:spPr>
          <a:xfrm>
            <a:off x="167641" y="1392911"/>
            <a:ext cx="12024359" cy="2523768"/>
          </a:xfrm>
          <a:prstGeom prst="rect">
            <a:avLst/>
          </a:prstGeom>
          <a:noFill/>
        </p:spPr>
        <p:txBody>
          <a:bodyPr wrap="square">
            <a:spAutoFit/>
          </a:bodyPr>
          <a:lstStyle/>
          <a:p>
            <a:pPr marL="285750" indent="-285750">
              <a:buFont typeface="Arial" panose="020B0604020202020204" pitchFamily="34" charset="0"/>
              <a:buChar char="•"/>
            </a:pPr>
            <a:r>
              <a:rPr lang="en-IN" sz="2800" dirty="0"/>
              <a:t>Customers are very happy, and trust the brand. They remain anticipated by what Flipkart has to offer.</a:t>
            </a:r>
          </a:p>
          <a:p>
            <a:pPr marL="285750" indent="-285750">
              <a:buFont typeface="Arial" panose="020B0604020202020204" pitchFamily="34" charset="0"/>
              <a:buChar char="•"/>
            </a:pPr>
            <a:r>
              <a:rPr lang="en-IN" sz="2800" dirty="0"/>
              <a:t>These prominent positive emotions are common for both Amazon India and Flipkart. However, Flipkart enjoys better impression.</a:t>
            </a:r>
          </a:p>
          <a:p>
            <a:pPr marL="285750" indent="-285750">
              <a:buFont typeface="Arial" panose="020B0604020202020204" pitchFamily="34" charset="0"/>
              <a:buChar char="•"/>
            </a:pPr>
            <a:r>
              <a:rPr lang="en-IN" sz="2800" dirty="0"/>
              <a:t>Overall sentiment is positive.</a:t>
            </a:r>
          </a:p>
          <a:p>
            <a:endParaRPr lang="en-IN" dirty="0"/>
          </a:p>
        </p:txBody>
      </p:sp>
      <p:sp>
        <p:nvSpPr>
          <p:cNvPr id="6" name="Title 1">
            <a:extLst>
              <a:ext uri="{FF2B5EF4-FFF2-40B4-BE49-F238E27FC236}">
                <a16:creationId xmlns:a16="http://schemas.microsoft.com/office/drawing/2014/main" id="{CD9A0DB2-274C-4624-935A-98DA745C0521}"/>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t>Sentiment Analysis of Flipkart</a:t>
            </a:r>
          </a:p>
        </p:txBody>
      </p:sp>
    </p:spTree>
    <p:extLst>
      <p:ext uri="{BB962C8B-B14F-4D97-AF65-F5344CB8AC3E}">
        <p14:creationId xmlns:p14="http://schemas.microsoft.com/office/powerpoint/2010/main" val="14403366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11746AD8-91C8-4757-81ED-6A01E5E5D0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7922" y="3603164"/>
            <a:ext cx="5974078" cy="3080671"/>
          </a:xfrm>
          <a:prstGeom prst="rect">
            <a:avLst/>
          </a:prstGeom>
        </p:spPr>
      </p:pic>
      <p:pic>
        <p:nvPicPr>
          <p:cNvPr id="4" name="Picture 3">
            <a:extLst>
              <a:ext uri="{FF2B5EF4-FFF2-40B4-BE49-F238E27FC236}">
                <a16:creationId xmlns:a16="http://schemas.microsoft.com/office/drawing/2014/main" id="{E92B1026-8FC6-4EC0-B267-43B64A18F4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603164"/>
            <a:ext cx="6217920" cy="3254835"/>
          </a:xfrm>
          <a:prstGeom prst="rect">
            <a:avLst/>
          </a:prstGeom>
        </p:spPr>
      </p:pic>
      <p:sp>
        <p:nvSpPr>
          <p:cNvPr id="6" name="Title 1">
            <a:extLst>
              <a:ext uri="{FF2B5EF4-FFF2-40B4-BE49-F238E27FC236}">
                <a16:creationId xmlns:a16="http://schemas.microsoft.com/office/drawing/2014/main" id="{AD4E02EB-DD2E-42A7-BAC8-96DA6A35EF35}"/>
              </a:ext>
            </a:extLst>
          </p:cNvPr>
          <p:cNvSpPr txBox="1">
            <a:spLocks/>
          </p:cNvSpPr>
          <p:nvPr/>
        </p:nvSpPr>
        <p:spPr>
          <a:xfrm>
            <a:off x="502920" y="17416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t>Sentiment Analysis of Snapdeal</a:t>
            </a:r>
          </a:p>
        </p:txBody>
      </p:sp>
      <p:sp>
        <p:nvSpPr>
          <p:cNvPr id="8" name="TextBox 7">
            <a:extLst>
              <a:ext uri="{FF2B5EF4-FFF2-40B4-BE49-F238E27FC236}">
                <a16:creationId xmlns:a16="http://schemas.microsoft.com/office/drawing/2014/main" id="{C3FD54A2-87EA-4AA8-8565-9DEBD3F22B55}"/>
              </a:ext>
            </a:extLst>
          </p:cNvPr>
          <p:cNvSpPr txBox="1"/>
          <p:nvPr/>
        </p:nvSpPr>
        <p:spPr>
          <a:xfrm>
            <a:off x="640080" y="1582136"/>
            <a:ext cx="10378440" cy="1477328"/>
          </a:xfrm>
          <a:prstGeom prst="rect">
            <a:avLst/>
          </a:prstGeom>
          <a:noFill/>
        </p:spPr>
        <p:txBody>
          <a:bodyPr wrap="square">
            <a:spAutoFit/>
          </a:bodyPr>
          <a:lstStyle/>
          <a:p>
            <a:pPr marL="285750" indent="-285750">
              <a:buFont typeface="Arial" panose="020B0604020202020204" pitchFamily="34" charset="0"/>
              <a:buChar char="•"/>
            </a:pPr>
            <a:r>
              <a:rPr lang="en-IN" sz="2400" dirty="0"/>
              <a:t>The same positive emotions – joy, trust, and anticipation are observed for Snapdeal like in the case of Amazon India and Flipkart.</a:t>
            </a:r>
          </a:p>
          <a:p>
            <a:pPr marL="285750" indent="-285750">
              <a:buFont typeface="Arial" panose="020B0604020202020204" pitchFamily="34" charset="0"/>
              <a:buChar char="•"/>
            </a:pPr>
            <a:r>
              <a:rPr lang="en-IN" sz="2400" dirty="0"/>
              <a:t>Overall sentiment is positive.</a:t>
            </a:r>
          </a:p>
          <a:p>
            <a:endParaRPr lang="en-IN" dirty="0"/>
          </a:p>
        </p:txBody>
      </p:sp>
    </p:spTree>
    <p:extLst>
      <p:ext uri="{BB962C8B-B14F-4D97-AF65-F5344CB8AC3E}">
        <p14:creationId xmlns:p14="http://schemas.microsoft.com/office/powerpoint/2010/main" val="15681972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E884-CA53-4730-89A3-83AD971B2861}"/>
              </a:ext>
            </a:extLst>
          </p:cNvPr>
          <p:cNvSpPr>
            <a:spLocks noGrp="1"/>
          </p:cNvSpPr>
          <p:nvPr>
            <p:ph type="title"/>
          </p:nvPr>
        </p:nvSpPr>
        <p:spPr>
          <a:xfrm>
            <a:off x="838200" y="2493729"/>
            <a:ext cx="10515600" cy="1325563"/>
          </a:xfrm>
        </p:spPr>
        <p:txBody>
          <a:bodyPr/>
          <a:lstStyle/>
          <a:p>
            <a:pPr algn="ctr"/>
            <a:r>
              <a:rPr lang="en-IN" dirty="0"/>
              <a:t>Thank you </a:t>
            </a:r>
          </a:p>
        </p:txBody>
      </p:sp>
    </p:spTree>
    <p:extLst>
      <p:ext uri="{BB962C8B-B14F-4D97-AF65-F5344CB8AC3E}">
        <p14:creationId xmlns:p14="http://schemas.microsoft.com/office/powerpoint/2010/main" val="35049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7242A1-C72D-4CDE-ABB4-67ECE23E7603}"/>
              </a:ext>
            </a:extLst>
          </p:cNvPr>
          <p:cNvSpPr>
            <a:spLocks noGrp="1"/>
          </p:cNvSpPr>
          <p:nvPr>
            <p:ph idx="1"/>
          </p:nvPr>
        </p:nvSpPr>
        <p:spPr>
          <a:xfrm>
            <a:off x="304800" y="1764665"/>
            <a:ext cx="10515600" cy="4351338"/>
          </a:xfrm>
        </p:spPr>
        <p:txBody>
          <a:bodyPr/>
          <a:lstStyle/>
          <a:p>
            <a:pPr marL="0" indent="0">
              <a:buNone/>
            </a:pPr>
            <a:r>
              <a:rPr lang="en-IN" dirty="0"/>
              <a:t>3. </a:t>
            </a:r>
            <a:r>
              <a:rPr lang="en-IN" sz="2400" b="1" dirty="0"/>
              <a:t>Clustering</a:t>
            </a:r>
            <a:r>
              <a:rPr lang="en-IN" sz="2400" dirty="0"/>
              <a:t>: Create segmentation of the customers to whom the                shipments have not reached on-time. Use only delayed   customers   data for clustering.</a:t>
            </a:r>
          </a:p>
          <a:p>
            <a:pPr marL="0" indent="0">
              <a:buNone/>
            </a:pPr>
            <a:endParaRPr lang="en-IN" sz="2400" dirty="0"/>
          </a:p>
          <a:p>
            <a:pPr marL="0" indent="0">
              <a:buNone/>
            </a:pPr>
            <a:r>
              <a:rPr lang="en-IN" sz="2400" b="1" dirty="0"/>
              <a:t>4. Twitter sentiment analysis: </a:t>
            </a:r>
            <a:r>
              <a:rPr lang="en-IN" sz="2400" dirty="0"/>
              <a:t>Do a Sentiment analysis(Positive or Negative) of the competitors: Amazon India, Flipkart, and Snapdeal. Use tweets to perform the analysis.</a:t>
            </a:r>
          </a:p>
          <a:p>
            <a:pPr marL="0" indent="0">
              <a:buNone/>
            </a:pPr>
            <a:endParaRPr lang="en-IN" dirty="0"/>
          </a:p>
          <a:p>
            <a:pPr marL="0" indent="0">
              <a:buNone/>
            </a:pPr>
            <a:endParaRPr lang="en-IN" dirty="0"/>
          </a:p>
          <a:p>
            <a:endParaRPr lang="en-IN" dirty="0"/>
          </a:p>
          <a:p>
            <a:endParaRPr lang="en-IN" dirty="0"/>
          </a:p>
        </p:txBody>
      </p:sp>
      <p:sp>
        <p:nvSpPr>
          <p:cNvPr id="4" name="Title 1">
            <a:extLst>
              <a:ext uri="{FF2B5EF4-FFF2-40B4-BE49-F238E27FC236}">
                <a16:creationId xmlns:a16="http://schemas.microsoft.com/office/drawing/2014/main" id="{E56E8E3B-1EAB-4EB7-AB42-531B9E6266AB}"/>
              </a:ext>
            </a:extLst>
          </p:cNvPr>
          <p:cNvSpPr>
            <a:spLocks noGrp="1"/>
          </p:cNvSpPr>
          <p:nvPr>
            <p:ph type="title"/>
          </p:nvPr>
        </p:nvSpPr>
        <p:spPr>
          <a:xfrm>
            <a:off x="381000" y="349885"/>
            <a:ext cx="10515600" cy="1325563"/>
          </a:xfrm>
        </p:spPr>
        <p:txBody>
          <a:bodyPr/>
          <a:lstStyle/>
          <a:p>
            <a:pPr algn="ctr"/>
            <a:r>
              <a:rPr lang="en-IN" dirty="0"/>
              <a:t>Problem statements in focus</a:t>
            </a:r>
          </a:p>
        </p:txBody>
      </p:sp>
    </p:spTree>
    <p:extLst>
      <p:ext uri="{BB962C8B-B14F-4D97-AF65-F5344CB8AC3E}">
        <p14:creationId xmlns:p14="http://schemas.microsoft.com/office/powerpoint/2010/main" val="1708281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EBE22-409D-44B0-BFCD-E89A66D2B606}"/>
              </a:ext>
            </a:extLst>
          </p:cNvPr>
          <p:cNvSpPr>
            <a:spLocks noGrp="1"/>
          </p:cNvSpPr>
          <p:nvPr>
            <p:ph type="title"/>
          </p:nvPr>
        </p:nvSpPr>
        <p:spPr/>
        <p:txBody>
          <a:bodyPr/>
          <a:lstStyle/>
          <a:p>
            <a:pPr algn="ctr"/>
            <a:r>
              <a:rPr lang="en-IN" sz="4400" b="1" dirty="0"/>
              <a:t>Project study – in brief</a:t>
            </a:r>
            <a:endParaRPr lang="en-IN" dirty="0"/>
          </a:p>
        </p:txBody>
      </p:sp>
      <p:sp>
        <p:nvSpPr>
          <p:cNvPr id="3" name="Content Placeholder 2">
            <a:extLst>
              <a:ext uri="{FF2B5EF4-FFF2-40B4-BE49-F238E27FC236}">
                <a16:creationId xmlns:a16="http://schemas.microsoft.com/office/drawing/2014/main" id="{62989B47-1E9D-4F07-B4F3-4FA710C2C6E1}"/>
              </a:ext>
            </a:extLst>
          </p:cNvPr>
          <p:cNvSpPr>
            <a:spLocks noGrp="1"/>
          </p:cNvSpPr>
          <p:nvPr>
            <p:ph idx="1"/>
          </p:nvPr>
        </p:nvSpPr>
        <p:spPr/>
        <p:txBody>
          <a:bodyPr/>
          <a:lstStyle/>
          <a:p>
            <a:r>
              <a:rPr lang="en-IN" dirty="0"/>
              <a:t>Researched about what factors affected on-time delivery of shipments.</a:t>
            </a:r>
          </a:p>
          <a:p>
            <a:r>
              <a:rPr lang="en-IN" dirty="0"/>
              <a:t>Interviewed delivery personnel to understand what factors delay their delivery.</a:t>
            </a:r>
          </a:p>
          <a:p>
            <a:r>
              <a:rPr lang="en-IN" dirty="0"/>
              <a:t>Monitored the movement of orders through order tracking feature available in shopping apps.</a:t>
            </a:r>
          </a:p>
          <a:p>
            <a:r>
              <a:rPr lang="en-IN" dirty="0"/>
              <a:t>Read articles about important KPIs for e-commerce.</a:t>
            </a:r>
          </a:p>
          <a:p>
            <a:r>
              <a:rPr lang="en-IN" dirty="0"/>
              <a:t>Read articles about how data is helping e-commerce businesses.</a:t>
            </a:r>
          </a:p>
          <a:p>
            <a:endParaRPr lang="en-IN" dirty="0"/>
          </a:p>
        </p:txBody>
      </p:sp>
    </p:spTree>
    <p:extLst>
      <p:ext uri="{BB962C8B-B14F-4D97-AF65-F5344CB8AC3E}">
        <p14:creationId xmlns:p14="http://schemas.microsoft.com/office/powerpoint/2010/main" val="4170985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EE91D-442C-4E85-992A-D98D7277EEE1}"/>
              </a:ext>
            </a:extLst>
          </p:cNvPr>
          <p:cNvSpPr txBox="1">
            <a:spLocks/>
          </p:cNvSpPr>
          <p:nvPr/>
        </p:nvSpPr>
        <p:spPr>
          <a:xfrm>
            <a:off x="838200" y="524588"/>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400" b="1" dirty="0"/>
              <a:t>understanding the business problem</a:t>
            </a:r>
            <a:endParaRPr lang="en-IN" dirty="0"/>
          </a:p>
        </p:txBody>
      </p:sp>
      <p:sp>
        <p:nvSpPr>
          <p:cNvPr id="4" name="TextBox 3">
            <a:extLst>
              <a:ext uri="{FF2B5EF4-FFF2-40B4-BE49-F238E27FC236}">
                <a16:creationId xmlns:a16="http://schemas.microsoft.com/office/drawing/2014/main" id="{647BB177-EE3B-47CC-928E-5A9BB0FFC05A}"/>
              </a:ext>
            </a:extLst>
          </p:cNvPr>
          <p:cNvSpPr txBox="1"/>
          <p:nvPr/>
        </p:nvSpPr>
        <p:spPr>
          <a:xfrm>
            <a:off x="304800" y="1686342"/>
            <a:ext cx="11582400" cy="4154984"/>
          </a:xfrm>
          <a:prstGeom prst="rect">
            <a:avLst/>
          </a:prstGeom>
          <a:noFill/>
        </p:spPr>
        <p:txBody>
          <a:bodyPr wrap="square">
            <a:spAutoFit/>
          </a:bodyPr>
          <a:lstStyle/>
          <a:p>
            <a:pPr marL="342900" indent="-342900">
              <a:buFont typeface="Arial" panose="020B0604020202020204" pitchFamily="34" charset="0"/>
              <a:buChar char="•"/>
            </a:pPr>
            <a:r>
              <a:rPr lang="en-IN" sz="2400" dirty="0"/>
              <a:t>The primary goal of any e-commerce company is to satisfy a customer’s need at the end of an interaction. This is where on-time delivery comes into picture.</a:t>
            </a:r>
          </a:p>
          <a:p>
            <a:pPr marL="342900" indent="-342900">
              <a:buFont typeface="Arial" panose="020B0604020202020204" pitchFamily="34" charset="0"/>
              <a:buChar char="•"/>
            </a:pPr>
            <a:r>
              <a:rPr lang="en-IN" sz="2400" dirty="0"/>
              <a:t>On-time delivery of shipment is an important metric in the logistic segment of the e-commerce industry.</a:t>
            </a:r>
          </a:p>
          <a:p>
            <a:pPr marL="342900" indent="-342900">
              <a:buFont typeface="Arial" panose="020B0604020202020204" pitchFamily="34" charset="0"/>
              <a:buChar char="•"/>
            </a:pPr>
            <a:r>
              <a:rPr lang="en-IN" sz="2400" dirty="0"/>
              <a:t>If on-time delivery is predicted, effective allocation of resources can be achieved.</a:t>
            </a:r>
          </a:p>
          <a:p>
            <a:pPr marL="342900" indent="-342900">
              <a:buFont typeface="Arial" panose="020B0604020202020204" pitchFamily="34" charset="0"/>
              <a:buChar char="•"/>
            </a:pPr>
            <a:r>
              <a:rPr lang="en-IN" sz="2400" dirty="0"/>
              <a:t>Customer satisfaction and long term relationship are only possible if the shipments are delivered on-time.</a:t>
            </a:r>
          </a:p>
          <a:p>
            <a:pPr marL="342900" indent="-342900">
              <a:buFont typeface="Arial" panose="020B0604020202020204" pitchFamily="34" charset="0"/>
              <a:buChar char="•"/>
            </a:pPr>
            <a:r>
              <a:rPr lang="en-IN" sz="2400" u="sng" dirty="0"/>
              <a:t>About the company </a:t>
            </a:r>
            <a:r>
              <a:rPr lang="en-IN" sz="2400" dirty="0"/>
              <a:t>: The company operates in various states of USA, but the customer data is only specific to one state in the USA.</a:t>
            </a:r>
          </a:p>
          <a:p>
            <a:pPr marL="342900" indent="-342900">
              <a:buFont typeface="Arial" panose="020B0604020202020204" pitchFamily="34" charset="0"/>
              <a:buChar char="•"/>
            </a:pPr>
            <a:r>
              <a:rPr lang="en-IN" sz="2400" dirty="0"/>
              <a:t>Their warehouse is located on the eastern part whereas, the state to which shipments are delivered is at the western part of the USA.</a:t>
            </a:r>
          </a:p>
        </p:txBody>
      </p:sp>
    </p:spTree>
    <p:extLst>
      <p:ext uri="{BB962C8B-B14F-4D97-AF65-F5344CB8AC3E}">
        <p14:creationId xmlns:p14="http://schemas.microsoft.com/office/powerpoint/2010/main" val="4141781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B89BA-BDCE-4FD9-BCCD-CDFFCBA8C5C0}"/>
              </a:ext>
            </a:extLst>
          </p:cNvPr>
          <p:cNvSpPr txBox="1">
            <a:spLocks/>
          </p:cNvSpPr>
          <p:nvPr/>
        </p:nvSpPr>
        <p:spPr>
          <a:xfrm>
            <a:off x="838200" y="524588"/>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400" b="1" dirty="0"/>
              <a:t>Data preparation</a:t>
            </a:r>
            <a:endParaRPr lang="en-IN" dirty="0"/>
          </a:p>
        </p:txBody>
      </p:sp>
      <p:sp>
        <p:nvSpPr>
          <p:cNvPr id="4" name="TextBox 3">
            <a:extLst>
              <a:ext uri="{FF2B5EF4-FFF2-40B4-BE49-F238E27FC236}">
                <a16:creationId xmlns:a16="http://schemas.microsoft.com/office/drawing/2014/main" id="{81266693-245F-4AA6-AB11-93AC1BAA0977}"/>
              </a:ext>
            </a:extLst>
          </p:cNvPr>
          <p:cNvSpPr txBox="1"/>
          <p:nvPr/>
        </p:nvSpPr>
        <p:spPr>
          <a:xfrm>
            <a:off x="213360" y="2178428"/>
            <a:ext cx="11978640" cy="4154984"/>
          </a:xfrm>
          <a:prstGeom prst="rect">
            <a:avLst/>
          </a:prstGeom>
          <a:noFill/>
        </p:spPr>
        <p:txBody>
          <a:bodyPr wrap="square">
            <a:spAutoFit/>
          </a:bodyPr>
          <a:lstStyle/>
          <a:p>
            <a:pPr marL="342900" indent="-342900">
              <a:buFont typeface="Arial" panose="020B0604020202020204" pitchFamily="34" charset="0"/>
              <a:buChar char="•"/>
            </a:pPr>
            <a:r>
              <a:rPr lang="en-IN" sz="2400" dirty="0"/>
              <a:t>The dataset for model building contained 10999 observations of 12 variables.</a:t>
            </a:r>
          </a:p>
          <a:p>
            <a:pPr marL="342900" indent="-342900">
              <a:buFont typeface="Arial" panose="020B0604020202020204" pitchFamily="34" charset="0"/>
              <a:buChar char="•"/>
            </a:pPr>
            <a:r>
              <a:rPr lang="en-IN" sz="2400" dirty="0"/>
              <a:t>A copy of the original dataset was created for further analysis.</a:t>
            </a:r>
          </a:p>
          <a:p>
            <a:pPr marL="342900" indent="-342900">
              <a:buFont typeface="Arial" panose="020B0604020202020204" pitchFamily="34" charset="0"/>
              <a:buChar char="•"/>
            </a:pPr>
            <a:r>
              <a:rPr lang="en-IN" sz="2400" dirty="0"/>
              <a:t>The ID variable contained unique values and corresponded with the row numbers. Hence, it was removed.</a:t>
            </a:r>
          </a:p>
          <a:p>
            <a:pPr marL="342900" indent="-342900">
              <a:buFont typeface="Arial" panose="020B0604020202020204" pitchFamily="34" charset="0"/>
              <a:buChar char="•"/>
            </a:pPr>
            <a:r>
              <a:rPr lang="en-IN" sz="2400" dirty="0"/>
              <a:t>The variable names were edited for aesthetic reason.</a:t>
            </a:r>
          </a:p>
          <a:p>
            <a:pPr marL="342900" indent="-342900">
              <a:buFont typeface="Arial" panose="020B0604020202020204" pitchFamily="34" charset="0"/>
              <a:buChar char="•"/>
            </a:pPr>
            <a:r>
              <a:rPr lang="en-IN" sz="2400" dirty="0"/>
              <a:t>The structure and summary of the dataset were observed.</a:t>
            </a:r>
          </a:p>
          <a:p>
            <a:pPr marL="342900" indent="-342900">
              <a:buFont typeface="Arial" panose="020B0604020202020204" pitchFamily="34" charset="0"/>
              <a:buChar char="•"/>
            </a:pPr>
            <a:r>
              <a:rPr lang="en-IN" sz="2400" dirty="0"/>
              <a:t>The target variable – reached on time was converted into factor. Predictor variables such as customer care calls, customer rating, and prior purchases were also converted to factors.</a:t>
            </a:r>
          </a:p>
          <a:p>
            <a:pPr marL="342900" indent="-342900">
              <a:buFont typeface="Arial" panose="020B0604020202020204" pitchFamily="34" charset="0"/>
              <a:buChar char="•"/>
            </a:pPr>
            <a:r>
              <a:rPr lang="en-IN" sz="2400" dirty="0"/>
              <a:t>The dataset was checked for missing values. There were no missing values. These preliminary measures were also leveraged on the test dataset before prediction. (with respect to Problem 1)</a:t>
            </a:r>
          </a:p>
        </p:txBody>
      </p:sp>
    </p:spTree>
    <p:extLst>
      <p:ext uri="{BB962C8B-B14F-4D97-AF65-F5344CB8AC3E}">
        <p14:creationId xmlns:p14="http://schemas.microsoft.com/office/powerpoint/2010/main" val="1073557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B351-2228-498D-A4D4-CC64B6832B46}"/>
              </a:ext>
            </a:extLst>
          </p:cNvPr>
          <p:cNvSpPr txBox="1">
            <a:spLocks/>
          </p:cNvSpPr>
          <p:nvPr/>
        </p:nvSpPr>
        <p:spPr>
          <a:xfrm>
            <a:off x="838200" y="524588"/>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400" b="1" dirty="0"/>
              <a:t>Data exploration - initial observation</a:t>
            </a:r>
            <a:endParaRPr lang="en-IN" dirty="0"/>
          </a:p>
        </p:txBody>
      </p:sp>
      <p:sp>
        <p:nvSpPr>
          <p:cNvPr id="4" name="TextBox 3">
            <a:extLst>
              <a:ext uri="{FF2B5EF4-FFF2-40B4-BE49-F238E27FC236}">
                <a16:creationId xmlns:a16="http://schemas.microsoft.com/office/drawing/2014/main" id="{AE26534F-79C0-4523-BDD2-4A9B58BBEF20}"/>
              </a:ext>
            </a:extLst>
          </p:cNvPr>
          <p:cNvSpPr txBox="1"/>
          <p:nvPr/>
        </p:nvSpPr>
        <p:spPr>
          <a:xfrm>
            <a:off x="327660" y="1410355"/>
            <a:ext cx="11536680" cy="5447645"/>
          </a:xfrm>
          <a:prstGeom prst="rect">
            <a:avLst/>
          </a:prstGeom>
          <a:noFill/>
        </p:spPr>
        <p:txBody>
          <a:bodyPr wrap="square">
            <a:spAutoFit/>
          </a:bodyPr>
          <a:lstStyle/>
          <a:p>
            <a:pPr marL="342900" indent="-342900">
              <a:buFont typeface="Arial" panose="020B0604020202020204" pitchFamily="34" charset="0"/>
              <a:buChar char="•"/>
            </a:pPr>
            <a:r>
              <a:rPr lang="en-IN" sz="2400" dirty="0"/>
              <a:t>The shipments that were delivered on-time were indicated as 0, and delayed shipments were indicated as 1.</a:t>
            </a:r>
          </a:p>
          <a:p>
            <a:pPr marL="342900" indent="-342900">
              <a:buFont typeface="Arial" panose="020B0604020202020204" pitchFamily="34" charset="0"/>
              <a:buChar char="•"/>
            </a:pPr>
            <a:r>
              <a:rPr lang="en-IN" sz="2400" dirty="0"/>
              <a:t>The outcome variable had 4436  shipments that reached on-time, while 6563 shipments didn’t reach on-time.</a:t>
            </a:r>
          </a:p>
          <a:p>
            <a:pPr marL="342900" indent="-342900">
              <a:buFont typeface="Arial" panose="020B0604020202020204" pitchFamily="34" charset="0"/>
              <a:buChar char="•"/>
            </a:pPr>
            <a:r>
              <a:rPr lang="en-IN" sz="2400" dirty="0"/>
              <a:t>It was observed that the company had an on-time delivery rate of 40.33 % as compared to delayed delivery rate of 59.66 %.  Significant number of shipments didn’t reach customers on-time.</a:t>
            </a:r>
          </a:p>
          <a:p>
            <a:pPr marL="342900" indent="-342900">
              <a:buFont typeface="Arial" panose="020B0604020202020204" pitchFamily="34" charset="0"/>
              <a:buChar char="•"/>
            </a:pPr>
            <a:r>
              <a:rPr lang="en-IN" sz="2400" dirty="0"/>
              <a:t>Average order value was </a:t>
            </a:r>
            <a:r>
              <a:rPr lang="en-IN" sz="2400" u="sng" dirty="0"/>
              <a:t>210.19 US Dollars</a:t>
            </a:r>
            <a:r>
              <a:rPr lang="en-IN" sz="2400" dirty="0"/>
              <a:t>. It is the average amount a customer ends up spending per transaction. To improve this value, the e-commerce company should recommend relevant products, set order minimums for discount/free shipping, and bundle products.</a:t>
            </a:r>
          </a:p>
          <a:p>
            <a:pPr marL="342900" indent="-342900">
              <a:buFont typeface="Arial" panose="020B0604020202020204" pitchFamily="34" charset="0"/>
              <a:buChar char="•"/>
            </a:pPr>
            <a:r>
              <a:rPr lang="en-IN" sz="2400" dirty="0"/>
              <a:t>Minimum weight of an order was 1001 grams. Maximum weight was found to be 7846 grams.</a:t>
            </a:r>
          </a:p>
          <a:p>
            <a:pPr marL="342900" indent="-342900">
              <a:buFont typeface="Arial" panose="020B0604020202020204" pitchFamily="34" charset="0"/>
              <a:buChar char="•"/>
            </a:pPr>
            <a:endParaRPr lang="en-IN" sz="2800" dirty="0"/>
          </a:p>
        </p:txBody>
      </p:sp>
    </p:spTree>
    <p:extLst>
      <p:ext uri="{BB962C8B-B14F-4D97-AF65-F5344CB8AC3E}">
        <p14:creationId xmlns:p14="http://schemas.microsoft.com/office/powerpoint/2010/main" val="424827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9B3FA-C1CD-4B92-BE45-32FD2F1616A4}"/>
              </a:ext>
            </a:extLst>
          </p:cNvPr>
          <p:cNvSpPr txBox="1">
            <a:spLocks/>
          </p:cNvSpPr>
          <p:nvPr/>
        </p:nvSpPr>
        <p:spPr>
          <a:xfrm>
            <a:off x="838200" y="253513"/>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400" b="1" dirty="0"/>
              <a:t>Data exploration - initial observation</a:t>
            </a:r>
            <a:endParaRPr lang="en-IN" dirty="0"/>
          </a:p>
        </p:txBody>
      </p:sp>
      <p:sp>
        <p:nvSpPr>
          <p:cNvPr id="4" name="TextBox 3">
            <a:extLst>
              <a:ext uri="{FF2B5EF4-FFF2-40B4-BE49-F238E27FC236}">
                <a16:creationId xmlns:a16="http://schemas.microsoft.com/office/drawing/2014/main" id="{26ABEAC3-95FD-441B-9AEF-9A39F02749C0}"/>
              </a:ext>
            </a:extLst>
          </p:cNvPr>
          <p:cNvSpPr txBox="1"/>
          <p:nvPr/>
        </p:nvSpPr>
        <p:spPr>
          <a:xfrm>
            <a:off x="220980" y="1245690"/>
            <a:ext cx="11384280" cy="5262979"/>
          </a:xfrm>
          <a:prstGeom prst="rect">
            <a:avLst/>
          </a:prstGeom>
          <a:noFill/>
        </p:spPr>
        <p:txBody>
          <a:bodyPr wrap="square">
            <a:spAutoFit/>
          </a:bodyPr>
          <a:lstStyle/>
          <a:p>
            <a:pPr marL="342900" indent="-342900">
              <a:buFont typeface="Arial" panose="020B0604020202020204" pitchFamily="34" charset="0"/>
              <a:buChar char="•"/>
            </a:pPr>
            <a:r>
              <a:rPr lang="en-IN" sz="2400" dirty="0"/>
              <a:t>Maximum no. of customers in the dataset had made prior purchases of three products. Minimum no. of customers had made prior purchases of eight products.</a:t>
            </a:r>
          </a:p>
          <a:p>
            <a:pPr marL="342900" indent="-342900">
              <a:buFont typeface="Arial" panose="020B0604020202020204" pitchFamily="34" charset="0"/>
              <a:buChar char="•"/>
            </a:pPr>
            <a:r>
              <a:rPr lang="en-IN" sz="2400" dirty="0"/>
              <a:t>Revenue generated by customers who made three prior purchases was found to be approx. $ 791K. Whereas, the revenue generated by customers who made eight prior purchases was found to be $ 25K.</a:t>
            </a:r>
          </a:p>
          <a:p>
            <a:pPr marL="342900" indent="-342900">
              <a:buFont typeface="Arial" panose="020B0604020202020204" pitchFamily="34" charset="0"/>
              <a:buChar char="•"/>
            </a:pPr>
            <a:r>
              <a:rPr lang="en-IN" sz="2400" dirty="0"/>
              <a:t>Most activity from the F block of the warehouse.</a:t>
            </a:r>
          </a:p>
          <a:p>
            <a:pPr marL="342900" indent="-342900">
              <a:buFont typeface="Arial" panose="020B0604020202020204" pitchFamily="34" charset="0"/>
              <a:buChar char="•"/>
            </a:pPr>
            <a:r>
              <a:rPr lang="en-IN" sz="2400" dirty="0"/>
              <a:t>A large share of deliveries were done with ships.</a:t>
            </a:r>
          </a:p>
          <a:p>
            <a:pPr marL="342900" indent="-342900">
              <a:buFont typeface="Arial" panose="020B0604020202020204" pitchFamily="34" charset="0"/>
              <a:buChar char="•"/>
            </a:pPr>
            <a:r>
              <a:rPr lang="en-IN" sz="2400" dirty="0"/>
              <a:t>Maximum no. of customers in the dataset have made 4 calls to customer care. </a:t>
            </a:r>
          </a:p>
          <a:p>
            <a:pPr marL="342900" indent="-342900">
              <a:buFont typeface="Arial" panose="020B0604020202020204" pitchFamily="34" charset="0"/>
              <a:buChar char="•"/>
            </a:pPr>
            <a:r>
              <a:rPr lang="en-IN" sz="2400" dirty="0"/>
              <a:t>Majority of customers were rated 3, followed by customers who were rated 1. About 882 customers who were rated 3, received their orders on-time.</a:t>
            </a:r>
          </a:p>
          <a:p>
            <a:pPr marL="342900" indent="-342900">
              <a:buFont typeface="Arial" panose="020B0604020202020204" pitchFamily="34" charset="0"/>
              <a:buChar char="•"/>
            </a:pPr>
            <a:r>
              <a:rPr lang="en-IN" sz="2400" dirty="0"/>
              <a:t>Maximum discount offered  by the company was 65 %, and minimum discount offered was 1 %.</a:t>
            </a:r>
          </a:p>
          <a:p>
            <a:pPr marL="342900" indent="-342900">
              <a:buFont typeface="Arial" panose="020B0604020202020204" pitchFamily="34" charset="0"/>
              <a:buChar char="•"/>
            </a:pPr>
            <a:r>
              <a:rPr lang="en-IN" sz="2400" dirty="0"/>
              <a:t>Majority of products were of low importance.</a:t>
            </a:r>
          </a:p>
          <a:p>
            <a:pPr marL="342900" indent="-342900">
              <a:buFont typeface="Arial" panose="020B0604020202020204" pitchFamily="34" charset="0"/>
              <a:buChar char="•"/>
            </a:pPr>
            <a:r>
              <a:rPr lang="en-IN" sz="2400" dirty="0"/>
              <a:t>The purchase with the highest value was found to be $ 310. </a:t>
            </a:r>
          </a:p>
        </p:txBody>
      </p:sp>
    </p:spTree>
    <p:extLst>
      <p:ext uri="{BB962C8B-B14F-4D97-AF65-F5344CB8AC3E}">
        <p14:creationId xmlns:p14="http://schemas.microsoft.com/office/powerpoint/2010/main" val="3482172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TotalTime>
  <Words>3055</Words>
  <Application>Microsoft Office PowerPoint</Application>
  <PresentationFormat>Widescreen</PresentationFormat>
  <Paragraphs>235</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Delivery Prediction case Study</vt:lpstr>
      <vt:lpstr>Overview of the project</vt:lpstr>
      <vt:lpstr>Problem statements in focus</vt:lpstr>
      <vt:lpstr>Problem statements in focus</vt:lpstr>
      <vt:lpstr>Project study – in brief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the project</dc:title>
  <dc:creator>devdatta supnekar</dc:creator>
  <cp:lastModifiedBy>devdatta supnekar</cp:lastModifiedBy>
  <cp:revision>18</cp:revision>
  <dcterms:created xsi:type="dcterms:W3CDTF">2021-01-12T07:40:14Z</dcterms:created>
  <dcterms:modified xsi:type="dcterms:W3CDTF">2023-07-16T03:59:11Z</dcterms:modified>
</cp:coreProperties>
</file>