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1957523929"/>
              </p:ext>
            </p:extLst>
          </p:nvPr>
        </p:nvGraphicFramePr>
        <p:xfrm>
          <a:off x="9241791" y="1954924"/>
          <a:ext cx="2895283" cy="3482028"/>
        </p:xfrm>
        <a:graphic>
          <a:graphicData uri="http://schemas.openxmlformats.org/drawingml/2006/table">
            <a:tbl>
              <a:tblPr firstRow="1" bandRow="1">
                <a:noFill/>
                <a:tableStyleId>{F3958360-5B90-4246-8843-5B4384386CDC}</a:tableStyleId>
              </a:tblPr>
              <a:tblGrid>
                <a:gridCol w="1346690">
                  <a:extLst>
                    <a:ext uri="{9D8B030D-6E8A-4147-A177-3AD203B41FA5}">
                      <a16:colId xmlns:a16="http://schemas.microsoft.com/office/drawing/2014/main" val="20000"/>
                    </a:ext>
                  </a:extLst>
                </a:gridCol>
                <a:gridCol w="1548593">
                  <a:extLst>
                    <a:ext uri="{9D8B030D-6E8A-4147-A177-3AD203B41FA5}">
                      <a16:colId xmlns:a16="http://schemas.microsoft.com/office/drawing/2014/main" val="20001"/>
                    </a:ext>
                  </a:extLst>
                </a:gridCol>
              </a:tblGrid>
              <a:tr h="888563">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JAVA</a:t>
                      </a:r>
                      <a:endParaRPr sz="1100" b="1"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Verdana"/>
                          <a:ea typeface="Verdana"/>
                          <a:sym typeface="Arial"/>
                        </a:rPr>
                        <a:t>Basics, OOPS, Exception Handling, Arrays </a:t>
                      </a:r>
                      <a:endParaRPr kumimoji="0" lang="en-US" sz="11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10000"/>
                  </a:ext>
                </a:extLst>
              </a:tr>
              <a:tr h="285018">
                <a:tc>
                  <a:txBody>
                    <a:bodyPr/>
                    <a:lstStyle/>
                    <a:p>
                      <a:pPr marL="0" marR="0" lvl="0" indent="0" algn="l" rtl="0">
                        <a:spcBef>
                          <a:spcPts val="0"/>
                        </a:spcBef>
                        <a:spcAft>
                          <a:spcPts val="0"/>
                        </a:spcAft>
                        <a:buNone/>
                      </a:pPr>
                      <a:r>
                        <a:rPr lang="en-IN" sz="1100" b="0" i="0" u="none" strike="noStrike" cap="none" dirty="0">
                          <a:solidFill>
                            <a:srgbClr val="000000"/>
                          </a:solidFill>
                          <a:latin typeface="Verdana"/>
                          <a:ea typeface="Verdana"/>
                          <a:cs typeface="Verdana"/>
                          <a:sym typeface="Verdana"/>
                        </a:rPr>
                        <a:t>C, C++, Python</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t>Basics</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469435">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SQL(</a:t>
                      </a:r>
                      <a:r>
                        <a:rPr lang="en-US" sz="1100" b="1" i="0" u="none" strike="noStrike" cap="none" dirty="0">
                          <a:solidFill>
                            <a:srgbClr val="000000"/>
                          </a:solidFill>
                          <a:latin typeface="Verdana"/>
                          <a:ea typeface="Verdana"/>
                          <a:cs typeface="Verdana"/>
                          <a:sym typeface="Verdana"/>
                        </a:rPr>
                        <a:t>MySQL</a:t>
                      </a:r>
                      <a:r>
                        <a:rPr lang="en-US" sz="1100" b="0" i="0" u="none" strike="noStrike" cap="none" dirty="0">
                          <a:solidFill>
                            <a:srgbClr val="000000"/>
                          </a:solidFill>
                          <a:latin typeface="Verdana"/>
                          <a:ea typeface="Verdana"/>
                          <a:cs typeface="Verdana"/>
                          <a:sym typeface="Verdana"/>
                        </a:rPr>
                        <a:t>), NoSQL(</a:t>
                      </a:r>
                      <a:r>
                        <a:rPr lang="en-US" sz="1100" b="1" i="0" u="none" strike="noStrike" cap="none" dirty="0">
                          <a:solidFill>
                            <a:srgbClr val="000000"/>
                          </a:solidFill>
                          <a:latin typeface="Verdana"/>
                          <a:ea typeface="Verdana"/>
                          <a:cs typeface="Verdana"/>
                          <a:sym typeface="Verdana"/>
                        </a:rPr>
                        <a:t>MongoDB</a:t>
                      </a:r>
                      <a:r>
                        <a:rPr lang="en-US" sz="1100" b="0" i="0" u="none" strike="noStrike" cap="none" dirty="0">
                          <a:solidFill>
                            <a:srgbClr val="000000"/>
                          </a:solidFill>
                          <a:latin typeface="Verdana"/>
                          <a:ea typeface="Verdana"/>
                          <a:cs typeface="Verdana"/>
                          <a:sym typeface="Verdana"/>
                        </a:rPr>
                        <a:t>)</a:t>
                      </a:r>
                      <a:endParaRPr dirty="0"/>
                    </a:p>
                  </a:txBody>
                  <a:tcPr marL="91450" marR="91450" marT="45725" marB="45725"/>
                </a:tc>
                <a:extLst>
                  <a:ext uri="{0D108BD9-81ED-4DB2-BD59-A6C34878D82A}">
                    <a16:rowId xmlns:a16="http://schemas.microsoft.com/office/drawing/2014/main" val="10003"/>
                  </a:ext>
                </a:extLst>
              </a:tr>
              <a:tr h="41914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 POSTMAN</a:t>
                      </a:r>
                      <a:endParaRPr dirty="0"/>
                    </a:p>
                  </a:txBody>
                  <a:tcPr marL="91450" marR="91450" marT="45725" marB="45725"/>
                </a:tc>
                <a:extLst>
                  <a:ext uri="{0D108BD9-81ED-4DB2-BD59-A6C34878D82A}">
                    <a16:rowId xmlns:a16="http://schemas.microsoft.com/office/drawing/2014/main" val="10004"/>
                  </a:ext>
                </a:extLst>
              </a:tr>
              <a:tr h="46943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React JS</a:t>
                      </a:r>
                      <a:endParaRPr dirty="0"/>
                    </a:p>
                  </a:txBody>
                  <a:tcPr marL="91450" marR="91450" marT="45725" marB="45725"/>
                </a:tc>
                <a:extLst>
                  <a:ext uri="{0D108BD9-81ED-4DB2-BD59-A6C34878D82A}">
                    <a16:rowId xmlns:a16="http://schemas.microsoft.com/office/drawing/2014/main" val="10005"/>
                  </a:ext>
                </a:extLst>
              </a:tr>
              <a:tr h="950437">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3793377" cy="3880452"/>
          </a:xfrm>
          <a:prstGeom prst="rect">
            <a:avLst/>
          </a:prstGeom>
          <a:noFill/>
          <a:ln>
            <a:noFill/>
          </a:ln>
        </p:spPr>
        <p:txBody>
          <a:bodyPr spcFirstLastPara="1" wrap="square" lIns="0" tIns="0" rIns="0" bIns="0" anchor="t" anchorCtr="0">
            <a:noAutofit/>
          </a:bodyPr>
          <a:lstStyle/>
          <a:p>
            <a:pPr marL="342900" marR="67945" lvl="0" indent="-342900">
              <a:lnSpc>
                <a:spcPts val="1150"/>
              </a:lnSpc>
              <a:spcBef>
                <a:spcPts val="405"/>
              </a:spcBef>
              <a:spcAft>
                <a:spcPts val="0"/>
              </a:spcAft>
              <a:buSzPts val="950"/>
              <a:buFont typeface="Times New Roman" panose="02020603050405020304" pitchFamily="18" charset="0"/>
              <a:buChar char="•"/>
              <a:tabLst>
                <a:tab pos="460375" algn="l"/>
                <a:tab pos="461010" algn="l"/>
              </a:tabLst>
            </a:pPr>
            <a:r>
              <a:rPr lang="en-US" dirty="0">
                <a:cs typeface="Times New Roman"/>
              </a:rPr>
              <a:t>Working as a developer in Penske Rental Project where I </a:t>
            </a:r>
            <a:r>
              <a:rPr lang="en-US" sz="1100" dirty="0">
                <a:effectLst/>
                <a:latin typeface="Verdana" panose="020B0604030504040204" pitchFamily="34" charset="0"/>
                <a:ea typeface="Verdana" panose="020B0604030504040204" pitchFamily="34" charset="0"/>
              </a:rPr>
              <a:t>Analyze, design, develop and maintain IBM I software written in RPG, RPG ILE, RPG-FREE and SQL languages.</a:t>
            </a:r>
            <a:endParaRPr lang="en-IN" sz="1100" dirty="0">
              <a:effectLst/>
              <a:latin typeface="Verdana" panose="020B0604030504040204" pitchFamily="34" charset="0"/>
              <a:ea typeface="Verdana" panose="020B0604030504040204" pitchFamily="34" charset="0"/>
            </a:endParaRPr>
          </a:p>
          <a:p>
            <a:pPr marL="342900" marR="67945" lvl="0" indent="-342900">
              <a:lnSpc>
                <a:spcPts val="1150"/>
              </a:lnSpc>
              <a:spcBef>
                <a:spcPts val="405"/>
              </a:spcBef>
              <a:spcAft>
                <a:spcPts val="0"/>
              </a:spcAft>
              <a:buSzPts val="950"/>
              <a:buFont typeface="Times New Roman" panose="02020603050405020304" pitchFamily="18" charset="0"/>
              <a:buChar char="•"/>
              <a:tabLst>
                <a:tab pos="460375" algn="l"/>
                <a:tab pos="461010" algn="l"/>
              </a:tabLst>
            </a:pPr>
            <a:r>
              <a:rPr lang="en-US" sz="1100" dirty="0">
                <a:effectLst/>
                <a:latin typeface="Verdana" panose="020B0604030504040204" pitchFamily="34" charset="0"/>
                <a:ea typeface="Verdana" panose="020B0604030504040204" pitchFamily="34" charset="0"/>
              </a:rPr>
              <a:t>Follow functional specifications to create technical documentation or pseudo code.</a:t>
            </a:r>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r>
              <a:rPr lang="en-US" sz="1200" dirty="0">
                <a:solidFill>
                  <a:srgbClr val="242424"/>
                </a:solidFill>
                <a:latin typeface="Verdana" panose="020B0604030504040204" pitchFamily="34" charset="0"/>
                <a:ea typeface="Verdana" panose="020B0604030504040204" pitchFamily="34" charset="0"/>
                <a:cs typeface="Times New Roman"/>
                <a:sym typeface="Times New Roman"/>
              </a:rPr>
              <a:t>Technologies used:</a:t>
            </a:r>
            <a:endParaRPr sz="1200" dirty="0">
              <a:latin typeface="Verdana" panose="020B0604030504040204" pitchFamily="34" charset="0"/>
              <a:ea typeface="Verdana" panose="020B0604030504040204" pitchFamily="34" charset="0"/>
              <a:cs typeface="Times New Roman"/>
              <a:sym typeface="Times New Roman"/>
            </a:endParaRPr>
          </a:p>
          <a:p>
            <a:pPr marL="171450" lvl="0" indent="-171450" algn="just" rtl="0">
              <a:lnSpc>
                <a:spcPct val="100000"/>
              </a:lnSpc>
              <a:spcBef>
                <a:spcPts val="1000"/>
              </a:spcBef>
              <a:spcAft>
                <a:spcPts val="0"/>
              </a:spcAft>
              <a:buClr>
                <a:schemeClr val="dk1"/>
              </a:buClr>
              <a:buSzPts val="1000"/>
              <a:buFont typeface="Arial" panose="020B0604020202020204" pitchFamily="34" charset="0"/>
              <a:buChar char="•"/>
            </a:pPr>
            <a:r>
              <a:rPr lang="en-US" dirty="0">
                <a:latin typeface="Verdana"/>
                <a:ea typeface="Verdana"/>
                <a:cs typeface="Verdana"/>
                <a:sym typeface="Verdana"/>
              </a:rPr>
              <a:t> RPGLE, RPG,ILE.</a:t>
            </a:r>
          </a:p>
          <a:p>
            <a:pPr marL="171450" lvl="0" indent="-171450" algn="just" rtl="0">
              <a:lnSpc>
                <a:spcPct val="100000"/>
              </a:lnSpc>
              <a:spcBef>
                <a:spcPts val="1000"/>
              </a:spcBef>
              <a:spcAft>
                <a:spcPts val="0"/>
              </a:spcAft>
              <a:buClr>
                <a:schemeClr val="dk1"/>
              </a:buClr>
              <a:buSzPts val="1000"/>
              <a:buFont typeface="Arial" panose="020B0604020202020204" pitchFamily="34" charset="0"/>
              <a:buChar char="•"/>
            </a:pPr>
            <a:r>
              <a:rPr lang="en-US" dirty="0"/>
              <a:t>SQL</a:t>
            </a:r>
          </a:p>
          <a:p>
            <a:pPr marL="171450" lvl="0" indent="-171450" algn="just" rtl="0">
              <a:lnSpc>
                <a:spcPct val="100000"/>
              </a:lnSpc>
              <a:spcBef>
                <a:spcPts val="1000"/>
              </a:spcBef>
              <a:spcAft>
                <a:spcPts val="0"/>
              </a:spcAft>
              <a:buClr>
                <a:schemeClr val="dk1"/>
              </a:buClr>
              <a:buSzPts val="1000"/>
              <a:buFont typeface="Arial" panose="020B0604020202020204" pitchFamily="34" charset="0"/>
              <a:buChar char="•"/>
            </a:pPr>
            <a:endParaRPr lang="en-US" dirty="0">
              <a:latin typeface="Verdana"/>
              <a:ea typeface="Verdana"/>
              <a:cs typeface="Verdana"/>
              <a:sym typeface="Verdana"/>
            </a:endParaRPr>
          </a:p>
          <a:p>
            <a:pPr marL="0" lvl="0" indent="0" algn="just" rtl="0">
              <a:lnSpc>
                <a:spcPct val="100000"/>
              </a:lnSpc>
              <a:spcBef>
                <a:spcPts val="1000"/>
              </a:spcBef>
              <a:spcAft>
                <a:spcPts val="0"/>
              </a:spcAft>
              <a:buClr>
                <a:schemeClr val="dk1"/>
              </a:buClr>
              <a:buSzPts val="1000"/>
            </a:pPr>
            <a:endParaRPr lang="en-US" dirty="0"/>
          </a:p>
          <a:p>
            <a:pPr marL="0" lvl="0" indent="0" algn="just" rtl="0">
              <a:lnSpc>
                <a:spcPct val="100000"/>
              </a:lnSpc>
              <a:spcBef>
                <a:spcPts val="1000"/>
              </a:spcBef>
              <a:spcAft>
                <a:spcPts val="0"/>
              </a:spcAft>
              <a:buClr>
                <a:schemeClr val="dk1"/>
              </a:buClr>
              <a:buSzPts val="1000"/>
            </a:pPr>
            <a:endParaRPr lang="en-US" dirty="0"/>
          </a:p>
          <a:p>
            <a:pPr marL="0" lvl="0" indent="0" algn="just" rtl="0">
              <a:lnSpc>
                <a:spcPct val="100000"/>
              </a:lnSpc>
              <a:spcBef>
                <a:spcPts val="1000"/>
              </a:spcBef>
              <a:spcAft>
                <a:spcPts val="0"/>
              </a:spcAft>
              <a:buClr>
                <a:schemeClr val="dk1"/>
              </a:buClr>
              <a:buSzPts val="1000"/>
            </a:pPr>
            <a:endParaRPr dirty="0"/>
          </a:p>
          <a:p>
            <a:pPr marL="0" lvl="0" indent="0" algn="l" rtl="0">
              <a:lnSpc>
                <a:spcPct val="113999"/>
              </a:lnSpc>
              <a:spcBef>
                <a:spcPts val="1000"/>
              </a:spcBef>
              <a:spcAft>
                <a:spcPts val="0"/>
              </a:spcAft>
              <a:buClr>
                <a:schemeClr val="dk1"/>
              </a:buClr>
              <a:buSzPts val="1000"/>
              <a:buNone/>
            </a:pPr>
            <a:endParaRPr dirty="0">
              <a:solidFill>
                <a:srgbClr val="000000"/>
              </a:solidFill>
              <a:latin typeface="Verdana"/>
              <a:ea typeface="Verdana"/>
              <a:cs typeface="Verdana"/>
              <a:sym typeface="Verdana"/>
            </a:endParaRPr>
          </a:p>
          <a:p>
            <a:pPr marL="0" lvl="0" indent="0" algn="l" rtl="0">
              <a:lnSpc>
                <a:spcPct val="113999"/>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600" y="1585723"/>
            <a:ext cx="3113690" cy="25658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rutuja.tatendra-bhavsar@capgemini.com</a:t>
            </a:r>
            <a:endParaRPr dirty="0"/>
          </a:p>
        </p:txBody>
      </p:sp>
      <p:sp>
        <p:nvSpPr>
          <p:cNvPr id="220" name="Google Shape;220;p1"/>
          <p:cNvSpPr txBox="1">
            <a:spLocks noGrp="1"/>
          </p:cNvSpPr>
          <p:nvPr>
            <p:ph type="body" idx="7"/>
          </p:nvPr>
        </p:nvSpPr>
        <p:spPr>
          <a:xfrm>
            <a:off x="3257085" y="187911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+91 9834117352</a:t>
            </a:r>
            <a:endParaRPr dirty="0"/>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171450" lvl="0" indent="-171450" algn="l" rtl="0">
              <a:lnSpc>
                <a:spcPct val="150000"/>
              </a:lnSpc>
              <a:spcBef>
                <a:spcPts val="1000"/>
              </a:spcBef>
              <a:spcAft>
                <a:spcPts val="0"/>
              </a:spcAft>
              <a:buClr>
                <a:schemeClr val="dk1"/>
              </a:buClr>
              <a:buSzPts val="1000"/>
              <a:buFont typeface="Arial"/>
              <a:buChar char="•"/>
            </a:pPr>
            <a:r>
              <a:rPr lang="en-US" sz="1100" dirty="0"/>
              <a:t>Practical understanding of </a:t>
            </a:r>
            <a:r>
              <a:rPr lang="en-US" sz="1100" b="1" dirty="0"/>
              <a:t>Java, C, C++, SQL,RPGLE, RPG, CL and NoSQL</a:t>
            </a:r>
            <a:r>
              <a:rPr lang="en-US" sz="1100" dirty="0"/>
              <a:t> concepts</a:t>
            </a:r>
            <a:endParaRPr sz="1100" dirty="0"/>
          </a:p>
          <a:p>
            <a:pPr marL="342900" marR="355600" lvl="0" indent="-342900">
              <a:lnSpc>
                <a:spcPct val="101000"/>
              </a:lnSpc>
              <a:spcBef>
                <a:spcPts val="235"/>
              </a:spcBef>
              <a:spcAft>
                <a:spcPts val="0"/>
              </a:spcAft>
              <a:buSzPts val="1000"/>
              <a:buFont typeface="Symbol" panose="05050102010706020507" pitchFamily="18" charset="2"/>
              <a:buChar char=""/>
              <a:tabLst>
                <a:tab pos="431800" algn="l"/>
                <a:tab pos="432435" algn="l"/>
              </a:tabLst>
            </a:pPr>
            <a:r>
              <a:rPr lang="en-US" sz="1100" dirty="0">
                <a:effectLst/>
                <a:latin typeface="Verdana" panose="020B0604030504040204" pitchFamily="34" charset="0"/>
                <a:ea typeface="Verdana" panose="020B0604030504040204" pitchFamily="34" charset="0"/>
                <a:cs typeface="Symbol" panose="05050102010706020507" pitchFamily="18" charset="2"/>
              </a:rPr>
              <a:t>1</a:t>
            </a:r>
            <a:r>
              <a:rPr lang="en-US" sz="1100" spc="60"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and</a:t>
            </a:r>
            <a:r>
              <a:rPr lang="en-US" sz="1100" spc="65"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half</a:t>
            </a:r>
            <a:r>
              <a:rPr lang="en-US" sz="1100" spc="55"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year</a:t>
            </a:r>
            <a:r>
              <a:rPr lang="en-US" sz="1100" spc="60"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experience</a:t>
            </a:r>
            <a:r>
              <a:rPr lang="en-US" sz="1100" spc="70"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in</a:t>
            </a:r>
            <a:r>
              <a:rPr lang="en-US" sz="1100" spc="65"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Development</a:t>
            </a:r>
            <a:r>
              <a:rPr lang="en-US" sz="1100" spc="100"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a:t>
            </a:r>
            <a:r>
              <a:rPr lang="en-US" sz="1100" spc="70" dirty="0">
                <a:effectLst/>
                <a:latin typeface="Verdana" panose="020B0604030504040204" pitchFamily="34" charset="0"/>
                <a:ea typeface="Verdana" panose="020B0604030504040204" pitchFamily="34" charset="0"/>
                <a:cs typeface="Symbol" panose="05050102010706020507" pitchFamily="18" charset="2"/>
              </a:rPr>
              <a:t> </a:t>
            </a:r>
            <a:r>
              <a:rPr lang="en-US" sz="1100" b="1" dirty="0">
                <a:effectLst/>
                <a:latin typeface="Verdana" panose="020B0604030504040204" pitchFamily="34" charset="0"/>
                <a:ea typeface="Verdana" panose="020B0604030504040204" pitchFamily="34" charset="0"/>
                <a:cs typeface="Symbol" panose="05050102010706020507" pitchFamily="18" charset="2"/>
              </a:rPr>
              <a:t>AS400</a:t>
            </a:r>
            <a:r>
              <a:rPr lang="en-US" sz="1100" spc="70" dirty="0">
                <a:effectLst/>
                <a:latin typeface="Verdana" panose="020B0604030504040204" pitchFamily="34" charset="0"/>
                <a:ea typeface="Verdana" panose="020B0604030504040204" pitchFamily="34" charset="0"/>
                <a:cs typeface="Symbol" panose="05050102010706020507" pitchFamily="18" charset="2"/>
              </a:rPr>
              <a:t> </a:t>
            </a:r>
            <a:r>
              <a:rPr lang="en-US" sz="1100" spc="60"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team</a:t>
            </a:r>
            <a:r>
              <a:rPr lang="en-US" sz="1100" spc="110"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as</a:t>
            </a:r>
            <a:r>
              <a:rPr lang="en-US" sz="1100" spc="75"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a</a:t>
            </a:r>
            <a:r>
              <a:rPr lang="en-US" sz="1100" spc="45"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developer</a:t>
            </a:r>
            <a:r>
              <a:rPr lang="en-US" sz="1100" spc="5" dirty="0">
                <a:effectLst/>
                <a:latin typeface="Verdana" panose="020B0604030504040204" pitchFamily="34" charset="0"/>
                <a:ea typeface="Verdana" panose="020B0604030504040204" pitchFamily="34" charset="0"/>
                <a:cs typeface="Symbol" panose="05050102010706020507" pitchFamily="18" charset="2"/>
              </a:rPr>
              <a:t> </a:t>
            </a:r>
            <a:r>
              <a:rPr lang="en-US" sz="1100" dirty="0">
                <a:effectLst/>
                <a:latin typeface="Verdana" panose="020B0604030504040204" pitchFamily="34" charset="0"/>
                <a:ea typeface="Verdana" panose="020B0604030504040204" pitchFamily="34" charset="0"/>
                <a:cs typeface="Symbol" panose="05050102010706020507" pitchFamily="18" charset="2"/>
              </a:rPr>
              <a:t>to do </a:t>
            </a:r>
            <a:r>
              <a:rPr lang="en-US" sz="1100" dirty="0">
                <a:solidFill>
                  <a:srgbClr val="202124"/>
                </a:solidFill>
                <a:effectLst/>
                <a:latin typeface="Verdana" panose="020B0604030504040204" pitchFamily="34" charset="0"/>
                <a:ea typeface="Verdana" panose="020B0604030504040204" pitchFamily="34" charset="0"/>
                <a:cs typeface="Symbol" panose="05050102010706020507" pitchFamily="18" charset="2"/>
              </a:rPr>
              <a:t>analysis and design to development, implementation</a:t>
            </a:r>
            <a:r>
              <a:rPr lang="en-US" sz="1800" dirty="0">
                <a:solidFill>
                  <a:srgbClr val="202124"/>
                </a:solidFill>
                <a:effectLst/>
                <a:latin typeface="Verdana" panose="020B0604030504040204" pitchFamily="34" charset="0"/>
                <a:ea typeface="Verdana" panose="020B0604030504040204" pitchFamily="34" charset="0"/>
                <a:cs typeface="Symbol" panose="05050102010706020507" pitchFamily="18" charset="2"/>
              </a:rPr>
              <a:t>.</a:t>
            </a:r>
            <a:endParaRPr lang="en-IN" sz="1800" dirty="0">
              <a:effectLst/>
              <a:latin typeface="Verdana" panose="020B0604030504040204" pitchFamily="34" charset="0"/>
              <a:ea typeface="Verdana" panose="020B0604030504040204" pitchFamily="34" charset="0"/>
              <a:cs typeface="Symbol" panose="05050102010706020507" pitchFamily="18" charset="2"/>
            </a:endParaRPr>
          </a:p>
          <a:p>
            <a:pPr marL="171450" lvl="0" indent="-171450" algn="l" rtl="0">
              <a:lnSpc>
                <a:spcPct val="150000"/>
              </a:lnSpc>
              <a:spcBef>
                <a:spcPts val="1000"/>
              </a:spcBef>
              <a:spcAft>
                <a:spcPts val="0"/>
              </a:spcAft>
              <a:buClr>
                <a:schemeClr val="dk1"/>
              </a:buClr>
              <a:buSzPts val="1000"/>
              <a:buFont typeface="Arial"/>
              <a:buChar char="•"/>
            </a:pPr>
            <a:r>
              <a:rPr lang="en-US" sz="1100" dirty="0"/>
              <a:t>Ready to learn new technologies/Frameworks and implement them to further improve my knowledge.</a:t>
            </a:r>
            <a:endParaRPr sz="1100" dirty="0"/>
          </a:p>
          <a:p>
            <a:pPr marL="171450" lvl="0" indent="-171450" algn="l" rtl="0">
              <a:lnSpc>
                <a:spcPct val="150000"/>
              </a:lnSpc>
              <a:spcBef>
                <a:spcPts val="1000"/>
              </a:spcBef>
              <a:spcAft>
                <a:spcPts val="0"/>
              </a:spcAft>
              <a:buClr>
                <a:schemeClr val="dk1"/>
              </a:buClr>
              <a:buSzPts val="1000"/>
              <a:buFont typeface="Arial" panose="020B0604020202020204" pitchFamily="34" charset="0"/>
              <a:buChar char="•"/>
            </a:pPr>
            <a:r>
              <a:rPr lang="en-IN" sz="1100" b="0" i="0" dirty="0">
                <a:effectLst/>
                <a:latin typeface="Verdana" panose="020B0604030504040204" pitchFamily="34" charset="0"/>
                <a:ea typeface="Verdana" panose="020B0604030504040204" pitchFamily="34" charset="0"/>
              </a:rPr>
              <a:t>I’ve keen interest in Cloud Computing, Problem-Solving learning new technologies and building meaningful software solutions.</a:t>
            </a:r>
            <a:endParaRPr lang="en-IN" sz="1100" dirty="0">
              <a:effectLst/>
              <a:latin typeface="Verdana" panose="020B0604030504040204" pitchFamily="34" charset="0"/>
              <a:ea typeface="Verdana" panose="020B0604030504040204" pitchFamily="34" charset="0"/>
              <a:cs typeface="Symbol" panose="05050102010706020507" pitchFamily="18" charset="2"/>
            </a:endParaRPr>
          </a:p>
          <a:p>
            <a:pPr marL="171450" lvl="0" indent="-171450" algn="l" rtl="0">
              <a:lnSpc>
                <a:spcPct val="150000"/>
              </a:lnSpc>
              <a:spcBef>
                <a:spcPts val="1000"/>
              </a:spcBef>
              <a:spcAft>
                <a:spcPts val="0"/>
              </a:spcAft>
              <a:buClr>
                <a:schemeClr val="dk1"/>
              </a:buClr>
              <a:buSzPts val="1000"/>
              <a:buFont typeface="Arial"/>
              <a:buChar char="•"/>
            </a:pPr>
            <a:endParaRPr sz="1100"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RUTUJA BHAVSAR</a:t>
            </a:r>
            <a:endParaRPr dirty="0"/>
          </a:p>
        </p:txBody>
      </p:sp>
      <p:sp>
        <p:nvSpPr>
          <p:cNvPr id="225" name="Google Shape;225;p1"/>
          <p:cNvSpPr/>
          <p:nvPr/>
        </p:nvSpPr>
        <p:spPr>
          <a:xfrm>
            <a:off x="9405419" y="582779"/>
            <a:ext cx="2895283" cy="969456"/>
          </a:xfrm>
          <a:prstGeom prst="rect">
            <a:avLst/>
          </a:prstGeom>
          <a:noFill/>
          <a:ln>
            <a:noFill/>
          </a:ln>
        </p:spPr>
        <p:txBody>
          <a:bodyPr spcFirstLastPara="1" wrap="square" lIns="91425" tIns="45700" rIns="91425" bIns="45700" anchor="t" anchorCtr="0">
            <a:spAutoFit/>
          </a:bodyPr>
          <a:lstStyle/>
          <a:p>
            <a:pPr marL="171450" marR="0" lvl="0" indent="-171450" algn="l" rtl="0">
              <a:lnSpc>
                <a:spcPct val="114000"/>
              </a:lnSpc>
              <a:spcBef>
                <a:spcPts val="0"/>
              </a:spcBef>
              <a:spcAft>
                <a:spcPts val="0"/>
              </a:spcAft>
              <a:buFont typeface="Arial" panose="020B0604020202020204" pitchFamily="34" charset="0"/>
              <a:buChar char="•"/>
            </a:pPr>
            <a:r>
              <a:rPr lang="en-US" sz="1000" b="0" i="0" u="none" strike="noStrike" cap="none" dirty="0">
                <a:solidFill>
                  <a:schemeClr val="dk1"/>
                </a:solidFill>
                <a:latin typeface="Verdana"/>
                <a:ea typeface="Verdana"/>
                <a:cs typeface="Verdana"/>
                <a:sym typeface="Verdana"/>
              </a:rPr>
              <a:t>Bachelor of Technology,</a:t>
            </a:r>
            <a:endParaRPr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dirty="0">
                <a:solidFill>
                  <a:schemeClr val="dk1"/>
                </a:solidFill>
                <a:latin typeface="Verdana"/>
                <a:ea typeface="Verdana"/>
                <a:cs typeface="Verdana"/>
                <a:sym typeface="Verdana"/>
              </a:rPr>
              <a:t>Computer Science Engineering</a:t>
            </a:r>
            <a:r>
              <a:rPr lang="en-US" sz="1000" b="0" i="0" u="none" strike="noStrike" cap="none" dirty="0">
                <a:solidFill>
                  <a:schemeClr val="dk1"/>
                </a:solidFill>
                <a:latin typeface="Verdana"/>
                <a:ea typeface="Verdana"/>
                <a:cs typeface="Verdana"/>
                <a:sym typeface="Verdana"/>
              </a:rPr>
              <a:t> </a:t>
            </a:r>
            <a:endParaRPr lang="en-US"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b="0" i="0" u="none" strike="noStrike" cap="none" dirty="0">
                <a:solidFill>
                  <a:schemeClr val="dk1"/>
                </a:solidFill>
                <a:latin typeface="Verdana"/>
                <a:ea typeface="Verdana"/>
                <a:cs typeface="Verdana"/>
                <a:sym typeface="Verdana"/>
              </a:rPr>
              <a:t>2017-2021.</a:t>
            </a:r>
          </a:p>
          <a:p>
            <a:pPr marL="171450" marR="0" lvl="0" indent="-171450" algn="l" rtl="0">
              <a:lnSpc>
                <a:spcPct val="113999"/>
              </a:lnSpc>
              <a:spcBef>
                <a:spcPts val="0"/>
              </a:spcBef>
              <a:spcAft>
                <a:spcPts val="0"/>
              </a:spcAft>
              <a:buFont typeface="Arial" panose="020B0604020202020204" pitchFamily="34" charset="0"/>
              <a:buChar char="•"/>
            </a:pPr>
            <a:r>
              <a:rPr lang="en-US" sz="1000" dirty="0">
                <a:solidFill>
                  <a:schemeClr val="dk1"/>
                </a:solidFill>
                <a:latin typeface="Verdana"/>
                <a:ea typeface="Verdana"/>
                <a:cs typeface="Verdana"/>
                <a:sym typeface="Verdana"/>
              </a:rPr>
              <a:t>AWS Solution Architect Associate certified.</a:t>
            </a:r>
          </a:p>
        </p:txBody>
      </p:sp>
      <p:sp>
        <p:nvSpPr>
          <p:cNvPr id="226" name="Google Shape;226;p1"/>
          <p:cNvSpPr/>
          <p:nvPr/>
        </p:nvSpPr>
        <p:spPr>
          <a:xfrm>
            <a:off x="9268672" y="1693354"/>
            <a:ext cx="1129667"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1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chemeClr val="lt1"/>
                </a:solidFill>
                <a:latin typeface="Verdana"/>
                <a:ea typeface="Verdana"/>
                <a:sym typeface="Verdana"/>
              </a:rPr>
              <a:t>Pune</a:t>
            </a:r>
            <a:endParaRPr dirty="0"/>
          </a:p>
        </p:txBody>
      </p:sp>
      <p:sp>
        <p:nvSpPr>
          <p:cNvPr id="16" name="Google Shape;220;p1">
            <a:extLst>
              <a:ext uri="{FF2B5EF4-FFF2-40B4-BE49-F238E27FC236}">
                <a16:creationId xmlns:a16="http://schemas.microsoft.com/office/drawing/2014/main" id="{29F07F4A-AD70-44B1-92A5-3664191D5A2C}"/>
              </a:ext>
            </a:extLst>
          </p:cNvPr>
          <p:cNvSpPr txBox="1">
            <a:spLocks/>
          </p:cNvSpPr>
          <p:nvPr/>
        </p:nvSpPr>
        <p:spPr>
          <a:xfrm>
            <a:off x="3022283" y="2055010"/>
            <a:ext cx="2382837" cy="330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42900" algn="l" rtl="0">
              <a:lnSpc>
                <a:spcPct val="90000"/>
              </a:lnSpc>
              <a:spcBef>
                <a:spcPts val="500"/>
              </a:spcBef>
              <a:spcAft>
                <a:spcPts val="0"/>
              </a:spcAft>
              <a:buClr>
                <a:schemeClr val="accent2"/>
              </a:buClr>
              <a:buSzPts val="1800"/>
              <a:buFont typeface="Arial"/>
              <a:buChar char="•"/>
              <a:defRPr sz="1600" b="0" i="0" u="none" strike="noStrike" cap="none">
                <a:solidFill>
                  <a:schemeClr val="dk1"/>
                </a:solidFill>
                <a:latin typeface="Verdana"/>
                <a:ea typeface="Verdana"/>
                <a:cs typeface="Verdana"/>
                <a:sym typeface="Verdana"/>
              </a:defRPr>
            </a:lvl3pPr>
            <a:lvl4pPr marL="1828800" marR="0" lvl="3" indent="-342900" algn="l" rtl="0">
              <a:lnSpc>
                <a:spcPct val="90000"/>
              </a:lnSpc>
              <a:spcBef>
                <a:spcPts val="500"/>
              </a:spcBef>
              <a:spcAft>
                <a:spcPts val="0"/>
              </a:spcAft>
              <a:buClr>
                <a:schemeClr val="accent3"/>
              </a:buClr>
              <a:buSzPts val="1800"/>
              <a:buFont typeface="Verdana"/>
              <a:buChar char="‒"/>
              <a:defRPr sz="1400" b="0" i="0" u="none" strike="noStrike" cap="none">
                <a:solidFill>
                  <a:schemeClr val="dk1"/>
                </a:solidFill>
                <a:latin typeface="Verdana"/>
                <a:ea typeface="Verdana"/>
                <a:cs typeface="Verdana"/>
                <a:sym typeface="Verdana"/>
              </a:defRPr>
            </a:lvl4pPr>
            <a:lvl5pPr marL="2286000" marR="0" lvl="4" indent="-342900" algn="l" rtl="0">
              <a:lnSpc>
                <a:spcPct val="90000"/>
              </a:lnSpc>
              <a:spcBef>
                <a:spcPts val="500"/>
              </a:spcBef>
              <a:spcAft>
                <a:spcPts val="0"/>
              </a:spcAft>
              <a:buClr>
                <a:schemeClr val="accent5"/>
              </a:buClr>
              <a:buSzPts val="18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pPr marL="0" indent="0">
              <a:spcBef>
                <a:spcPts val="0"/>
              </a:spcBef>
            </a:pPr>
            <a:r>
              <a:rPr lang="en-IN" dirty="0"/>
              <a:t>A4</a:t>
            </a:r>
            <a:endParaRPr lang="en-US" dirty="0"/>
          </a:p>
        </p:txBody>
      </p:sp>
      <p:pic>
        <p:nvPicPr>
          <p:cNvPr id="9" name="Picture Placeholder 8">
            <a:extLst>
              <a:ext uri="{FF2B5EF4-FFF2-40B4-BE49-F238E27FC236}">
                <a16:creationId xmlns:a16="http://schemas.microsoft.com/office/drawing/2014/main" id="{8ACEF2A3-92CB-4B8C-821D-CBB598653ED6}"/>
              </a:ext>
            </a:extLst>
          </p:cNvPr>
          <p:cNvPicPr>
            <a:picLocks noGrp="1" noChangeAspect="1"/>
          </p:cNvPicPr>
          <p:nvPr>
            <p:ph type="pic" idx="5"/>
          </p:nvPr>
        </p:nvPicPr>
        <p:blipFill>
          <a:blip r:embed="rId3"/>
          <a:srcRect t="14664" b="14664"/>
          <a:stretch>
            <a:fillRect/>
          </a:stretch>
        </p:blipFill>
        <p:spPr>
          <a:xfrm>
            <a:off x="380659" y="552620"/>
            <a:ext cx="1734208" cy="173562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A6C9A8EFDC454CBEEF3CCE2DB651D6" ma:contentTypeVersion="5" ma:contentTypeDescription="Create a new document." ma:contentTypeScope="" ma:versionID="dc9ddc203d116d8dd03df32c7cf3a579">
  <xsd:schema xmlns:xsd="http://www.w3.org/2001/XMLSchema" xmlns:xs="http://www.w3.org/2001/XMLSchema" xmlns:p="http://schemas.microsoft.com/office/2006/metadata/properties" xmlns:ns3="9a93ef20-19a3-418b-a72a-593c6bfa3f02" xmlns:ns4="8a3038b8-8377-48ad-88c9-dc47a65fb6b2" targetNamespace="http://schemas.microsoft.com/office/2006/metadata/properties" ma:root="true" ma:fieldsID="9ebecd38efab5ecc3fe957d95ba606bc" ns3:_="" ns4:_="">
    <xsd:import namespace="9a93ef20-19a3-418b-a72a-593c6bfa3f02"/>
    <xsd:import namespace="8a3038b8-8377-48ad-88c9-dc47a65fb6b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3ef20-19a3-418b-a72a-593c6bfa3f0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3038b8-8377-48ad-88c9-dc47a65fb6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F1761F-AEA9-4E5D-BDE1-0EB5ADFD0F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3ef20-19a3-418b-a72a-593c6bfa3f02"/>
    <ds:schemaRef ds:uri="8a3038b8-8377-48ad-88c9-dc47a65fb6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453EE-EF87-4A6A-B3DC-67B5D8F5DA4B}">
  <ds:schemaRefs>
    <ds:schemaRef ds:uri="http://schemas.microsoft.com/sharepoint/v3/contenttype/forms"/>
  </ds:schemaRefs>
</ds:datastoreItem>
</file>

<file path=customXml/itemProps3.xml><?xml version="1.0" encoding="utf-8"?>
<ds:datastoreItem xmlns:ds="http://schemas.openxmlformats.org/officeDocument/2006/customXml" ds:itemID="{402FB5DF-E26B-4F62-A085-2DC07B7D1C21}">
  <ds:schemaRefs>
    <ds:schemaRef ds:uri="http://purl.org/dc/dcmitype/"/>
    <ds:schemaRef ds:uri="http://schemas.microsoft.com/office/2006/documentManagement/types"/>
    <ds:schemaRef ds:uri="http://schemas.microsoft.com/office/infopath/2007/PartnerControls"/>
    <ds:schemaRef ds:uri="http://purl.org/dc/terms/"/>
    <ds:schemaRef ds:uri="8a3038b8-8377-48ad-88c9-dc47a65fb6b2"/>
    <ds:schemaRef ds:uri="http://purl.org/dc/elements/1.1/"/>
    <ds:schemaRef ds:uri="http://www.w3.org/XML/1998/namespace"/>
    <ds:schemaRef ds:uri="http://schemas.openxmlformats.org/package/2006/metadata/core-properties"/>
    <ds:schemaRef ds:uri="9a93ef20-19a3-418b-a72a-593c6bfa3f0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622</TotalTime>
  <Words>210</Words>
  <Application>Microsoft Office PowerPoint</Application>
  <PresentationFormat>Widescreen</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Noto Sans Symbols</vt:lpstr>
      <vt:lpstr>Symbol</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Tatendra Bhavsar, Rutuja</cp:lastModifiedBy>
  <cp:revision>15</cp:revision>
  <dcterms:created xsi:type="dcterms:W3CDTF">2020-09-22T06:24:00Z</dcterms:created>
  <dcterms:modified xsi:type="dcterms:W3CDTF">2023-01-04T07:46:40Z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0x010100D1A6C9A8EFDC454CBEEF3CCE2DB651D6</vt:lpwstr>
  </property>
  <property fmtid="{D5CDD505-2E9C-101B-9397-08002B2CF9AE}" pid="3" name="KSOProductBuildVer">
    <vt:lpwstr>1033-11.2.0.10152</vt:lpwstr>
  </property>
</Properties>
</file>