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4578" y="464311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4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5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4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pitch.com?utm_medium=product-presentation&amp;utm_source=powerpoint-export&amp;utm_campaign=bottom_bar_cta&amp;utm_content=4b0cbe6d-8cce-4d10-bf8e-251c52cd60ec&amp;utm_term=PDF-PPTX-lastslide" TargetMode="Externa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9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Text 10"/>
          <p:cNvSpPr txBox="1"/>
          <p:nvPr/>
        </p:nvSpPr>
        <p:spPr>
          <a:xfrm>
            <a:off x="152616" y="2032085"/>
            <a:ext cx="8850478" cy="122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ts val="4700"/>
              </a:lnSpc>
              <a:defRPr b="1" spc="-24" sz="53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AUTOMATIC TIMETABLE GENERATION SYSTEM</a:t>
            </a:r>
          </a:p>
        </p:txBody>
      </p:sp>
      <p:sp>
        <p:nvSpPr>
          <p:cNvPr id="31" name="Text 11"/>
          <p:cNvSpPr txBox="1"/>
          <p:nvPr/>
        </p:nvSpPr>
        <p:spPr>
          <a:xfrm>
            <a:off x="476250" y="285105"/>
            <a:ext cx="8191500" cy="61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b="1" spc="-24" sz="24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RAPID PROTOTYPING PRACTICE USING OBJECT ORIENTED PROGRAMMING</a:t>
            </a:r>
          </a:p>
        </p:txBody>
      </p:sp>
      <p:sp>
        <p:nvSpPr>
          <p:cNvPr id="32" name="Text 12"/>
          <p:cNvSpPr txBox="1"/>
          <p:nvPr/>
        </p:nvSpPr>
        <p:spPr>
          <a:xfrm>
            <a:off x="5516283" y="4028347"/>
            <a:ext cx="2629893" cy="60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1600"/>
              </a:lnSpc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Project By: 612203025 Nidhi Chaudhari</a:t>
            </a:r>
          </a:p>
          <a:p>
            <a:pPr>
              <a:lnSpc>
                <a:spcPts val="1600"/>
              </a:lnSpc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612203031 Shraddha Darade</a:t>
            </a:r>
          </a:p>
          <a:p>
            <a:pPr>
              <a:lnSpc>
                <a:spcPts val="1600"/>
              </a:lnSpc>
              <a:defRPr sz="11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               612203032 Rutuja Dautpure</a:t>
            </a:r>
          </a:p>
        </p:txBody>
      </p:sp>
      <p:pic>
        <p:nvPicPr>
          <p:cNvPr id="33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7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Text 10"/>
          <p:cNvSpPr txBox="1"/>
          <p:nvPr/>
        </p:nvSpPr>
        <p:spPr>
          <a:xfrm>
            <a:off x="90211" y="336270"/>
            <a:ext cx="5478107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TEACHER MANAGEMENT</a:t>
            </a:r>
          </a:p>
        </p:txBody>
      </p:sp>
      <p:sp>
        <p:nvSpPr>
          <p:cNvPr id="152" name="Text 11"/>
          <p:cNvSpPr txBox="1"/>
          <p:nvPr/>
        </p:nvSpPr>
        <p:spPr>
          <a:xfrm>
            <a:off x="146092" y="3328492"/>
            <a:ext cx="8521639" cy="110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Details: Manage Teacher profile, including adding new teachers,updating the information, and assigning the subject to the teachers.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Flask,SqlAlchemy.</a:t>
            </a:r>
          </a:p>
        </p:txBody>
      </p:sp>
      <p:pic>
        <p:nvPicPr>
          <p:cNvPr id="15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25808" t="5013" r="25808" b="5012"/>
          <a:stretch>
            <a:fillRect/>
          </a:stretch>
        </p:blipFill>
        <p:spPr>
          <a:xfrm>
            <a:off x="5169422" y="1953"/>
            <a:ext cx="3147629" cy="30769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0"/>
          <p:cNvSpPr/>
          <p:nvPr/>
        </p:nvSpPr>
        <p:spPr>
          <a:xfrm flipH="1">
            <a:off x="4572633" y="151193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Shape 1"/>
          <p:cNvSpPr/>
          <p:nvPr/>
        </p:nvSpPr>
        <p:spPr>
          <a:xfrm>
            <a:off x="4714273" y="2580041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Shape 2"/>
          <p:cNvSpPr/>
          <p:nvPr/>
        </p:nvSpPr>
        <p:spPr>
          <a:xfrm>
            <a:off x="2426583" y="2580041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Shape 3"/>
          <p:cNvSpPr/>
          <p:nvPr/>
        </p:nvSpPr>
        <p:spPr>
          <a:xfrm flipH="1">
            <a:off x="4572633" y="2674778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Shape 4"/>
          <p:cNvSpPr/>
          <p:nvPr/>
        </p:nvSpPr>
        <p:spPr>
          <a:xfrm>
            <a:off x="6860324" y="151193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Shape 5"/>
          <p:cNvSpPr/>
          <p:nvPr/>
        </p:nvSpPr>
        <p:spPr>
          <a:xfrm>
            <a:off x="6860324" y="2674778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2" name="Shape 6"/>
          <p:cNvSpPr/>
          <p:nvPr/>
        </p:nvSpPr>
        <p:spPr>
          <a:xfrm flipH="1">
            <a:off x="2284943" y="151193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3" name="Shape 7"/>
          <p:cNvSpPr/>
          <p:nvPr/>
        </p:nvSpPr>
        <p:spPr>
          <a:xfrm flipH="1">
            <a:off x="2284943" y="2674778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Shape 8"/>
          <p:cNvSpPr/>
          <p:nvPr/>
        </p:nvSpPr>
        <p:spPr>
          <a:xfrm>
            <a:off x="7001964" y="2580041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Shape 9"/>
          <p:cNvSpPr/>
          <p:nvPr/>
        </p:nvSpPr>
        <p:spPr>
          <a:xfrm>
            <a:off x="144434" y="2580041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3327" t="0" r="3326" b="0"/>
          <a:stretch>
            <a:fillRect/>
          </a:stretch>
        </p:blipFill>
        <p:spPr>
          <a:xfrm>
            <a:off x="912643" y="360346"/>
            <a:ext cx="7099326" cy="3966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12263" t="7229" r="12263" b="7228"/>
          <a:stretch>
            <a:fillRect/>
          </a:stretch>
        </p:blipFill>
        <p:spPr>
          <a:xfrm>
            <a:off x="945080" y="397348"/>
            <a:ext cx="7023056" cy="4109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2" name="Text 10"/>
          <p:cNvSpPr txBox="1"/>
          <p:nvPr/>
        </p:nvSpPr>
        <p:spPr>
          <a:xfrm>
            <a:off x="90211" y="336270"/>
            <a:ext cx="5478107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CLASSROOM MANAGEMENT</a:t>
            </a:r>
          </a:p>
        </p:txBody>
      </p:sp>
      <p:sp>
        <p:nvSpPr>
          <p:cNvPr id="183" name="Text 11"/>
          <p:cNvSpPr txBox="1"/>
          <p:nvPr/>
        </p:nvSpPr>
        <p:spPr>
          <a:xfrm>
            <a:off x="146092" y="3782583"/>
            <a:ext cx="8521639" cy="826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Details: Manage Classroom resources and Allocations.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Flask,SqlAlchemy.</a:t>
            </a:r>
          </a:p>
        </p:txBody>
      </p:sp>
      <p:pic>
        <p:nvPicPr>
          <p:cNvPr id="18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16919" t="1579" r="16919" b="1579"/>
          <a:stretch>
            <a:fillRect/>
          </a:stretch>
        </p:blipFill>
        <p:spPr>
          <a:xfrm>
            <a:off x="4645947" y="146326"/>
            <a:ext cx="4357166" cy="333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8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9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1526" t="596" r="1526" b="595"/>
          <a:stretch>
            <a:fillRect/>
          </a:stretch>
        </p:blipFill>
        <p:spPr>
          <a:xfrm>
            <a:off x="910952" y="471492"/>
            <a:ext cx="7071967" cy="3701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3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4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7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9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Text 10"/>
          <p:cNvSpPr txBox="1"/>
          <p:nvPr/>
        </p:nvSpPr>
        <p:spPr>
          <a:xfrm>
            <a:off x="90211" y="336270"/>
            <a:ext cx="5478107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EMAIL NOTIFICATION</a:t>
            </a:r>
          </a:p>
        </p:txBody>
      </p:sp>
      <p:sp>
        <p:nvSpPr>
          <p:cNvPr id="211" name="Text 11"/>
          <p:cNvSpPr txBox="1"/>
          <p:nvPr/>
        </p:nvSpPr>
        <p:spPr>
          <a:xfrm>
            <a:off x="477358" y="2325189"/>
            <a:ext cx="8521639" cy="110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Integration: Implementing an email OTP functionality for secure password reset in case of forget password and also when the user creates the account successfully.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Flask,Flask-Mail.</a:t>
            </a:r>
          </a:p>
        </p:txBody>
      </p:sp>
      <p:pic>
        <p:nvPicPr>
          <p:cNvPr id="212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Text 10"/>
          <p:cNvSpPr txBox="1"/>
          <p:nvPr/>
        </p:nvSpPr>
        <p:spPr>
          <a:xfrm>
            <a:off x="90213" y="336270"/>
            <a:ext cx="8333073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TIMETABLE GENERATION ALGORITHM</a:t>
            </a:r>
          </a:p>
        </p:txBody>
      </p:sp>
      <p:sp>
        <p:nvSpPr>
          <p:cNvPr id="225" name="Text 11"/>
          <p:cNvSpPr txBox="1"/>
          <p:nvPr/>
        </p:nvSpPr>
        <p:spPr>
          <a:xfrm>
            <a:off x="146092" y="2569685"/>
            <a:ext cx="8521639" cy="1664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Description: Core module implementing algorithms for timetable generation.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⁠Considerations: Factors such as class schedules, teacher availability, subject requirements, and classroom capacities.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 Python</a:t>
            </a:r>
          </a:p>
        </p:txBody>
      </p:sp>
      <p:pic>
        <p:nvPicPr>
          <p:cNvPr id="226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9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0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3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4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5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6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Text 10"/>
          <p:cNvSpPr txBox="1"/>
          <p:nvPr/>
        </p:nvSpPr>
        <p:spPr>
          <a:xfrm>
            <a:off x="359147" y="368154"/>
            <a:ext cx="8191501" cy="3800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000"/>
              </a:lnSpc>
              <a:defRPr sz="1300"/>
            </a:pPr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Timetable Generation: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r>
              <a:rPr b="1"/>
              <a:t>Algorithm</a:t>
            </a:r>
            <a:r>
              <a:t>: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Initialization: Define time slots and retrieve teachers, subjects, and classrooms.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Loop: For each day: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 - Randomization: Shuffle teachers.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 - Assignment:Assign teachers and classrooms.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 - Constraints: Ensure classrooms are not overlapped.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  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b="1"/>
              <a:t>Approach</a:t>
            </a:r>
            <a:r>
              <a:t>: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Greedy: Assigns subjects without considering future constraints.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Randomization: Introduces randomness to reduce bias.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Efficient:Optimally schedules subjects within available slots.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- </a:t>
            </a:r>
            <a:r>
              <a:rPr b="1"/>
              <a:t>Result</a:t>
            </a:r>
            <a:r>
              <a:t>:</a:t>
            </a:r>
            <a:endParaRPr sz="1300"/>
          </a:p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  - Timetables generated effectively, optimizing resource utilization.</a:t>
            </a:r>
          </a:p>
        </p:txBody>
      </p:sp>
      <p:pic>
        <p:nvPicPr>
          <p:cNvPr id="239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0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51" name="Image 2" descr="Imag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55575"/>
            <a:ext cx="9144000" cy="485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Text 10"/>
          <p:cNvSpPr txBox="1"/>
          <p:nvPr/>
        </p:nvSpPr>
        <p:spPr>
          <a:xfrm>
            <a:off x="90211" y="336270"/>
            <a:ext cx="4756960" cy="58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PDF SYSTEM</a:t>
            </a:r>
          </a:p>
        </p:txBody>
      </p:sp>
      <p:sp>
        <p:nvSpPr>
          <p:cNvPr id="265" name="Text 11"/>
          <p:cNvSpPr txBox="1"/>
          <p:nvPr/>
        </p:nvSpPr>
        <p:spPr>
          <a:xfrm>
            <a:off x="379608" y="2063243"/>
            <a:ext cx="8521640" cy="1664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Objectives : Enable users to download generated PDF timetables.</a:t>
            </a: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  </a:t>
            </a: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-The pdf is being generated by fetching  timetable data, organising it by division and day, then generate a PDF from HTML template. Finally, it serves the PDF in response to a POST request.</a:t>
            </a: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 Python,PDFkit</a:t>
            </a:r>
          </a:p>
        </p:txBody>
      </p:sp>
      <p:pic>
        <p:nvPicPr>
          <p:cNvPr id="266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ext 10"/>
          <p:cNvSpPr txBox="1"/>
          <p:nvPr/>
        </p:nvSpPr>
        <p:spPr>
          <a:xfrm>
            <a:off x="142341" y="284139"/>
            <a:ext cx="4287817" cy="579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2" sz="42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INTRODUCTION</a:t>
            </a:r>
          </a:p>
        </p:txBody>
      </p:sp>
      <p:pic>
        <p:nvPicPr>
          <p:cNvPr id="4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0" t="6061" r="0" b="9564"/>
          <a:stretch>
            <a:fillRect/>
          </a:stretch>
        </p:blipFill>
        <p:spPr>
          <a:xfrm>
            <a:off x="4572000" y="0"/>
            <a:ext cx="4572000" cy="257175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ext 11"/>
          <p:cNvSpPr txBox="1"/>
          <p:nvPr/>
        </p:nvSpPr>
        <p:spPr>
          <a:xfrm>
            <a:off x="142875" y="1192052"/>
            <a:ext cx="4286250" cy="58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pc="-24" sz="1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Overview of the automatic timetable generation project</a:t>
            </a:r>
          </a:p>
        </p:txBody>
      </p:sp>
      <p:sp>
        <p:nvSpPr>
          <p:cNvPr id="48" name="Text 12"/>
          <p:cNvSpPr txBox="1"/>
          <p:nvPr/>
        </p:nvSpPr>
        <p:spPr>
          <a:xfrm>
            <a:off x="139705" y="2978160"/>
            <a:ext cx="6791102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000"/>
              </a:lnSpc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The Automatic Timetable Generation System is designed to automate the process of creating timetables for educational institutions⁠</a:t>
            </a:r>
            <a:endParaRPr sz="1300"/>
          </a:p>
          <a:p>
            <a:pPr>
              <a:lnSpc>
                <a:spcPts val="2000"/>
              </a:lnSpc>
              <a:defRPr sz="1300"/>
            </a:pPr>
          </a:p>
        </p:txBody>
      </p:sp>
      <p:sp>
        <p:nvSpPr>
          <p:cNvPr id="49" name="Text 13"/>
          <p:cNvSpPr txBox="1"/>
          <p:nvPr/>
        </p:nvSpPr>
        <p:spPr>
          <a:xfrm>
            <a:off x="146092" y="3977652"/>
            <a:ext cx="5967267" cy="75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000"/>
              </a:lnSpc>
              <a:defRPr b="1" sz="1400">
                <a:solidFill>
                  <a:srgbClr val="20202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Problem statement</a:t>
            </a:r>
            <a:r>
              <a:rPr b="0">
                <a:solidFill>
                  <a:srgbClr val="000000"/>
                </a:solidFill>
              </a:rPr>
              <a:t>: Educational institutions need an automated solution to generate optimized timetables that meet various constraints and preferences.</a:t>
            </a:r>
          </a:p>
        </p:txBody>
      </p:sp>
      <p:pic>
        <p:nvPicPr>
          <p:cNvPr id="5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9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0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1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8" name="Image 2" descr="Imag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pasted-movie.heic" descr="pasted-movie.heic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3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4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5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6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7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8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9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0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1" name="Text 10"/>
          <p:cNvSpPr txBox="1"/>
          <p:nvPr/>
        </p:nvSpPr>
        <p:spPr>
          <a:xfrm>
            <a:off x="90211" y="336270"/>
            <a:ext cx="5478107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TECHNOLOGY SELECTED</a:t>
            </a:r>
          </a:p>
        </p:txBody>
      </p:sp>
      <p:sp>
        <p:nvSpPr>
          <p:cNvPr id="292" name="Text 11"/>
          <p:cNvSpPr txBox="1"/>
          <p:nvPr/>
        </p:nvSpPr>
        <p:spPr>
          <a:xfrm>
            <a:off x="476250" y="1892449"/>
            <a:ext cx="3603389" cy="1898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000"/>
              </a:lnSpc>
              <a:defRPr spc="-24" sz="2400">
                <a:latin typeface="+mj-lt"/>
                <a:ea typeface="+mj-ea"/>
                <a:cs typeface="+mj-cs"/>
                <a:sym typeface="Helvetica"/>
              </a:defRPr>
            </a:pPr>
            <a:r>
              <a:t>-FLASK </a:t>
            </a:r>
          </a:p>
          <a:p>
            <a:pPr>
              <a:lnSpc>
                <a:spcPts val="3000"/>
              </a:lnSpc>
              <a:defRPr spc="-24" sz="2400">
                <a:latin typeface="+mj-lt"/>
                <a:ea typeface="+mj-ea"/>
                <a:cs typeface="+mj-cs"/>
                <a:sym typeface="Helvetica"/>
              </a:defRPr>
            </a:pPr>
            <a:r>
              <a:t>-SQLALCHEMY</a:t>
            </a:r>
          </a:p>
          <a:p>
            <a:pPr>
              <a:lnSpc>
                <a:spcPts val="3000"/>
              </a:lnSpc>
              <a:defRPr spc="-24" sz="2400">
                <a:latin typeface="+mj-lt"/>
                <a:ea typeface="+mj-ea"/>
                <a:cs typeface="+mj-cs"/>
                <a:sym typeface="Helvetica"/>
              </a:defRPr>
            </a:pPr>
            <a:r>
              <a:t>-FLASK-MAIL </a:t>
            </a:r>
          </a:p>
          <a:p>
            <a:pPr>
              <a:lnSpc>
                <a:spcPts val="3000"/>
              </a:lnSpc>
              <a:defRPr spc="-24" sz="2400">
                <a:latin typeface="+mj-lt"/>
                <a:ea typeface="+mj-ea"/>
                <a:cs typeface="+mj-cs"/>
                <a:sym typeface="Helvetica"/>
              </a:defRPr>
            </a:pPr>
            <a:r>
              <a:t>-HTML/CSS</a:t>
            </a:r>
          </a:p>
          <a:p>
            <a:pPr>
              <a:lnSpc>
                <a:spcPts val="3000"/>
              </a:lnSpc>
              <a:defRPr spc="-24" sz="2400">
                <a:latin typeface="+mj-lt"/>
                <a:ea typeface="+mj-ea"/>
                <a:cs typeface="+mj-cs"/>
                <a:sym typeface="Helvetica"/>
              </a:defRPr>
            </a:pPr>
            <a:r>
              <a:t>-FLASK PDF KIT</a:t>
            </a:r>
          </a:p>
        </p:txBody>
      </p:sp>
      <p:pic>
        <p:nvPicPr>
          <p:cNvPr id="293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Text 10"/>
          <p:cNvSpPr txBox="1"/>
          <p:nvPr/>
        </p:nvSpPr>
        <p:spPr>
          <a:xfrm>
            <a:off x="281354" y="344958"/>
            <a:ext cx="4287817" cy="588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CONCLUSIONS</a:t>
            </a:r>
          </a:p>
        </p:txBody>
      </p:sp>
      <p:sp>
        <p:nvSpPr>
          <p:cNvPr id="306" name="Text 11"/>
          <p:cNvSpPr txBox="1"/>
          <p:nvPr/>
        </p:nvSpPr>
        <p:spPr>
          <a:xfrm>
            <a:off x="476250" y="1805565"/>
            <a:ext cx="8191500" cy="1768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indent="-190500">
              <a:lnSpc>
                <a:spcPts val="2000"/>
              </a:lnSpc>
              <a:buSzPct val="100000"/>
              <a:buChar char="•"/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Summary: The Automatic Timetable Generation System offers a comprehensive solution to the challenges of manual timetable creation in educational institutions.</a:t>
            </a:r>
            <a:endParaRPr sz="1300"/>
          </a:p>
          <a:p>
            <a:pPr>
              <a:lnSpc>
                <a:spcPts val="2000"/>
              </a:lnSpc>
              <a:defRPr sz="1300"/>
            </a:pPr>
          </a:p>
          <a:p>
            <a:pPr marL="190500" indent="-190500">
              <a:lnSpc>
                <a:spcPts val="2000"/>
              </a:lnSpc>
              <a:buSzPct val="100000"/>
              <a:buChar char="•"/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Benefits: Streamlining scheduling processes, minimizing conflicts, and optimizing resource utilization.</a:t>
            </a:r>
            <a:endParaRPr sz="1300"/>
          </a:p>
          <a:p>
            <a:pPr>
              <a:lnSpc>
                <a:spcPts val="2000"/>
              </a:lnSpc>
              <a:defRPr sz="1300"/>
            </a:pPr>
          </a:p>
          <a:p>
            <a:pPr marL="190500" indent="-190500">
              <a:lnSpc>
                <a:spcPts val="2000"/>
              </a:lnSpc>
              <a:buSzPct val="100000"/>
              <a:buChar char="•"/>
              <a:defRPr sz="1400">
                <a:latin typeface="+mj-lt"/>
                <a:ea typeface="+mj-ea"/>
                <a:cs typeface="+mj-cs"/>
                <a:sym typeface="Helvetica"/>
              </a:defRPr>
            </a:pPr>
            <a:r>
              <a:t>Impact: Enhancing efficiency and effectiveness in educational institutions, leading to improved academic outcomes and stakeholder satisfaction.</a:t>
            </a:r>
          </a:p>
        </p:txBody>
      </p:sp>
      <p:pic>
        <p:nvPicPr>
          <p:cNvPr id="307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9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0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1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5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6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Text 10"/>
          <p:cNvSpPr txBox="1"/>
          <p:nvPr/>
        </p:nvSpPr>
        <p:spPr>
          <a:xfrm>
            <a:off x="2413749" y="2144410"/>
            <a:ext cx="4502602" cy="723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400"/>
              </a:lnSpc>
              <a:defRPr b="1" spc="-23" sz="6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THANK YOU</a:t>
            </a:r>
          </a:p>
        </p:txBody>
      </p:sp>
      <p:pic>
        <p:nvPicPr>
          <p:cNvPr id="3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" name="Text 10"/>
          <p:cNvSpPr txBox="1"/>
          <p:nvPr/>
        </p:nvSpPr>
        <p:spPr>
          <a:xfrm>
            <a:off x="223413" y="678545"/>
            <a:ext cx="4287816" cy="58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CHALLENGES</a:t>
            </a:r>
          </a:p>
        </p:txBody>
      </p:sp>
      <p:pic>
        <p:nvPicPr>
          <p:cNvPr id="6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0" t="12123" r="0" b="3502"/>
          <a:stretch>
            <a:fillRect/>
          </a:stretch>
        </p:blipFill>
        <p:spPr>
          <a:xfrm>
            <a:off x="4572000" y="278025"/>
            <a:ext cx="4572000" cy="257175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 11"/>
          <p:cNvSpPr txBox="1"/>
          <p:nvPr/>
        </p:nvSpPr>
        <p:spPr>
          <a:xfrm>
            <a:off x="142873" y="2699810"/>
            <a:ext cx="4286217" cy="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300"/>
              </a:lnSpc>
              <a:defRPr spc="-24" sz="19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Identifying the key challenges faced in manual timetable generation</a:t>
            </a:r>
          </a:p>
        </p:txBody>
      </p:sp>
      <p:sp>
        <p:nvSpPr>
          <p:cNvPr id="65" name="Text 12"/>
          <p:cNvSpPr txBox="1"/>
          <p:nvPr/>
        </p:nvSpPr>
        <p:spPr>
          <a:xfrm>
            <a:off x="142897" y="3459226"/>
            <a:ext cx="6552134" cy="669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7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-Time consuming process</a:t>
            </a:r>
          </a:p>
          <a:p>
            <a:pPr>
              <a:lnSpc>
                <a:spcPts val="2700"/>
              </a:lnSpc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-Difficulty in accommodating various constraints and preferences</a:t>
            </a:r>
          </a:p>
        </p:txBody>
      </p:sp>
      <p:pic>
        <p:nvPicPr>
          <p:cNvPr id="66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0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1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2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4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5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6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7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ext 10"/>
          <p:cNvSpPr txBox="1"/>
          <p:nvPr/>
        </p:nvSpPr>
        <p:spPr>
          <a:xfrm>
            <a:off x="142343" y="559869"/>
            <a:ext cx="4783038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OBJECTIVES OF THE PROJECT</a:t>
            </a:r>
          </a:p>
        </p:txBody>
      </p:sp>
      <p:pic>
        <p:nvPicPr>
          <p:cNvPr id="7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0" t="9025" r="0" b="6599"/>
          <a:stretch>
            <a:fillRect/>
          </a:stretch>
        </p:blipFill>
        <p:spPr>
          <a:xfrm>
            <a:off x="5175875" y="0"/>
            <a:ext cx="3968125" cy="223207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Text 11"/>
          <p:cNvSpPr txBox="1"/>
          <p:nvPr/>
        </p:nvSpPr>
        <p:spPr>
          <a:xfrm>
            <a:off x="300862" y="3173003"/>
            <a:ext cx="6970887" cy="834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200"/>
              </a:lnSpc>
              <a:defRPr spc="-24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To develop an Automatic Timetable Generation System that automates timetable creation, considers constraints, and provides efficient scheduling solution.</a:t>
            </a:r>
          </a:p>
        </p:txBody>
      </p:sp>
      <p:pic>
        <p:nvPicPr>
          <p:cNvPr id="81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0"/>
          <p:cNvSpPr txBox="1"/>
          <p:nvPr/>
        </p:nvSpPr>
        <p:spPr>
          <a:xfrm>
            <a:off x="258952" y="390605"/>
            <a:ext cx="6246056" cy="486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700"/>
              </a:lnSpc>
              <a:defRPr b="1" spc="-24" sz="38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KEYWORDS/MODULES</a:t>
            </a:r>
          </a:p>
        </p:txBody>
      </p:sp>
      <p:sp>
        <p:nvSpPr>
          <p:cNvPr id="84" name="Text 1"/>
          <p:cNvSpPr txBox="1"/>
          <p:nvPr/>
        </p:nvSpPr>
        <p:spPr>
          <a:xfrm>
            <a:off x="476161" y="1142856"/>
            <a:ext cx="8142759" cy="3070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 Timetable Generation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 User Authentication and Registration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•⁠ Admin Dashboard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•⁠ Teacher Management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•⁠ ⁠Classroom Management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•⁠ ⁠Email Notification</a:t>
            </a:r>
          </a:p>
          <a:p>
            <a:pPr>
              <a:lnSpc>
                <a:spcPts val="2700"/>
              </a:lnSpc>
              <a:spcBef>
                <a:spcPts val="900"/>
              </a:spcBef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•⁠ ⁠PDF Download System</a:t>
            </a:r>
          </a:p>
        </p:txBody>
      </p:sp>
      <p:pic>
        <p:nvPicPr>
          <p:cNvPr id="85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9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129" y="281838"/>
            <a:ext cx="8169065" cy="4493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7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Text 10"/>
          <p:cNvSpPr txBox="1"/>
          <p:nvPr/>
        </p:nvSpPr>
        <p:spPr>
          <a:xfrm>
            <a:off x="1410841" y="1839354"/>
            <a:ext cx="7493794" cy="1730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6700"/>
              </a:lnSpc>
              <a:defRPr b="1" spc="-24" sz="68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MODULE WISE         DESCRIPTION</a:t>
            </a:r>
          </a:p>
        </p:txBody>
      </p:sp>
      <p:pic>
        <p:nvPicPr>
          <p:cNvPr id="111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8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Text 10"/>
          <p:cNvSpPr txBox="1"/>
          <p:nvPr/>
        </p:nvSpPr>
        <p:spPr>
          <a:xfrm>
            <a:off x="170188" y="268614"/>
            <a:ext cx="6513941" cy="1731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USER AUTHENTICATION AND REGISTRATION</a:t>
            </a:r>
          </a:p>
        </p:txBody>
      </p:sp>
      <p:sp>
        <p:nvSpPr>
          <p:cNvPr id="124" name="Text 11"/>
          <p:cNvSpPr txBox="1"/>
          <p:nvPr/>
        </p:nvSpPr>
        <p:spPr>
          <a:xfrm>
            <a:off x="305112" y="2662322"/>
            <a:ext cx="6101911" cy="110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Explanation: Handles user authentication and registration functionalities.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Flask,SqlAlchemy</a:t>
            </a:r>
          </a:p>
        </p:txBody>
      </p:sp>
      <p:pic>
        <p:nvPicPr>
          <p:cNvPr id="125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0"/>
          <p:cNvSpPr/>
          <p:nvPr/>
        </p:nvSpPr>
        <p:spPr>
          <a:xfrm flipH="1">
            <a:off x="457263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1"/>
          <p:cNvSpPr/>
          <p:nvPr/>
        </p:nvSpPr>
        <p:spPr>
          <a:xfrm>
            <a:off x="471427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Shape 2"/>
          <p:cNvSpPr/>
          <p:nvPr/>
        </p:nvSpPr>
        <p:spPr>
          <a:xfrm>
            <a:off x="2426583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3"/>
          <p:cNvSpPr/>
          <p:nvPr/>
        </p:nvSpPr>
        <p:spPr>
          <a:xfrm flipH="1">
            <a:off x="457263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4"/>
          <p:cNvSpPr/>
          <p:nvPr/>
        </p:nvSpPr>
        <p:spPr>
          <a:xfrm>
            <a:off x="6860324" y="146430"/>
            <a:ext cx="2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5"/>
          <p:cNvSpPr/>
          <p:nvPr/>
        </p:nvSpPr>
        <p:spPr>
          <a:xfrm>
            <a:off x="6860324" y="2670015"/>
            <a:ext cx="2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6"/>
          <p:cNvSpPr/>
          <p:nvPr/>
        </p:nvSpPr>
        <p:spPr>
          <a:xfrm flipH="1">
            <a:off x="2284943" y="146430"/>
            <a:ext cx="3" cy="2333626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7"/>
          <p:cNvSpPr/>
          <p:nvPr/>
        </p:nvSpPr>
        <p:spPr>
          <a:xfrm flipH="1">
            <a:off x="2284943" y="2670015"/>
            <a:ext cx="3" cy="2333627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Shape 8"/>
          <p:cNvSpPr/>
          <p:nvPr/>
        </p:nvSpPr>
        <p:spPr>
          <a:xfrm>
            <a:off x="7001964" y="2575279"/>
            <a:ext cx="2001151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Shape 9"/>
          <p:cNvSpPr/>
          <p:nvPr/>
        </p:nvSpPr>
        <p:spPr>
          <a:xfrm>
            <a:off x="144434" y="2575279"/>
            <a:ext cx="2001150" cy="2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Text 10"/>
          <p:cNvSpPr txBox="1"/>
          <p:nvPr/>
        </p:nvSpPr>
        <p:spPr>
          <a:xfrm>
            <a:off x="90211" y="336270"/>
            <a:ext cx="5478107" cy="116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500"/>
              </a:lnSpc>
              <a:defRPr b="1" spc="-24" sz="4500">
                <a:solidFill>
                  <a:srgbClr val="4ABF9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ADMIN DASHBOARD</a:t>
            </a:r>
          </a:p>
        </p:txBody>
      </p:sp>
      <p:sp>
        <p:nvSpPr>
          <p:cNvPr id="138" name="Text 11"/>
          <p:cNvSpPr txBox="1"/>
          <p:nvPr/>
        </p:nvSpPr>
        <p:spPr>
          <a:xfrm>
            <a:off x="308234" y="2576073"/>
            <a:ext cx="8521639" cy="1664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Overview: Centralized interface for adminstrators to manage system settings and view generated timetables.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Features: Add, edit and delete teachers, add Classrooms, view User Account.</a:t>
            </a:r>
          </a:p>
          <a:p>
            <a:pPr>
              <a:lnSpc>
                <a:spcPts val="2200"/>
              </a:lnSpc>
              <a:defRPr sz="1500"/>
            </a:pPr>
          </a:p>
          <a:p>
            <a:pPr>
              <a:lnSpc>
                <a:spcPts val="2200"/>
              </a:lnSpc>
              <a:defRPr sz="1500">
                <a:latin typeface="+mj-lt"/>
                <a:ea typeface="+mj-ea"/>
                <a:cs typeface="+mj-cs"/>
                <a:sym typeface="Helvetica"/>
              </a:defRPr>
            </a:pPr>
            <a:r>
              <a:t>Technologies used: Flask,SqlAlchemy,HTML,CSS.</a:t>
            </a:r>
          </a:p>
        </p:txBody>
      </p:sp>
      <p:pic>
        <p:nvPicPr>
          <p:cNvPr id="139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595" y="4803152"/>
            <a:ext cx="515222" cy="2273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