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4"/>
  </p:sldMasterIdLst>
  <p:sldIdLst>
    <p:sldId id="264" r:id="rId5"/>
    <p:sldId id="257" r:id="rId6"/>
    <p:sldId id="258" r:id="rId7"/>
    <p:sldId id="259" r:id="rId8"/>
    <p:sldId id="260" r:id="rId9"/>
    <p:sldId id="261" r:id="rId10"/>
    <p:sldId id="262" r:id="rId11"/>
    <p:sldId id="263" r:id="rId12"/>
  </p:sldIdLst>
  <p:sldSz cx="12192000" cy="6858000"/>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7"/>
  </p:normalViewPr>
  <p:slideViewPr>
    <p:cSldViewPr snapToGrid="0" snapToObjects="1">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63411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710771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224701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42354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610431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A2730A-859E-B540-ADF3-E97069AD1FDB}"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31204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A2730A-859E-B540-ADF3-E97069AD1FDB}"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754118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97499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44173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88161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59636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3383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35235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824924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02736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716284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77921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7A2730A-859E-B540-ADF3-E97069AD1FDB}" type="datetimeFigureOut">
              <a:rPr lang="en-US" smtClean="0"/>
              <a:t>1/11/2024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1321995524"/>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p.powerbi.com/view?r=eyJrIjoiMjhlNGYxMzMtMjE4ZC00MjMwLTgyNTgtZTE5MjMwNGM3OTJlIiwidCI6ImRmODY3OWNkLWE4MGUtNDVkOC05OWFjLWM4M2VkN2ZmOTVhMCJ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hyperlink" Target="https://freepngimg.com/png/22199-shopping-ba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extLst>
              <a:ext uri="{FF2B5EF4-FFF2-40B4-BE49-F238E27FC236}">
                <a16:creationId xmlns:a16="http://schemas.microsoft.com/office/drawing/2014/main" id="{378C38A4-FDC9-5014-D572-FE7E6816E7E0}"/>
              </a:ext>
            </a:extLst>
          </p:cNvPr>
          <p:cNvSpPr txBox="1"/>
          <p:nvPr/>
        </p:nvSpPr>
        <p:spPr>
          <a:xfrm>
            <a:off x="1679510" y="2808514"/>
            <a:ext cx="9237305" cy="1015663"/>
          </a:xfrm>
          <a:prstGeom prst="rect">
            <a:avLst/>
          </a:prstGeom>
          <a:noFill/>
        </p:spPr>
        <p:txBody>
          <a:bodyPr wrap="square" rtlCol="0">
            <a:spAutoFit/>
          </a:bodyPr>
          <a:lstStyle/>
          <a:p>
            <a:r>
              <a:rPr lang="en-US" sz="6000" dirty="0">
                <a:latin typeface="Algerian" panose="04020705040A02060702" pitchFamily="82" charset="0"/>
              </a:rPr>
              <a:t>Power BI </a:t>
            </a:r>
            <a:r>
              <a:rPr lang="en-US" sz="6000" dirty="0">
                <a:latin typeface="Algerian" panose="04020705040A02060702" pitchFamily="82" charset="0"/>
                <a:hlinkClick r:id="rId2"/>
              </a:rPr>
              <a:t>Live</a:t>
            </a:r>
            <a:r>
              <a:rPr lang="en-US" sz="6000" dirty="0">
                <a:latin typeface="Algerian" panose="04020705040A02060702" pitchFamily="82" charset="0"/>
              </a:rPr>
              <a:t> Report</a:t>
            </a:r>
            <a:endParaRPr lang="en-IN" sz="6000" dirty="0">
              <a:latin typeface="Algerian" panose="04020705040A02060702" pitchFamily="82" charset="0"/>
            </a:endParaRPr>
          </a:p>
        </p:txBody>
      </p:sp>
      <p:sp>
        <p:nvSpPr>
          <p:cNvPr id="11" name="TextBox 10">
            <a:extLst>
              <a:ext uri="{FF2B5EF4-FFF2-40B4-BE49-F238E27FC236}">
                <a16:creationId xmlns:a16="http://schemas.microsoft.com/office/drawing/2014/main" id="{792B6EB6-CF98-0C37-1C23-5AF9551D4565}"/>
              </a:ext>
            </a:extLst>
          </p:cNvPr>
          <p:cNvSpPr txBox="1"/>
          <p:nvPr/>
        </p:nvSpPr>
        <p:spPr>
          <a:xfrm>
            <a:off x="5351245" y="3824176"/>
            <a:ext cx="1489510" cy="369332"/>
          </a:xfrm>
          <a:prstGeom prst="rect">
            <a:avLst/>
          </a:prstGeom>
          <a:noFill/>
        </p:spPr>
        <p:txBody>
          <a:bodyPr wrap="none" rtlCol="0">
            <a:spAutoFit/>
          </a:bodyPr>
          <a:lstStyle/>
          <a:p>
            <a:r>
              <a:rPr lang="en-US" dirty="0"/>
              <a:t>Click on here</a:t>
            </a:r>
            <a:endParaRPr lang="en-IN" dirty="0"/>
          </a:p>
        </p:txBody>
      </p:sp>
      <p:pic>
        <p:nvPicPr>
          <p:cNvPr id="13" name="Picture 12">
            <a:extLst>
              <a:ext uri="{FF2B5EF4-FFF2-40B4-BE49-F238E27FC236}">
                <a16:creationId xmlns:a16="http://schemas.microsoft.com/office/drawing/2014/main" id="{3F4458AE-FDCD-1B27-6979-74468EBCEB89}"/>
              </a:ext>
            </a:extLst>
          </p:cNvPr>
          <p:cNvPicPr>
            <a:picLocks noChangeAspect="1"/>
          </p:cNvPicPr>
          <p:nvPr/>
        </p:nvPicPr>
        <p:blipFill>
          <a:blip r:embed="rId3"/>
          <a:stretch>
            <a:fillRect/>
          </a:stretch>
        </p:blipFill>
        <p:spPr>
          <a:xfrm>
            <a:off x="10114384" y="2808513"/>
            <a:ext cx="1352901" cy="1015663"/>
          </a:xfrm>
          <a:prstGeom prst="rect">
            <a:avLst/>
          </a:prstGeom>
        </p:spPr>
      </p:pic>
    </p:spTree>
    <p:extLst>
      <p:ext uri="{BB962C8B-B14F-4D97-AF65-F5344CB8AC3E}">
        <p14:creationId xmlns:p14="http://schemas.microsoft.com/office/powerpoint/2010/main" val="201221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ABFA62-C83C-0F5C-A25F-21F1F9C6C2BA}"/>
              </a:ext>
            </a:extLst>
          </p:cNvPr>
          <p:cNvSpPr txBox="1"/>
          <p:nvPr/>
        </p:nvSpPr>
        <p:spPr>
          <a:xfrm>
            <a:off x="774440" y="2108719"/>
            <a:ext cx="10285834" cy="4247317"/>
          </a:xfrm>
          <a:prstGeom prst="rect">
            <a:avLst/>
          </a:prstGeom>
          <a:noFill/>
        </p:spPr>
        <p:txBody>
          <a:bodyPr wrap="square" rtlCol="0">
            <a:spAutoFit/>
          </a:bodyPr>
          <a:lstStyle/>
          <a:p>
            <a:r>
              <a:rPr lang="en-US" dirty="0"/>
              <a:t>1. Exploration of Clothing Sales: The analysis will comprehensively explore and understand Amazon's clothing sales from April 2022 to June 2022, focusing on sales performance by category and month.</a:t>
            </a:r>
          </a:p>
          <a:p>
            <a:endParaRPr lang="en-US" dirty="0"/>
          </a:p>
          <a:p>
            <a:r>
              <a:rPr lang="en-US" dirty="0"/>
              <a:t>2. Quantity Analysis: The quantity of clothing sold in different states, considering factors such as size and status, will be examined to identify patterns and preferences of Amazon customers.</a:t>
            </a:r>
          </a:p>
          <a:p>
            <a:endParaRPr lang="en-US" dirty="0"/>
          </a:p>
          <a:p>
            <a:r>
              <a:rPr lang="en-US" dirty="0"/>
              <a:t>3. Optimization of Shopping Methods: The objective is to optimize shopping methods by understanding customer behaviors and trends, ultimately enhancing the overall shopping experience for customers.</a:t>
            </a:r>
          </a:p>
          <a:p>
            <a:endParaRPr lang="en-US" dirty="0"/>
          </a:p>
          <a:p>
            <a:r>
              <a:rPr lang="en-US" dirty="0"/>
              <a:t>4. Trend Analysis: Conducting trend analysis to identify any emerging patterns or shifts in consumer preferences within the clothing sales on Amazon during the specified period.</a:t>
            </a:r>
          </a:p>
          <a:p>
            <a:endParaRPr lang="en-US" dirty="0"/>
          </a:p>
          <a:p>
            <a:r>
              <a:rPr lang="en-US" dirty="0"/>
              <a:t>5. Actionable Insights: The analysis aims to provide valuable insights that can be leveraged to make informed business decisions and strategies, ultimately enhancing sales performance and customer satisfaction.</a:t>
            </a:r>
            <a:endParaRPr lang="en-IN" dirty="0"/>
          </a:p>
        </p:txBody>
      </p:sp>
      <p:pic>
        <p:nvPicPr>
          <p:cNvPr id="4" name="Picture 3">
            <a:extLst>
              <a:ext uri="{FF2B5EF4-FFF2-40B4-BE49-F238E27FC236}">
                <a16:creationId xmlns:a16="http://schemas.microsoft.com/office/drawing/2014/main" id="{F43F56BF-66C8-2A72-5F4C-F05BCC39D9A1}"/>
              </a:ext>
            </a:extLst>
          </p:cNvPr>
          <p:cNvPicPr>
            <a:picLocks noChangeAspect="1"/>
          </p:cNvPicPr>
          <p:nvPr/>
        </p:nvPicPr>
        <p:blipFill rotWithShape="1">
          <a:blip r:embed="rId2"/>
          <a:srcRect r="32316"/>
          <a:stretch/>
        </p:blipFill>
        <p:spPr>
          <a:xfrm>
            <a:off x="3275045" y="345232"/>
            <a:ext cx="4553340" cy="1390261"/>
          </a:xfrm>
          <a:prstGeom prst="rect">
            <a:avLst/>
          </a:prstGeom>
          <a:effectLst/>
        </p:spPr>
      </p:pic>
      <p:pic>
        <p:nvPicPr>
          <p:cNvPr id="7" name="Picture 6">
            <a:extLst>
              <a:ext uri="{FF2B5EF4-FFF2-40B4-BE49-F238E27FC236}">
                <a16:creationId xmlns:a16="http://schemas.microsoft.com/office/drawing/2014/main" id="{F1C963D7-6281-5070-9556-EDE6DFEF531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28385" y="199052"/>
            <a:ext cx="1956319" cy="1682620"/>
          </a:xfrm>
          <a:prstGeom prst="rect">
            <a:avLst/>
          </a:prstGeom>
        </p:spPr>
      </p:pic>
    </p:spTree>
    <p:extLst>
      <p:ext uri="{BB962C8B-B14F-4D97-AF65-F5344CB8AC3E}">
        <p14:creationId xmlns:p14="http://schemas.microsoft.com/office/powerpoint/2010/main" val="2636842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9F459F-1D71-B7F8-55FD-7741431652CE}"/>
              </a:ext>
            </a:extLst>
          </p:cNvPr>
          <p:cNvSpPr txBox="1"/>
          <p:nvPr/>
        </p:nvSpPr>
        <p:spPr>
          <a:xfrm>
            <a:off x="455644" y="1220090"/>
            <a:ext cx="9974425"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INSIGHTS :  </a:t>
            </a:r>
          </a:p>
          <a:p>
            <a:endParaRPr lang="en-IN" dirty="0"/>
          </a:p>
        </p:txBody>
      </p:sp>
      <p:sp>
        <p:nvSpPr>
          <p:cNvPr id="5" name="TextBox 4">
            <a:extLst>
              <a:ext uri="{FF2B5EF4-FFF2-40B4-BE49-F238E27FC236}">
                <a16:creationId xmlns:a16="http://schemas.microsoft.com/office/drawing/2014/main" id="{3D97A659-BC2B-3968-20F4-6542A0D644F3}"/>
              </a:ext>
            </a:extLst>
          </p:cNvPr>
          <p:cNvSpPr txBox="1"/>
          <p:nvPr/>
        </p:nvSpPr>
        <p:spPr>
          <a:xfrm>
            <a:off x="326568" y="2097254"/>
            <a:ext cx="6419465" cy="4247317"/>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tx1">
                    <a:lumMod val="95000"/>
                  </a:schemeClr>
                </a:solidFill>
                <a:latin typeface="Century" panose="02040604050505020304" pitchFamily="18" charset="0"/>
              </a:rPr>
              <a:t>SKU-wise Quantity and Amount Distribution Chart</a:t>
            </a:r>
          </a:p>
          <a:p>
            <a:pPr marL="285750" indent="-285750">
              <a:buFont typeface="Wingdings" panose="05000000000000000000" pitchFamily="2" charset="2"/>
              <a:buChar char="v"/>
            </a:pPr>
            <a:endParaRPr lang="en-US" dirty="0">
              <a:solidFill>
                <a:schemeClr val="tx1">
                  <a:lumMod val="95000"/>
                </a:schemeClr>
              </a:solidFill>
              <a:latin typeface="Century" panose="02040604050505020304" pitchFamily="18" charset="0"/>
            </a:endParaRPr>
          </a:p>
          <a:p>
            <a:pPr marL="285750" indent="-285750">
              <a:buFont typeface="Wingdings" panose="05000000000000000000" pitchFamily="2" charset="2"/>
              <a:buChar char="v"/>
            </a:pPr>
            <a:r>
              <a:rPr lang="en-IN" dirty="0">
                <a:solidFill>
                  <a:schemeClr val="tx1">
                    <a:lumMod val="95000"/>
                  </a:schemeClr>
                </a:solidFill>
                <a:latin typeface="Century" panose="02040604050505020304" pitchFamily="18" charset="0"/>
              </a:rPr>
              <a:t>Status by Quantity</a:t>
            </a:r>
          </a:p>
          <a:p>
            <a:pPr marL="285750" indent="-285750">
              <a:buFont typeface="Wingdings" panose="05000000000000000000" pitchFamily="2" charset="2"/>
              <a:buChar char="v"/>
            </a:pPr>
            <a:endParaRPr lang="en-US" dirty="0">
              <a:solidFill>
                <a:schemeClr val="tx1">
                  <a:lumMod val="95000"/>
                </a:schemeClr>
              </a:solidFill>
              <a:latin typeface="Century" panose="02040604050505020304" pitchFamily="18" charset="0"/>
            </a:endParaRPr>
          </a:p>
          <a:p>
            <a:pPr marL="285750" indent="-285750">
              <a:buFont typeface="Wingdings" panose="05000000000000000000" pitchFamily="2" charset="2"/>
              <a:buChar char="v"/>
            </a:pPr>
            <a:r>
              <a:rPr lang="en-IN" dirty="0">
                <a:solidFill>
                  <a:schemeClr val="tx1">
                    <a:lumMod val="95000"/>
                  </a:schemeClr>
                </a:solidFill>
                <a:latin typeface="Century" panose="02040604050505020304" pitchFamily="18" charset="0"/>
              </a:rPr>
              <a:t>Total Sales by Category</a:t>
            </a:r>
          </a:p>
          <a:p>
            <a:pPr marL="285750" indent="-285750">
              <a:buFont typeface="Wingdings" panose="05000000000000000000" pitchFamily="2" charset="2"/>
              <a:buChar char="v"/>
            </a:pPr>
            <a:endParaRPr lang="en-US" dirty="0">
              <a:solidFill>
                <a:schemeClr val="tx1">
                  <a:lumMod val="95000"/>
                </a:schemeClr>
              </a:solidFill>
              <a:latin typeface="Century" panose="02040604050505020304" pitchFamily="18" charset="0"/>
            </a:endParaRPr>
          </a:p>
          <a:p>
            <a:pPr marL="285750" indent="-285750">
              <a:buFont typeface="Wingdings" panose="05000000000000000000" pitchFamily="2" charset="2"/>
              <a:buChar char="v"/>
            </a:pPr>
            <a:r>
              <a:rPr lang="en-US" dirty="0">
                <a:solidFill>
                  <a:schemeClr val="tx1">
                    <a:lumMod val="95000"/>
                  </a:schemeClr>
                </a:solidFill>
                <a:latin typeface="Century" panose="02040604050505020304" pitchFamily="18" charset="0"/>
              </a:rPr>
              <a:t>Sales by Month and Category</a:t>
            </a:r>
          </a:p>
          <a:p>
            <a:r>
              <a:rPr lang="en-US" dirty="0">
                <a:solidFill>
                  <a:schemeClr val="tx1">
                    <a:lumMod val="95000"/>
                  </a:schemeClr>
                </a:solidFill>
                <a:latin typeface="Century" panose="02040604050505020304" pitchFamily="18" charset="0"/>
              </a:rPr>
              <a:t> </a:t>
            </a:r>
          </a:p>
          <a:p>
            <a:pPr marL="285750" indent="-285750">
              <a:buFont typeface="Wingdings" panose="05000000000000000000" pitchFamily="2" charset="2"/>
              <a:buChar char="v"/>
            </a:pPr>
            <a:r>
              <a:rPr lang="en-IN" dirty="0">
                <a:solidFill>
                  <a:schemeClr val="tx1">
                    <a:lumMod val="95000"/>
                  </a:schemeClr>
                </a:solidFill>
                <a:latin typeface="Century" panose="02040604050505020304" pitchFamily="18" charset="0"/>
              </a:rPr>
              <a:t>Ful </a:t>
            </a:r>
            <a:r>
              <a:rPr lang="en-IN" dirty="0" err="1">
                <a:solidFill>
                  <a:schemeClr val="tx1">
                    <a:lumMod val="95000"/>
                  </a:schemeClr>
                </a:solidFill>
                <a:latin typeface="Century" panose="02040604050505020304" pitchFamily="18" charset="0"/>
              </a:rPr>
              <a:t>fillment</a:t>
            </a:r>
            <a:r>
              <a:rPr lang="en-IN" dirty="0">
                <a:solidFill>
                  <a:schemeClr val="tx1">
                    <a:lumMod val="95000"/>
                  </a:schemeClr>
                </a:solidFill>
                <a:latin typeface="Century" panose="02040604050505020304" pitchFamily="18" charset="0"/>
              </a:rPr>
              <a:t>  Analysis Chart</a:t>
            </a:r>
          </a:p>
          <a:p>
            <a:pPr marL="285750" indent="-285750">
              <a:buFont typeface="Wingdings" panose="05000000000000000000" pitchFamily="2" charset="2"/>
              <a:buChar char="v"/>
            </a:pPr>
            <a:endParaRPr lang="en-IN" dirty="0">
              <a:solidFill>
                <a:schemeClr val="tx1">
                  <a:lumMod val="95000"/>
                </a:schemeClr>
              </a:solidFill>
              <a:latin typeface="Century" panose="02040604050505020304" pitchFamily="18" charset="0"/>
            </a:endParaRPr>
          </a:p>
          <a:p>
            <a:pPr marL="285750" indent="-285750">
              <a:buFont typeface="Wingdings" panose="05000000000000000000" pitchFamily="2" charset="2"/>
              <a:buChar char="v"/>
            </a:pPr>
            <a:r>
              <a:rPr lang="en-US" dirty="0">
                <a:solidFill>
                  <a:schemeClr val="tx1">
                    <a:lumMod val="95000"/>
                  </a:schemeClr>
                </a:solidFill>
                <a:latin typeface="Century" panose="02040604050505020304" pitchFamily="18" charset="0"/>
              </a:rPr>
              <a:t>MRP Distribution Across Platforms Chart</a:t>
            </a:r>
          </a:p>
          <a:p>
            <a:pPr marL="285750" indent="-285750">
              <a:buFont typeface="Wingdings" panose="05000000000000000000" pitchFamily="2" charset="2"/>
              <a:buChar char="v"/>
            </a:pPr>
            <a:endParaRPr lang="en-IN" dirty="0">
              <a:solidFill>
                <a:schemeClr val="tx1">
                  <a:lumMod val="95000"/>
                </a:schemeClr>
              </a:solidFill>
              <a:latin typeface="Century" panose="02040604050505020304" pitchFamily="18" charset="0"/>
            </a:endParaRPr>
          </a:p>
          <a:p>
            <a:pPr marL="285750" indent="-285750">
              <a:buFont typeface="Wingdings" panose="05000000000000000000" pitchFamily="2" charset="2"/>
              <a:buChar char="v"/>
            </a:pPr>
            <a:r>
              <a:rPr lang="en-IN" dirty="0">
                <a:solidFill>
                  <a:schemeClr val="tx1">
                    <a:lumMod val="95000"/>
                  </a:schemeClr>
                </a:solidFill>
                <a:latin typeface="Century" panose="02040604050505020304" pitchFamily="18" charset="0"/>
              </a:rPr>
              <a:t>B2B Sales Summation Chart</a:t>
            </a:r>
          </a:p>
          <a:p>
            <a:endParaRPr lang="en-US" dirty="0">
              <a:solidFill>
                <a:schemeClr val="tx1">
                  <a:lumMod val="95000"/>
                </a:schemeClr>
              </a:solidFill>
              <a:latin typeface="Century" panose="02040604050505020304" pitchFamily="18" charset="0"/>
            </a:endParaRPr>
          </a:p>
          <a:p>
            <a:pPr marL="285750" indent="-285750">
              <a:buFont typeface="Wingdings" panose="05000000000000000000" pitchFamily="2" charset="2"/>
              <a:buChar char="v"/>
            </a:pPr>
            <a:endParaRPr lang="en-US" dirty="0">
              <a:solidFill>
                <a:schemeClr val="tx1">
                  <a:lumMod val="95000"/>
                </a:schemeClr>
              </a:solidFill>
              <a:latin typeface="Century" panose="02040604050505020304" pitchFamily="18" charset="0"/>
            </a:endParaRPr>
          </a:p>
        </p:txBody>
      </p:sp>
      <p:sp>
        <p:nvSpPr>
          <p:cNvPr id="6" name="TextBox 5">
            <a:extLst>
              <a:ext uri="{FF2B5EF4-FFF2-40B4-BE49-F238E27FC236}">
                <a16:creationId xmlns:a16="http://schemas.microsoft.com/office/drawing/2014/main" id="{47C65C8A-EB69-FB8B-E949-34CFFCAE678F}"/>
              </a:ext>
            </a:extLst>
          </p:cNvPr>
          <p:cNvSpPr txBox="1"/>
          <p:nvPr/>
        </p:nvSpPr>
        <p:spPr>
          <a:xfrm>
            <a:off x="6680718" y="2097254"/>
            <a:ext cx="5491347" cy="3693319"/>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tx1">
                    <a:lumMod val="95000"/>
                  </a:schemeClr>
                </a:solidFill>
                <a:latin typeface="Century" panose="02040604050505020304" pitchFamily="18" charset="0"/>
              </a:rPr>
              <a:t>Revenue Distribution by Ship City</a:t>
            </a:r>
          </a:p>
          <a:p>
            <a:pPr marL="285750" indent="-285750">
              <a:buFont typeface="Wingdings" panose="05000000000000000000" pitchFamily="2" charset="2"/>
              <a:buChar char="v"/>
            </a:pPr>
            <a:endParaRPr lang="en-US" dirty="0">
              <a:solidFill>
                <a:schemeClr val="tx1">
                  <a:lumMod val="95000"/>
                </a:schemeClr>
              </a:solidFill>
              <a:latin typeface="Century" panose="02040604050505020304" pitchFamily="18" charset="0"/>
            </a:endParaRPr>
          </a:p>
          <a:p>
            <a:pPr marL="285750" indent="-285750">
              <a:buFont typeface="Wingdings" panose="05000000000000000000" pitchFamily="2" charset="2"/>
              <a:buChar char="v"/>
            </a:pPr>
            <a:r>
              <a:rPr lang="en-IN" dirty="0">
                <a:solidFill>
                  <a:schemeClr val="tx1">
                    <a:lumMod val="95000"/>
                  </a:schemeClr>
                </a:solidFill>
                <a:latin typeface="Century" panose="02040604050505020304" pitchFamily="18" charset="0"/>
              </a:rPr>
              <a:t>Stock Distribution by Category</a:t>
            </a:r>
          </a:p>
          <a:p>
            <a:pPr marL="285750" indent="-285750">
              <a:buFont typeface="Wingdings" panose="05000000000000000000" pitchFamily="2" charset="2"/>
              <a:buChar char="v"/>
            </a:pPr>
            <a:endParaRPr lang="en-US" dirty="0">
              <a:solidFill>
                <a:schemeClr val="tx1">
                  <a:lumMod val="95000"/>
                </a:schemeClr>
              </a:solidFill>
              <a:latin typeface="Century" panose="02040604050505020304" pitchFamily="18" charset="0"/>
            </a:endParaRPr>
          </a:p>
          <a:p>
            <a:pPr marL="285750" indent="-285750">
              <a:buFont typeface="Wingdings" panose="05000000000000000000" pitchFamily="2" charset="2"/>
              <a:buChar char="v"/>
            </a:pPr>
            <a:r>
              <a:rPr lang="en-US" dirty="0">
                <a:solidFill>
                  <a:schemeClr val="tx1">
                    <a:lumMod val="95000"/>
                  </a:schemeClr>
                </a:solidFill>
                <a:latin typeface="Century" panose="02040604050505020304" pitchFamily="18" charset="0"/>
              </a:rPr>
              <a:t>Revenue Distribution by Ship State</a:t>
            </a:r>
          </a:p>
          <a:p>
            <a:pPr marL="285750" indent="-285750">
              <a:buFont typeface="Wingdings" panose="05000000000000000000" pitchFamily="2" charset="2"/>
              <a:buChar char="v"/>
            </a:pPr>
            <a:endParaRPr lang="en-US" dirty="0">
              <a:solidFill>
                <a:schemeClr val="tx1">
                  <a:lumMod val="95000"/>
                </a:schemeClr>
              </a:solidFill>
              <a:latin typeface="Century" panose="02040604050505020304" pitchFamily="18" charset="0"/>
            </a:endParaRPr>
          </a:p>
          <a:p>
            <a:pPr marL="285750" indent="-285750">
              <a:buFont typeface="Wingdings" panose="05000000000000000000" pitchFamily="2" charset="2"/>
              <a:buChar char="v"/>
            </a:pPr>
            <a:r>
              <a:rPr lang="en-US" dirty="0">
                <a:solidFill>
                  <a:schemeClr val="tx1">
                    <a:lumMod val="95000"/>
                  </a:schemeClr>
                </a:solidFill>
                <a:latin typeface="Century" panose="02040604050505020304" pitchFamily="18" charset="0"/>
              </a:rPr>
              <a:t>Category</a:t>
            </a:r>
            <a:r>
              <a:rPr lang="en-US" b="0" i="0" dirty="0">
                <a:solidFill>
                  <a:schemeClr val="tx1">
                    <a:lumMod val="95000"/>
                  </a:schemeClr>
                </a:solidFill>
                <a:effectLst/>
                <a:latin typeface="Century" panose="02040604050505020304" pitchFamily="18" charset="0"/>
              </a:rPr>
              <a:t> and Size Revenue Distribution Chart</a:t>
            </a:r>
            <a:endParaRPr lang="en-IN" dirty="0">
              <a:solidFill>
                <a:schemeClr val="tx1">
                  <a:lumMod val="95000"/>
                </a:schemeClr>
              </a:solidFill>
              <a:latin typeface="Century" panose="02040604050505020304" pitchFamily="18" charset="0"/>
            </a:endParaRP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US" dirty="0">
                <a:solidFill>
                  <a:schemeClr val="tx1">
                    <a:lumMod val="95000"/>
                  </a:schemeClr>
                </a:solidFill>
                <a:latin typeface="Century" panose="02040604050505020304" pitchFamily="18" charset="0"/>
              </a:rPr>
              <a:t>Order</a:t>
            </a:r>
            <a:r>
              <a:rPr lang="en-US" b="0" i="0" dirty="0">
                <a:solidFill>
                  <a:schemeClr val="tx1">
                    <a:lumMod val="95000"/>
                  </a:schemeClr>
                </a:solidFill>
                <a:effectLst/>
                <a:latin typeface="Century" panose="02040604050505020304" pitchFamily="18" charset="0"/>
              </a:rPr>
              <a:t> </a:t>
            </a:r>
            <a:r>
              <a:rPr lang="en-US" dirty="0">
                <a:solidFill>
                  <a:schemeClr val="tx1">
                    <a:lumMod val="95000"/>
                  </a:schemeClr>
                </a:solidFill>
                <a:latin typeface="Century" panose="02040604050505020304" pitchFamily="18" charset="0"/>
              </a:rPr>
              <a:t>Metrics</a:t>
            </a:r>
            <a:r>
              <a:rPr lang="en-US" b="0" i="0" dirty="0">
                <a:solidFill>
                  <a:schemeClr val="tx1">
                    <a:lumMod val="95000"/>
                  </a:schemeClr>
                </a:solidFill>
                <a:effectLst/>
                <a:latin typeface="Century" panose="02040604050505020304" pitchFamily="18" charset="0"/>
              </a:rPr>
              <a:t> </a:t>
            </a:r>
            <a:r>
              <a:rPr lang="en-US" dirty="0">
                <a:solidFill>
                  <a:schemeClr val="tx1">
                    <a:lumMod val="95000"/>
                  </a:schemeClr>
                </a:solidFill>
                <a:latin typeface="Century" panose="02040604050505020304" pitchFamily="18" charset="0"/>
              </a:rPr>
              <a:t>by</a:t>
            </a:r>
            <a:r>
              <a:rPr lang="en-US" b="0" i="0" dirty="0">
                <a:solidFill>
                  <a:schemeClr val="tx1">
                    <a:lumMod val="95000"/>
                  </a:schemeClr>
                </a:solidFill>
                <a:effectLst/>
                <a:latin typeface="Century" panose="02040604050505020304" pitchFamily="18" charset="0"/>
              </a:rPr>
              <a:t> </a:t>
            </a:r>
            <a:r>
              <a:rPr lang="en-US" dirty="0">
                <a:solidFill>
                  <a:schemeClr val="tx1">
                    <a:lumMod val="95000"/>
                  </a:schemeClr>
                </a:solidFill>
                <a:latin typeface="Century" panose="02040604050505020304" pitchFamily="18" charset="0"/>
              </a:rPr>
              <a:t>Ship</a:t>
            </a:r>
            <a:r>
              <a:rPr lang="en-US" b="0" i="0" dirty="0">
                <a:solidFill>
                  <a:schemeClr val="tx1">
                    <a:lumMod val="95000"/>
                  </a:schemeClr>
                </a:solidFill>
                <a:effectLst/>
                <a:latin typeface="Century" panose="02040604050505020304" pitchFamily="18" charset="0"/>
              </a:rPr>
              <a:t> </a:t>
            </a:r>
            <a:r>
              <a:rPr lang="en-US" dirty="0">
                <a:solidFill>
                  <a:schemeClr val="tx1">
                    <a:lumMod val="95000"/>
                  </a:schemeClr>
                </a:solidFill>
                <a:latin typeface="Century" panose="02040604050505020304" pitchFamily="18" charset="0"/>
              </a:rPr>
              <a:t>State</a:t>
            </a:r>
          </a:p>
          <a:p>
            <a:pPr marL="285750" indent="-285750">
              <a:buFont typeface="Wingdings" panose="05000000000000000000" pitchFamily="2" charset="2"/>
              <a:buChar char="v"/>
            </a:pPr>
            <a:endParaRPr lang="en-US" dirty="0">
              <a:solidFill>
                <a:schemeClr val="tx1">
                  <a:lumMod val="95000"/>
                </a:schemeClr>
              </a:solidFill>
              <a:latin typeface="Century" panose="02040604050505020304" pitchFamily="18" charset="0"/>
            </a:endParaRPr>
          </a:p>
          <a:p>
            <a:pPr marL="285750" indent="-285750">
              <a:buFont typeface="Wingdings" panose="05000000000000000000" pitchFamily="2" charset="2"/>
              <a:buChar char="v"/>
            </a:pPr>
            <a:r>
              <a:rPr lang="en-US" dirty="0">
                <a:solidFill>
                  <a:schemeClr val="tx1">
                    <a:lumMod val="95000"/>
                  </a:schemeClr>
                </a:solidFill>
                <a:latin typeface="Century" panose="02040604050505020304" pitchFamily="18" charset="0"/>
              </a:rPr>
              <a:t>Order</a:t>
            </a:r>
            <a:r>
              <a:rPr lang="en-US" b="0" i="0" dirty="0">
                <a:solidFill>
                  <a:schemeClr val="tx1">
                    <a:lumMod val="95000"/>
                  </a:schemeClr>
                </a:solidFill>
                <a:effectLst/>
                <a:latin typeface="Century" panose="02040604050505020304" pitchFamily="18" charset="0"/>
              </a:rPr>
              <a:t> </a:t>
            </a:r>
            <a:r>
              <a:rPr lang="en-US" dirty="0">
                <a:solidFill>
                  <a:schemeClr val="tx1">
                    <a:lumMod val="95000"/>
                  </a:schemeClr>
                </a:solidFill>
                <a:latin typeface="Century" panose="02040604050505020304" pitchFamily="18" charset="0"/>
              </a:rPr>
              <a:t>Metrics</a:t>
            </a:r>
            <a:r>
              <a:rPr lang="en-US" b="0" i="0" dirty="0">
                <a:solidFill>
                  <a:schemeClr val="tx1">
                    <a:lumMod val="95000"/>
                  </a:schemeClr>
                </a:solidFill>
                <a:effectLst/>
                <a:latin typeface="Century" panose="02040604050505020304" pitchFamily="18" charset="0"/>
              </a:rPr>
              <a:t> </a:t>
            </a:r>
            <a:r>
              <a:rPr lang="en-US" dirty="0">
                <a:solidFill>
                  <a:schemeClr val="tx1">
                    <a:lumMod val="95000"/>
                  </a:schemeClr>
                </a:solidFill>
                <a:latin typeface="Century" panose="02040604050505020304" pitchFamily="18" charset="0"/>
              </a:rPr>
              <a:t>by</a:t>
            </a:r>
            <a:r>
              <a:rPr lang="en-US" b="0" i="0" dirty="0">
                <a:solidFill>
                  <a:schemeClr val="tx1">
                    <a:lumMod val="95000"/>
                  </a:schemeClr>
                </a:solidFill>
                <a:effectLst/>
                <a:latin typeface="Century" panose="02040604050505020304" pitchFamily="18" charset="0"/>
              </a:rPr>
              <a:t> </a:t>
            </a:r>
            <a:r>
              <a:rPr lang="en-US" dirty="0">
                <a:solidFill>
                  <a:schemeClr val="tx1">
                    <a:lumMod val="95000"/>
                  </a:schemeClr>
                </a:solidFill>
                <a:latin typeface="Century" panose="02040604050505020304" pitchFamily="18" charset="0"/>
              </a:rPr>
              <a:t>Ship</a:t>
            </a:r>
            <a:r>
              <a:rPr lang="en-US" b="0" i="0" dirty="0">
                <a:solidFill>
                  <a:schemeClr val="tx1">
                    <a:lumMod val="95000"/>
                  </a:schemeClr>
                </a:solidFill>
                <a:effectLst/>
                <a:latin typeface="Century" panose="02040604050505020304" pitchFamily="18" charset="0"/>
              </a:rPr>
              <a:t> </a:t>
            </a:r>
            <a:r>
              <a:rPr lang="en-US" dirty="0">
                <a:solidFill>
                  <a:schemeClr val="tx1">
                    <a:lumMod val="95000"/>
                  </a:schemeClr>
                </a:solidFill>
                <a:latin typeface="Century" panose="02040604050505020304" pitchFamily="18" charset="0"/>
              </a:rPr>
              <a:t>State</a:t>
            </a:r>
          </a:p>
          <a:p>
            <a:endParaRPr lang="en-US" dirty="0">
              <a:solidFill>
                <a:schemeClr val="tx1">
                  <a:lumMod val="95000"/>
                </a:schemeClr>
              </a:solidFill>
              <a:latin typeface="Century" panose="02040604050505020304" pitchFamily="18" charset="0"/>
            </a:endParaRPr>
          </a:p>
          <a:p>
            <a:endParaRPr lang="en-IN" dirty="0"/>
          </a:p>
        </p:txBody>
      </p:sp>
      <p:sp>
        <p:nvSpPr>
          <p:cNvPr id="7" name="TextBox 6">
            <a:extLst>
              <a:ext uri="{FF2B5EF4-FFF2-40B4-BE49-F238E27FC236}">
                <a16:creationId xmlns:a16="http://schemas.microsoft.com/office/drawing/2014/main" id="{296AD7B4-48BF-82BE-0BDC-057C25BC9A60}"/>
              </a:ext>
            </a:extLst>
          </p:cNvPr>
          <p:cNvSpPr txBox="1"/>
          <p:nvPr/>
        </p:nvSpPr>
        <p:spPr>
          <a:xfrm>
            <a:off x="9909391" y="121053"/>
            <a:ext cx="2262674"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Rutuja Vinod Deore</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22936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836E86-7802-4471-C757-7FBF98305AC6}"/>
              </a:ext>
            </a:extLst>
          </p:cNvPr>
          <p:cNvPicPr>
            <a:picLocks noChangeAspect="1"/>
          </p:cNvPicPr>
          <p:nvPr/>
        </p:nvPicPr>
        <p:blipFill>
          <a:blip r:embed="rId2"/>
          <a:stretch>
            <a:fillRect/>
          </a:stretch>
        </p:blipFill>
        <p:spPr>
          <a:xfrm>
            <a:off x="2316152" y="99927"/>
            <a:ext cx="3779848" cy="2960514"/>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502E1173-4267-9CB3-EA36-4EF18DA6CE80}"/>
              </a:ext>
            </a:extLst>
          </p:cNvPr>
          <p:cNvPicPr>
            <a:picLocks noChangeAspect="1"/>
          </p:cNvPicPr>
          <p:nvPr/>
        </p:nvPicPr>
        <p:blipFill>
          <a:blip r:embed="rId3"/>
          <a:stretch>
            <a:fillRect/>
          </a:stretch>
        </p:blipFill>
        <p:spPr>
          <a:xfrm>
            <a:off x="2316152" y="3657601"/>
            <a:ext cx="3779848" cy="3100474"/>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CB5E89AF-E25F-BF70-83FC-BD0F6B4F8F8A}"/>
              </a:ext>
            </a:extLst>
          </p:cNvPr>
          <p:cNvPicPr>
            <a:picLocks noChangeAspect="1"/>
          </p:cNvPicPr>
          <p:nvPr/>
        </p:nvPicPr>
        <p:blipFill>
          <a:blip r:embed="rId4"/>
          <a:stretch>
            <a:fillRect/>
          </a:stretch>
        </p:blipFill>
        <p:spPr>
          <a:xfrm>
            <a:off x="0" y="0"/>
            <a:ext cx="2156647" cy="6727371"/>
          </a:xfrm>
          <a:prstGeom prst="rect">
            <a:avLst/>
          </a:prstGeom>
        </p:spPr>
      </p:pic>
      <p:sp>
        <p:nvSpPr>
          <p:cNvPr id="19" name="TextBox 18">
            <a:extLst>
              <a:ext uri="{FF2B5EF4-FFF2-40B4-BE49-F238E27FC236}">
                <a16:creationId xmlns:a16="http://schemas.microsoft.com/office/drawing/2014/main" id="{BE9AE5AA-2112-AE75-5CF4-023E1AB9F42E}"/>
              </a:ext>
            </a:extLst>
          </p:cNvPr>
          <p:cNvSpPr txBox="1"/>
          <p:nvPr/>
        </p:nvSpPr>
        <p:spPr>
          <a:xfrm>
            <a:off x="6255505" y="687755"/>
            <a:ext cx="4537205"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ptos Narrow" panose="020B0004020202020204" pitchFamily="34" charset="0"/>
              </a:rPr>
              <a:t>Quantity and Amount Distribution Chart</a:t>
            </a:r>
          </a:p>
          <a:p>
            <a:pPr marL="285750" indent="-285750">
              <a:buFont typeface="Wingdings" panose="05000000000000000000" pitchFamily="2" charset="2"/>
              <a:buChar char="§"/>
            </a:pPr>
            <a:r>
              <a:rPr lang="en-US" dirty="0">
                <a:latin typeface="Aptos Narrow" panose="020B0004020202020204" pitchFamily="34" charset="0"/>
              </a:rPr>
              <a:t>  A scatter plot showing the relationship between quantity and amount for different orders. The trend line indicates a positive correlation, implying that as quantity increases, the amount also increases.</a:t>
            </a:r>
          </a:p>
          <a:p>
            <a:endParaRPr lang="en-IN" dirty="0"/>
          </a:p>
        </p:txBody>
      </p:sp>
      <p:sp>
        <p:nvSpPr>
          <p:cNvPr id="20" name="TextBox 19">
            <a:extLst>
              <a:ext uri="{FF2B5EF4-FFF2-40B4-BE49-F238E27FC236}">
                <a16:creationId xmlns:a16="http://schemas.microsoft.com/office/drawing/2014/main" id="{21288E80-A83A-E0DF-1F0D-B48FCB1AA590}"/>
              </a:ext>
            </a:extLst>
          </p:cNvPr>
          <p:cNvSpPr txBox="1"/>
          <p:nvPr/>
        </p:nvSpPr>
        <p:spPr>
          <a:xfrm>
            <a:off x="6550090" y="4053676"/>
            <a:ext cx="5002973" cy="2308324"/>
          </a:xfrm>
          <a:prstGeom prst="rect">
            <a:avLst/>
          </a:prstGeom>
          <a:noFill/>
        </p:spPr>
        <p:txBody>
          <a:bodyPr wrap="none" rtlCol="0">
            <a:spAutoFit/>
          </a:bodyPr>
          <a:lstStyle/>
          <a:p>
            <a:pPr marL="285750" indent="-285750">
              <a:buFont typeface="Wingdings" panose="05000000000000000000" pitchFamily="2" charset="2"/>
              <a:buChar char="§"/>
            </a:pPr>
            <a:r>
              <a:rPr lang="en-US" dirty="0">
                <a:latin typeface="Aptos Narrow" panose="020B0004020202020204" pitchFamily="34" charset="0"/>
              </a:rPr>
              <a:t>Shipment Status by Quantity</a:t>
            </a:r>
          </a:p>
          <a:p>
            <a:pPr marL="285750" indent="-285750">
              <a:buFont typeface="Wingdings" panose="05000000000000000000" pitchFamily="2" charset="2"/>
              <a:buChar char="§"/>
            </a:pPr>
            <a:r>
              <a:rPr lang="en-US" dirty="0">
                <a:latin typeface="Aptos Narrow" panose="020B0004020202020204" pitchFamily="34" charset="0"/>
              </a:rPr>
              <a:t>This contains a distribution of shipment statuses:</a:t>
            </a:r>
          </a:p>
          <a:p>
            <a:pPr marL="285750" indent="-285750">
              <a:buFont typeface="Wingdings" panose="05000000000000000000" pitchFamily="2" charset="2"/>
              <a:buChar char="§"/>
            </a:pPr>
            <a:r>
              <a:rPr lang="en-US" dirty="0">
                <a:latin typeface="Aptos Narrow" panose="020B0004020202020204" pitchFamily="34" charset="0"/>
              </a:rPr>
              <a:t>Delivered: 8717</a:t>
            </a:r>
          </a:p>
          <a:p>
            <a:pPr marL="285750" indent="-285750">
              <a:buFont typeface="Wingdings" panose="05000000000000000000" pitchFamily="2" charset="2"/>
              <a:buChar char="§"/>
            </a:pPr>
            <a:r>
              <a:rPr lang="en-US" dirty="0">
                <a:latin typeface="Aptos Narrow" panose="020B0004020202020204" pitchFamily="34" charset="0"/>
              </a:rPr>
              <a:t> Packing: 165</a:t>
            </a:r>
          </a:p>
          <a:p>
            <a:pPr marL="285750" indent="-285750">
              <a:buFont typeface="Wingdings" panose="05000000000000000000" pitchFamily="2" charset="2"/>
              <a:buChar char="§"/>
            </a:pPr>
            <a:r>
              <a:rPr lang="en-US" dirty="0">
                <a:latin typeface="Aptos Narrow" panose="020B0004020202020204" pitchFamily="34" charset="0"/>
              </a:rPr>
              <a:t> Shipped: 3958</a:t>
            </a:r>
          </a:p>
          <a:p>
            <a:pPr marL="285750" indent="-285750">
              <a:buFont typeface="Wingdings" panose="05000000000000000000" pitchFamily="2" charset="2"/>
              <a:buChar char="§"/>
            </a:pPr>
            <a:r>
              <a:rPr lang="en-US" dirty="0">
                <a:latin typeface="Aptos Narrow" panose="020B0004020202020204" pitchFamily="34" charset="0"/>
              </a:rPr>
              <a:t> Storage: 4</a:t>
            </a:r>
          </a:p>
          <a:p>
            <a:pPr marL="285750" indent="-285750">
              <a:buFont typeface="Wingdings" panose="05000000000000000000" pitchFamily="2" charset="2"/>
              <a:buChar char="§"/>
            </a:pPr>
            <a:r>
              <a:rPr lang="en-US" dirty="0">
                <a:latin typeface="Aptos Narrow" panose="020B0004020202020204" pitchFamily="34" charset="0"/>
              </a:rPr>
              <a:t> Unfulfillable: 15</a:t>
            </a:r>
          </a:p>
          <a:p>
            <a:endParaRPr lang="en-IN" dirty="0"/>
          </a:p>
        </p:txBody>
      </p:sp>
      <p:sp>
        <p:nvSpPr>
          <p:cNvPr id="2" name="TextBox 1">
            <a:extLst>
              <a:ext uri="{FF2B5EF4-FFF2-40B4-BE49-F238E27FC236}">
                <a16:creationId xmlns:a16="http://schemas.microsoft.com/office/drawing/2014/main" id="{332B8CDE-EB47-F2C8-AFB7-01C142458591}"/>
              </a:ext>
            </a:extLst>
          </p:cNvPr>
          <p:cNvSpPr txBox="1"/>
          <p:nvPr/>
        </p:nvSpPr>
        <p:spPr>
          <a:xfrm>
            <a:off x="9875848" y="69226"/>
            <a:ext cx="2223557" cy="646331"/>
          </a:xfrm>
          <a:prstGeom prst="rect">
            <a:avLst/>
          </a:prstGeom>
          <a:noFill/>
        </p:spPr>
        <p:txBody>
          <a:bodyPr wrap="none" rtlCol="0">
            <a:spAutoFit/>
          </a:bodyPr>
          <a:lstStyle/>
          <a:p>
            <a:r>
              <a:rPr lang="en-US" b="1" dirty="0">
                <a:effectLst>
                  <a:outerShdw blurRad="38100" dist="38100" dir="2700000" algn="tl">
                    <a:srgbClr val="000000">
                      <a:alpha val="43137"/>
                    </a:srgbClr>
                  </a:outerShdw>
                </a:effectLst>
              </a:rPr>
              <a:t>Rutuja Vinod Deore</a:t>
            </a:r>
            <a:endParaRPr lang="en-IN" b="1" dirty="0">
              <a:effectLst>
                <a:outerShdw blurRad="38100" dist="38100" dir="2700000" algn="tl">
                  <a:srgbClr val="000000">
                    <a:alpha val="43137"/>
                  </a:srgbClr>
                </a:outerShdw>
              </a:effectLst>
            </a:endParaRPr>
          </a:p>
          <a:p>
            <a:endParaRPr lang="en-IN" dirty="0"/>
          </a:p>
        </p:txBody>
      </p:sp>
    </p:spTree>
    <p:extLst>
      <p:ext uri="{BB962C8B-B14F-4D97-AF65-F5344CB8AC3E}">
        <p14:creationId xmlns:p14="http://schemas.microsoft.com/office/powerpoint/2010/main" val="1190198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C961A6-F4E7-EFB9-3B45-FC1E4F2B3758}"/>
              </a:ext>
            </a:extLst>
          </p:cNvPr>
          <p:cNvPicPr>
            <a:picLocks noChangeAspect="1"/>
          </p:cNvPicPr>
          <p:nvPr/>
        </p:nvPicPr>
        <p:blipFill>
          <a:blip r:embed="rId2"/>
          <a:stretch>
            <a:fillRect/>
          </a:stretch>
        </p:blipFill>
        <p:spPr>
          <a:xfrm>
            <a:off x="0" y="0"/>
            <a:ext cx="3147229" cy="2366654"/>
          </a:xfrm>
          <a:prstGeom prst="rect">
            <a:avLst/>
          </a:prstGeom>
        </p:spPr>
      </p:pic>
      <p:pic>
        <p:nvPicPr>
          <p:cNvPr id="5" name="Picture 4">
            <a:extLst>
              <a:ext uri="{FF2B5EF4-FFF2-40B4-BE49-F238E27FC236}">
                <a16:creationId xmlns:a16="http://schemas.microsoft.com/office/drawing/2014/main" id="{DB0BE92B-F5C7-79A3-FAB0-AE034CB03C4B}"/>
              </a:ext>
            </a:extLst>
          </p:cNvPr>
          <p:cNvPicPr>
            <a:picLocks noChangeAspect="1"/>
          </p:cNvPicPr>
          <p:nvPr/>
        </p:nvPicPr>
        <p:blipFill>
          <a:blip r:embed="rId3"/>
          <a:stretch>
            <a:fillRect/>
          </a:stretch>
        </p:blipFill>
        <p:spPr>
          <a:xfrm>
            <a:off x="-1" y="2457783"/>
            <a:ext cx="3147229" cy="2104885"/>
          </a:xfrm>
          <a:prstGeom prst="rect">
            <a:avLst/>
          </a:prstGeom>
        </p:spPr>
      </p:pic>
      <p:sp>
        <p:nvSpPr>
          <p:cNvPr id="6" name="TextBox 5">
            <a:extLst>
              <a:ext uri="{FF2B5EF4-FFF2-40B4-BE49-F238E27FC236}">
                <a16:creationId xmlns:a16="http://schemas.microsoft.com/office/drawing/2014/main" id="{B5D06418-F27E-1DB8-86E8-1AB1543AAB9A}"/>
              </a:ext>
            </a:extLst>
          </p:cNvPr>
          <p:cNvSpPr txBox="1"/>
          <p:nvPr/>
        </p:nvSpPr>
        <p:spPr>
          <a:xfrm>
            <a:off x="3147228" y="444663"/>
            <a:ext cx="4961073" cy="1477328"/>
          </a:xfrm>
          <a:prstGeom prst="rect">
            <a:avLst/>
          </a:prstGeom>
          <a:noFill/>
        </p:spPr>
        <p:txBody>
          <a:bodyPr wrap="square" rtlCol="0">
            <a:spAutoFit/>
          </a:bodyPr>
          <a:lstStyle/>
          <a:p>
            <a:pPr marL="285750" indent="-285750">
              <a:buFont typeface="Wingdings" panose="05000000000000000000" pitchFamily="2" charset="2"/>
              <a:buChar char="§"/>
            </a:pPr>
            <a:r>
              <a:rPr lang="en-US" b="0" i="0" dirty="0">
                <a:effectLst/>
                <a:latin typeface="Aptos Narrow" panose="020B0004020202020204" pitchFamily="34" charset="0"/>
              </a:rPr>
              <a:t>A bar chart that shows sales distribution across different product categories. One category is particularly high compared to others, </a:t>
            </a:r>
            <a:r>
              <a:rPr lang="en-US" dirty="0">
                <a:latin typeface="Aptos Narrow" panose="020B0004020202020204" pitchFamily="34" charset="0"/>
              </a:rPr>
              <a:t>suggesting</a:t>
            </a:r>
            <a:r>
              <a:rPr lang="en-US" b="0" i="0" dirty="0">
                <a:effectLst/>
                <a:latin typeface="Aptos Narrow" panose="020B0004020202020204" pitchFamily="34" charset="0"/>
              </a:rPr>
              <a:t> it is the best-selling category.</a:t>
            </a:r>
          </a:p>
          <a:p>
            <a:pPr marL="285750" indent="-285750">
              <a:buFont typeface="Wingdings" panose="05000000000000000000" pitchFamily="2" charset="2"/>
              <a:buChar char="§"/>
            </a:pPr>
            <a:endParaRPr lang="en-IN" dirty="0">
              <a:latin typeface="Aptos Narrow" panose="020B0004020202020204" pitchFamily="34" charset="0"/>
            </a:endParaRPr>
          </a:p>
        </p:txBody>
      </p:sp>
      <p:sp>
        <p:nvSpPr>
          <p:cNvPr id="8" name="TextBox 7">
            <a:extLst>
              <a:ext uri="{FF2B5EF4-FFF2-40B4-BE49-F238E27FC236}">
                <a16:creationId xmlns:a16="http://schemas.microsoft.com/office/drawing/2014/main" id="{A9D06905-0AB8-E5B9-1CC4-731CFA3DAFB1}"/>
              </a:ext>
            </a:extLst>
          </p:cNvPr>
          <p:cNvSpPr txBox="1"/>
          <p:nvPr/>
        </p:nvSpPr>
        <p:spPr>
          <a:xfrm>
            <a:off x="3147228" y="2563170"/>
            <a:ext cx="5623548" cy="1477328"/>
          </a:xfrm>
          <a:prstGeom prst="rect">
            <a:avLst/>
          </a:prstGeom>
          <a:noFill/>
        </p:spPr>
        <p:txBody>
          <a:bodyPr wrap="square" rtlCol="0">
            <a:spAutoFit/>
          </a:bodyPr>
          <a:lstStyle/>
          <a:p>
            <a:pPr marL="285750" indent="-285750" algn="l">
              <a:buFont typeface="Wingdings" panose="05000000000000000000" pitchFamily="2" charset="2"/>
              <a:buChar char="§"/>
            </a:pPr>
            <a:r>
              <a:rPr lang="en-US" b="0" i="0" dirty="0">
                <a:effectLst/>
                <a:latin typeface="Aptos Narrow" panose="020B0004020202020204" pitchFamily="34" charset="0"/>
              </a:rPr>
              <a:t>A line graph showing sales trends over a period from March to September. There are three lines, possibly indicating three different product categories or segments. Sales for all three fluctuate over time, with noticeable peaks and declines.</a:t>
            </a:r>
          </a:p>
        </p:txBody>
      </p:sp>
      <p:pic>
        <p:nvPicPr>
          <p:cNvPr id="4" name="Picture 3">
            <a:extLst>
              <a:ext uri="{FF2B5EF4-FFF2-40B4-BE49-F238E27FC236}">
                <a16:creationId xmlns:a16="http://schemas.microsoft.com/office/drawing/2014/main" id="{23513E5C-9114-EEC5-DABF-C4932F18070E}"/>
              </a:ext>
            </a:extLst>
          </p:cNvPr>
          <p:cNvPicPr>
            <a:picLocks noChangeAspect="1"/>
          </p:cNvPicPr>
          <p:nvPr/>
        </p:nvPicPr>
        <p:blipFill>
          <a:blip r:embed="rId4"/>
          <a:stretch>
            <a:fillRect/>
          </a:stretch>
        </p:blipFill>
        <p:spPr>
          <a:xfrm>
            <a:off x="-2" y="4655976"/>
            <a:ext cx="3147229" cy="2202024"/>
          </a:xfrm>
          <a:prstGeom prst="rect">
            <a:avLst/>
          </a:prstGeom>
        </p:spPr>
      </p:pic>
      <p:sp>
        <p:nvSpPr>
          <p:cNvPr id="7" name="TextBox 6">
            <a:extLst>
              <a:ext uri="{FF2B5EF4-FFF2-40B4-BE49-F238E27FC236}">
                <a16:creationId xmlns:a16="http://schemas.microsoft.com/office/drawing/2014/main" id="{D1718DE9-5C9A-170A-6E65-E93DCD2D8699}"/>
              </a:ext>
            </a:extLst>
          </p:cNvPr>
          <p:cNvSpPr txBox="1"/>
          <p:nvPr/>
        </p:nvSpPr>
        <p:spPr>
          <a:xfrm>
            <a:off x="3312367" y="4655976"/>
            <a:ext cx="8462865" cy="2031325"/>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Aptos Narrow" panose="020B0004020202020204" pitchFamily="34" charset="0"/>
                <a:ea typeface="Noto Sans" panose="020B0502040504020204" pitchFamily="34" charset="0"/>
                <a:cs typeface="Noto Sans" panose="020B0502040504020204" pitchFamily="34" charset="0"/>
              </a:rPr>
              <a:t>One segment is at 14.28% with a numerical value of 2895659.</a:t>
            </a:r>
          </a:p>
          <a:p>
            <a:pPr algn="l">
              <a:buFont typeface="Arial" panose="020B0604020202020204" pitchFamily="34" charset="0"/>
              <a:buChar char="•"/>
            </a:pPr>
            <a:r>
              <a:rPr lang="en-US" b="0" i="0" dirty="0">
                <a:effectLst/>
                <a:latin typeface="Aptos Narrow" panose="020B0004020202020204" pitchFamily="34" charset="0"/>
                <a:ea typeface="Noto Sans" panose="020B0502040504020204" pitchFamily="34" charset="0"/>
                <a:cs typeface="Noto Sans" panose="020B0502040504020204" pitchFamily="34" charset="0"/>
              </a:rPr>
              <a:t>Another segment is at 14.27% with a numerical value of 2893671.</a:t>
            </a:r>
          </a:p>
          <a:p>
            <a:pPr algn="l">
              <a:buFont typeface="Arial" panose="020B0604020202020204" pitchFamily="34" charset="0"/>
              <a:buChar char="•"/>
            </a:pPr>
            <a:r>
              <a:rPr lang="en-US" b="0" i="0" dirty="0">
                <a:effectLst/>
                <a:latin typeface="Aptos Narrow" panose="020B0004020202020204" pitchFamily="34" charset="0"/>
                <a:ea typeface="Noto Sans" panose="020B0502040504020204" pitchFamily="34" charset="0"/>
                <a:cs typeface="Noto Sans" panose="020B0502040504020204" pitchFamily="34" charset="0"/>
              </a:rPr>
              <a:t>A third segment is at 14.29% with a numerical value of 2897871.</a:t>
            </a:r>
          </a:p>
          <a:p>
            <a:pPr algn="l">
              <a:buFont typeface="Arial" panose="020B0604020202020204" pitchFamily="34" charset="0"/>
              <a:buChar char="•"/>
            </a:pPr>
            <a:r>
              <a:rPr lang="en-US" b="0" i="0" dirty="0">
                <a:effectLst/>
                <a:latin typeface="Aptos Narrow" panose="020B0004020202020204" pitchFamily="34" charset="0"/>
                <a:ea typeface="Noto Sans" panose="020B0502040504020204" pitchFamily="34" charset="0"/>
                <a:cs typeface="Noto Sans" panose="020B0502040504020204" pitchFamily="34" charset="0"/>
              </a:rPr>
              <a:t>The fourth segment is also at 14.29% with a numerical value of 2897747.</a:t>
            </a:r>
          </a:p>
          <a:p>
            <a:pPr algn="l">
              <a:buFont typeface="Arial" panose="020B0604020202020204" pitchFamily="34" charset="0"/>
              <a:buChar char="•"/>
            </a:pPr>
            <a:r>
              <a:rPr lang="en-US" b="0" i="0" dirty="0">
                <a:effectLst/>
                <a:latin typeface="Aptos Narrow" panose="020B0004020202020204" pitchFamily="34" charset="0"/>
                <a:ea typeface="Noto Sans" panose="020B0502040504020204" pitchFamily="34" charset="0"/>
                <a:cs typeface="Noto Sans" panose="020B0502040504020204" pitchFamily="34" charset="0"/>
              </a:rPr>
              <a:t>The fifth segment has the largest percentage at 14.32% with a numerical value of 2904096.</a:t>
            </a:r>
          </a:p>
          <a:p>
            <a:pPr algn="l">
              <a:buFont typeface="Arial" panose="020B0604020202020204" pitchFamily="34" charset="0"/>
              <a:buChar char="•"/>
            </a:pPr>
            <a:r>
              <a:rPr lang="en-US" b="0" i="0" dirty="0">
                <a:effectLst/>
                <a:latin typeface="Aptos Narrow" panose="020B0004020202020204" pitchFamily="34" charset="0"/>
                <a:ea typeface="Noto Sans" panose="020B0502040504020204" pitchFamily="34" charset="0"/>
                <a:cs typeface="Noto Sans" panose="020B0502040504020204" pitchFamily="34" charset="0"/>
              </a:rPr>
              <a:t>The sixth segment is at 14.29% with a numerical value of 2898059.</a:t>
            </a:r>
          </a:p>
          <a:p>
            <a:pPr algn="l">
              <a:buFont typeface="Arial" panose="020B0604020202020204" pitchFamily="34" charset="0"/>
              <a:buChar char="•"/>
            </a:pPr>
            <a:r>
              <a:rPr lang="en-US" b="0" i="0" dirty="0">
                <a:effectLst/>
                <a:latin typeface="Aptos Narrow" panose="020B0004020202020204" pitchFamily="34" charset="0"/>
                <a:ea typeface="Noto Sans" panose="020B0502040504020204" pitchFamily="34" charset="0"/>
                <a:cs typeface="Noto Sans" panose="020B0502040504020204" pitchFamily="34" charset="0"/>
              </a:rPr>
              <a:t>The last visible segment is at 14.26% with a numerical value of 2892071.</a:t>
            </a:r>
          </a:p>
        </p:txBody>
      </p:sp>
      <p:sp>
        <p:nvSpPr>
          <p:cNvPr id="11" name="TextBox 10">
            <a:extLst>
              <a:ext uri="{FF2B5EF4-FFF2-40B4-BE49-F238E27FC236}">
                <a16:creationId xmlns:a16="http://schemas.microsoft.com/office/drawing/2014/main" id="{07A8AC68-4E4E-78B8-2695-4085B1B49C6E}"/>
              </a:ext>
            </a:extLst>
          </p:cNvPr>
          <p:cNvSpPr txBox="1"/>
          <p:nvPr/>
        </p:nvSpPr>
        <p:spPr>
          <a:xfrm>
            <a:off x="9968443" y="18662"/>
            <a:ext cx="2223557" cy="646331"/>
          </a:xfrm>
          <a:prstGeom prst="rect">
            <a:avLst/>
          </a:prstGeom>
          <a:noFill/>
        </p:spPr>
        <p:txBody>
          <a:bodyPr wrap="none" rtlCol="0">
            <a:spAutoFit/>
          </a:bodyPr>
          <a:lstStyle/>
          <a:p>
            <a:r>
              <a:rPr lang="en-US" b="1" dirty="0">
                <a:effectLst>
                  <a:outerShdw blurRad="38100" dist="38100" dir="2700000" algn="tl">
                    <a:srgbClr val="000000">
                      <a:alpha val="43137"/>
                    </a:srgbClr>
                  </a:outerShdw>
                </a:effectLst>
              </a:rPr>
              <a:t>Rutuja Vinod Deore</a:t>
            </a:r>
            <a:endParaRPr lang="en-IN" b="1" dirty="0">
              <a:effectLst>
                <a:outerShdw blurRad="38100" dist="38100" dir="2700000" algn="tl">
                  <a:srgbClr val="000000">
                    <a:alpha val="43137"/>
                  </a:srgbClr>
                </a:outerShdw>
              </a:effectLst>
            </a:endParaRPr>
          </a:p>
          <a:p>
            <a:endParaRPr lang="en-IN" dirty="0"/>
          </a:p>
        </p:txBody>
      </p:sp>
    </p:spTree>
    <p:extLst>
      <p:ext uri="{BB962C8B-B14F-4D97-AF65-F5344CB8AC3E}">
        <p14:creationId xmlns:p14="http://schemas.microsoft.com/office/powerpoint/2010/main" val="4118435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042578-D385-36AE-ACC0-57DEF62E5A83}"/>
              </a:ext>
            </a:extLst>
          </p:cNvPr>
          <p:cNvPicPr>
            <a:picLocks noChangeAspect="1"/>
          </p:cNvPicPr>
          <p:nvPr/>
        </p:nvPicPr>
        <p:blipFill>
          <a:blip r:embed="rId2"/>
          <a:stretch>
            <a:fillRect/>
          </a:stretch>
        </p:blipFill>
        <p:spPr>
          <a:xfrm>
            <a:off x="0" y="4711960"/>
            <a:ext cx="3359187" cy="2136709"/>
          </a:xfrm>
          <a:prstGeom prst="rect">
            <a:avLst/>
          </a:prstGeom>
        </p:spPr>
      </p:pic>
      <p:sp>
        <p:nvSpPr>
          <p:cNvPr id="4" name="TextBox 3">
            <a:extLst>
              <a:ext uri="{FF2B5EF4-FFF2-40B4-BE49-F238E27FC236}">
                <a16:creationId xmlns:a16="http://schemas.microsoft.com/office/drawing/2014/main" id="{1324AD14-8A6C-3D97-A5D4-FCBDC7907A2A}"/>
              </a:ext>
            </a:extLst>
          </p:cNvPr>
          <p:cNvSpPr txBox="1"/>
          <p:nvPr/>
        </p:nvSpPr>
        <p:spPr>
          <a:xfrm>
            <a:off x="3446105" y="4711960"/>
            <a:ext cx="8599715" cy="2031325"/>
          </a:xfrm>
          <a:prstGeom prst="rect">
            <a:avLst/>
          </a:prstGeom>
          <a:noFill/>
        </p:spPr>
        <p:txBody>
          <a:bodyPr wrap="square" rtlCol="0">
            <a:spAutoFit/>
          </a:bodyPr>
          <a:lstStyle/>
          <a:p>
            <a:pPr marL="285750" indent="-285750" algn="l">
              <a:buFont typeface="Wingdings" panose="05000000000000000000" pitchFamily="2" charset="2"/>
              <a:buChar char="§"/>
            </a:pPr>
            <a:r>
              <a:rPr lang="en-US" b="0" i="0" dirty="0">
                <a:effectLst/>
                <a:latin typeface="Aptos Narrow" panose="020B0004020202020204" pitchFamily="34" charset="0"/>
              </a:rPr>
              <a:t>Maharashtra leads in orders, total amount, quantity, and gross amount.</a:t>
            </a:r>
          </a:p>
          <a:p>
            <a:pPr marL="285750" indent="-285750" algn="l">
              <a:buFont typeface="Wingdings" panose="05000000000000000000" pitchFamily="2" charset="2"/>
              <a:buChar char="§"/>
            </a:pPr>
            <a:r>
              <a:rPr lang="en-US" b="0" i="0" dirty="0">
                <a:effectLst/>
                <a:latin typeface="Aptos Narrow" panose="020B0004020202020204" pitchFamily="34" charset="0"/>
              </a:rPr>
              <a:t>Karnataka follows with high performance in orders, total amount, and quantity.</a:t>
            </a:r>
          </a:p>
          <a:p>
            <a:pPr marL="285750" indent="-285750" algn="l">
              <a:buFont typeface="Wingdings" panose="05000000000000000000" pitchFamily="2" charset="2"/>
              <a:buChar char="§"/>
            </a:pPr>
            <a:r>
              <a:rPr lang="en-US" b="0" i="0" dirty="0">
                <a:effectLst/>
                <a:latin typeface="Aptos Narrow" panose="020B0004020202020204" pitchFamily="34" charset="0"/>
              </a:rPr>
              <a:t>Uttar Pradesh has slightly fewer orders than Tamil Nadu but higher total amount and gross amount.</a:t>
            </a:r>
          </a:p>
          <a:p>
            <a:pPr marL="285750" indent="-285750" algn="l">
              <a:buFont typeface="Wingdings" panose="05000000000000000000" pitchFamily="2" charset="2"/>
              <a:buChar char="§"/>
            </a:pPr>
            <a:r>
              <a:rPr lang="en-US" b="0" i="0" dirty="0">
                <a:effectLst/>
                <a:latin typeface="Aptos Narrow" panose="020B0004020202020204" pitchFamily="34" charset="0"/>
              </a:rPr>
              <a:t>Delhi has the lowest numbers in each category among the listed states.</a:t>
            </a:r>
          </a:p>
          <a:p>
            <a:pPr marL="285750" indent="-285750" algn="l">
              <a:buFont typeface="Wingdings" panose="05000000000000000000" pitchFamily="2" charset="2"/>
              <a:buChar char="§"/>
            </a:pPr>
            <a:r>
              <a:rPr lang="en-US" b="0" i="0" dirty="0">
                <a:effectLst/>
                <a:latin typeface="Aptos Narrow" panose="020B0004020202020204" pitchFamily="34" charset="0"/>
              </a:rPr>
              <a:t>The total figures for all the states combined are provided, giving an overview of the overall business performance by state.</a:t>
            </a:r>
          </a:p>
        </p:txBody>
      </p:sp>
      <p:pic>
        <p:nvPicPr>
          <p:cNvPr id="6" name="Picture 5">
            <a:extLst>
              <a:ext uri="{FF2B5EF4-FFF2-40B4-BE49-F238E27FC236}">
                <a16:creationId xmlns:a16="http://schemas.microsoft.com/office/drawing/2014/main" id="{37BEA877-A3B1-E3CF-E652-0AA61A110D91}"/>
              </a:ext>
            </a:extLst>
          </p:cNvPr>
          <p:cNvPicPr>
            <a:picLocks noChangeAspect="1"/>
          </p:cNvPicPr>
          <p:nvPr/>
        </p:nvPicPr>
        <p:blipFill>
          <a:blip r:embed="rId3"/>
          <a:stretch>
            <a:fillRect/>
          </a:stretch>
        </p:blipFill>
        <p:spPr>
          <a:xfrm>
            <a:off x="0" y="0"/>
            <a:ext cx="3359187" cy="2127379"/>
          </a:xfrm>
          <a:prstGeom prst="rect">
            <a:avLst/>
          </a:prstGeom>
        </p:spPr>
      </p:pic>
      <p:sp>
        <p:nvSpPr>
          <p:cNvPr id="7" name="TextBox 6">
            <a:extLst>
              <a:ext uri="{FF2B5EF4-FFF2-40B4-BE49-F238E27FC236}">
                <a16:creationId xmlns:a16="http://schemas.microsoft.com/office/drawing/2014/main" id="{76121969-7C0E-5940-6AB1-382300053DD2}"/>
              </a:ext>
            </a:extLst>
          </p:cNvPr>
          <p:cNvSpPr txBox="1"/>
          <p:nvPr/>
        </p:nvSpPr>
        <p:spPr>
          <a:xfrm>
            <a:off x="3750906" y="475860"/>
            <a:ext cx="5415370" cy="1200329"/>
          </a:xfrm>
          <a:prstGeom prst="rect">
            <a:avLst/>
          </a:prstGeom>
          <a:noFill/>
        </p:spPr>
        <p:txBody>
          <a:bodyPr wrap="square" rtlCol="0">
            <a:spAutoFit/>
          </a:bodyPr>
          <a:lstStyle/>
          <a:p>
            <a:pPr marL="285750" indent="-285750" algn="l">
              <a:buFont typeface="Wingdings" panose="05000000000000000000" pitchFamily="2" charset="2"/>
              <a:buChar char="§"/>
            </a:pPr>
            <a:r>
              <a:rPr lang="en-US" b="0" i="0" dirty="0">
                <a:effectLst/>
                <a:latin typeface="Aptos Narrow" panose="020B0004020202020204" pitchFamily="34" charset="0"/>
                <a:ea typeface="Noto Sans" panose="020B0502040504020204" pitchFamily="34" charset="0"/>
                <a:cs typeface="Noto Sans" panose="020B0502040504020204" pitchFamily="34" charset="0"/>
              </a:rPr>
              <a:t>One segment represents 54.32 million units (69.12%).</a:t>
            </a:r>
          </a:p>
          <a:p>
            <a:pPr marL="285750" indent="-285750" algn="l">
              <a:buFont typeface="Wingdings" panose="05000000000000000000" pitchFamily="2" charset="2"/>
              <a:buChar char="§"/>
            </a:pPr>
            <a:r>
              <a:rPr lang="en-US" b="0" i="0" dirty="0">
                <a:effectLst/>
                <a:latin typeface="Aptos Narrow" panose="020B0004020202020204" pitchFamily="34" charset="0"/>
                <a:ea typeface="Noto Sans" panose="020B0502040504020204" pitchFamily="34" charset="0"/>
                <a:cs typeface="Noto Sans" panose="020B0502040504020204" pitchFamily="34" charset="0"/>
              </a:rPr>
              <a:t>The other segment represents 24.27 million units (30.88%).</a:t>
            </a:r>
          </a:p>
          <a:p>
            <a:pPr marL="285750" indent="-285750" algn="l">
              <a:buFont typeface="Wingdings" panose="05000000000000000000" pitchFamily="2" charset="2"/>
              <a:buChar char="§"/>
            </a:pPr>
            <a:r>
              <a:rPr lang="en-US" b="0" i="0" dirty="0">
                <a:effectLst/>
                <a:latin typeface="Aptos Narrow" panose="020B0004020202020204" pitchFamily="34" charset="0"/>
                <a:ea typeface="Noto Sans" panose="020B0502040504020204" pitchFamily="34" charset="0"/>
                <a:cs typeface="Noto Sans" panose="020B0502040504020204" pitchFamily="34" charset="0"/>
              </a:rPr>
              <a:t>The total count of units is approximately 78.59 million.</a:t>
            </a:r>
          </a:p>
        </p:txBody>
      </p:sp>
      <p:sp>
        <p:nvSpPr>
          <p:cNvPr id="8" name="TextBox 7">
            <a:extLst>
              <a:ext uri="{FF2B5EF4-FFF2-40B4-BE49-F238E27FC236}">
                <a16:creationId xmlns:a16="http://schemas.microsoft.com/office/drawing/2014/main" id="{A75080D0-7901-9D24-C3E0-E68CB5CDE684}"/>
              </a:ext>
            </a:extLst>
          </p:cNvPr>
          <p:cNvSpPr txBox="1"/>
          <p:nvPr/>
        </p:nvSpPr>
        <p:spPr>
          <a:xfrm>
            <a:off x="5603032" y="2715208"/>
            <a:ext cx="914400" cy="914400"/>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B2FA8DFC-E1FB-E502-7268-7A1CFC2C1511}"/>
              </a:ext>
            </a:extLst>
          </p:cNvPr>
          <p:cNvSpPr txBox="1"/>
          <p:nvPr/>
        </p:nvSpPr>
        <p:spPr>
          <a:xfrm>
            <a:off x="3582954" y="2440692"/>
            <a:ext cx="5583321" cy="2031325"/>
          </a:xfrm>
          <a:prstGeom prst="rect">
            <a:avLst/>
          </a:prstGeom>
          <a:noFill/>
        </p:spPr>
        <p:txBody>
          <a:bodyPr wrap="square" rtlCol="0">
            <a:spAutoFit/>
          </a:bodyPr>
          <a:lstStyle/>
          <a:p>
            <a:pPr marL="285750" indent="-285750" algn="l">
              <a:buFont typeface="Wingdings" panose="05000000000000000000" pitchFamily="2" charset="2"/>
              <a:buChar char="§"/>
            </a:pPr>
            <a:r>
              <a:rPr lang="en-US" b="0" i="0" dirty="0">
                <a:effectLst/>
                <a:latin typeface="Aptos Narrow" panose="020B0004020202020204" pitchFamily="34" charset="0"/>
                <a:ea typeface="Noto Sans" panose="020B0502040504020204" pitchFamily="34" charset="0"/>
                <a:cs typeface="Noto Sans" panose="020B0502040504020204" pitchFamily="34" charset="0"/>
              </a:rPr>
              <a:t>Sales associated with the "False" category vastly exceed those associated with the "True" category.</a:t>
            </a:r>
          </a:p>
          <a:p>
            <a:pPr marL="285750" indent="-285750" algn="l">
              <a:buFont typeface="Wingdings" panose="05000000000000000000" pitchFamily="2" charset="2"/>
              <a:buChar char="§"/>
            </a:pPr>
            <a:r>
              <a:rPr lang="en-US" b="0" i="0" dirty="0">
                <a:effectLst/>
                <a:latin typeface="Aptos Narrow" panose="020B0004020202020204" pitchFamily="34" charset="0"/>
                <a:ea typeface="Noto Sans" panose="020B0502040504020204" pitchFamily="34" charset="0"/>
                <a:cs typeface="Noto Sans" panose="020B0502040504020204" pitchFamily="34" charset="0"/>
              </a:rPr>
              <a:t>The exact value for the "False" category is 78,001K (which could be interpreted as 78,001,000 if K stands for thousands).</a:t>
            </a:r>
          </a:p>
          <a:p>
            <a:pPr marL="285750" indent="-285750" algn="l">
              <a:buFont typeface="Wingdings" panose="05000000000000000000" pitchFamily="2" charset="2"/>
              <a:buChar char="§"/>
            </a:pPr>
            <a:r>
              <a:rPr lang="en-US" b="0" i="0" dirty="0">
                <a:effectLst/>
                <a:latin typeface="Aptos Narrow" panose="020B0004020202020204" pitchFamily="34" charset="0"/>
                <a:ea typeface="Noto Sans" panose="020B0502040504020204" pitchFamily="34" charset="0"/>
                <a:cs typeface="Noto Sans" panose="020B0502040504020204" pitchFamily="34" charset="0"/>
              </a:rPr>
              <a:t>The "True" category has a value of 591K (which could be interpreted as 591,000 if K stands for thousands)</a:t>
            </a:r>
          </a:p>
        </p:txBody>
      </p:sp>
      <p:pic>
        <p:nvPicPr>
          <p:cNvPr id="11" name="Picture 10">
            <a:extLst>
              <a:ext uri="{FF2B5EF4-FFF2-40B4-BE49-F238E27FC236}">
                <a16:creationId xmlns:a16="http://schemas.microsoft.com/office/drawing/2014/main" id="{9D3660E0-50A0-2795-25E5-17ABE8922643}"/>
              </a:ext>
            </a:extLst>
          </p:cNvPr>
          <p:cNvPicPr>
            <a:picLocks noChangeAspect="1"/>
          </p:cNvPicPr>
          <p:nvPr/>
        </p:nvPicPr>
        <p:blipFill>
          <a:blip r:embed="rId4"/>
          <a:stretch>
            <a:fillRect/>
          </a:stretch>
        </p:blipFill>
        <p:spPr>
          <a:xfrm>
            <a:off x="-1" y="2265507"/>
            <a:ext cx="3359187" cy="2308324"/>
          </a:xfrm>
          <a:prstGeom prst="rect">
            <a:avLst/>
          </a:prstGeom>
        </p:spPr>
      </p:pic>
      <p:sp>
        <p:nvSpPr>
          <p:cNvPr id="12" name="TextBox 11">
            <a:extLst>
              <a:ext uri="{FF2B5EF4-FFF2-40B4-BE49-F238E27FC236}">
                <a16:creationId xmlns:a16="http://schemas.microsoft.com/office/drawing/2014/main" id="{20F34F66-6456-524E-A133-3A8FC75DB17F}"/>
              </a:ext>
            </a:extLst>
          </p:cNvPr>
          <p:cNvSpPr txBox="1"/>
          <p:nvPr/>
        </p:nvSpPr>
        <p:spPr>
          <a:xfrm>
            <a:off x="9968443" y="53465"/>
            <a:ext cx="2223557" cy="646331"/>
          </a:xfrm>
          <a:prstGeom prst="rect">
            <a:avLst/>
          </a:prstGeom>
          <a:noFill/>
        </p:spPr>
        <p:txBody>
          <a:bodyPr wrap="none" rtlCol="0">
            <a:spAutoFit/>
          </a:bodyPr>
          <a:lstStyle/>
          <a:p>
            <a:r>
              <a:rPr lang="en-US" b="1" dirty="0">
                <a:effectLst>
                  <a:outerShdw blurRad="38100" dist="38100" dir="2700000" algn="tl">
                    <a:srgbClr val="000000">
                      <a:alpha val="43137"/>
                    </a:srgbClr>
                  </a:outerShdw>
                </a:effectLst>
              </a:rPr>
              <a:t>Rutuja Vinod Deore</a:t>
            </a:r>
            <a:endParaRPr lang="en-IN" b="1" dirty="0">
              <a:effectLst>
                <a:outerShdw blurRad="38100" dist="38100" dir="2700000" algn="tl">
                  <a:srgbClr val="000000">
                    <a:alpha val="43137"/>
                  </a:srgbClr>
                </a:outerShdw>
              </a:effectLst>
            </a:endParaRPr>
          </a:p>
          <a:p>
            <a:endParaRPr lang="en-IN" dirty="0"/>
          </a:p>
        </p:txBody>
      </p:sp>
    </p:spTree>
    <p:extLst>
      <p:ext uri="{BB962C8B-B14F-4D97-AF65-F5344CB8AC3E}">
        <p14:creationId xmlns:p14="http://schemas.microsoft.com/office/powerpoint/2010/main" val="3787931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67D96F-CB20-588C-787B-60C3388374D6}"/>
              </a:ext>
            </a:extLst>
          </p:cNvPr>
          <p:cNvPicPr>
            <a:picLocks noChangeAspect="1"/>
          </p:cNvPicPr>
          <p:nvPr/>
        </p:nvPicPr>
        <p:blipFill>
          <a:blip r:embed="rId2"/>
          <a:stretch>
            <a:fillRect/>
          </a:stretch>
        </p:blipFill>
        <p:spPr>
          <a:xfrm>
            <a:off x="0" y="0"/>
            <a:ext cx="4133461" cy="2406194"/>
          </a:xfrm>
          <a:prstGeom prst="rect">
            <a:avLst/>
          </a:prstGeom>
        </p:spPr>
      </p:pic>
      <p:sp>
        <p:nvSpPr>
          <p:cNvPr id="4" name="TextBox 3">
            <a:extLst>
              <a:ext uri="{FF2B5EF4-FFF2-40B4-BE49-F238E27FC236}">
                <a16:creationId xmlns:a16="http://schemas.microsoft.com/office/drawing/2014/main" id="{163C96FB-6BB2-051F-D082-53C6CC978F40}"/>
              </a:ext>
            </a:extLst>
          </p:cNvPr>
          <p:cNvSpPr txBox="1"/>
          <p:nvPr/>
        </p:nvSpPr>
        <p:spPr>
          <a:xfrm>
            <a:off x="4576665" y="524174"/>
            <a:ext cx="5617028" cy="1200329"/>
          </a:xfrm>
          <a:prstGeom prst="rect">
            <a:avLst/>
          </a:prstGeom>
          <a:noFill/>
        </p:spPr>
        <p:txBody>
          <a:bodyPr wrap="square" rtlCol="0">
            <a:spAutoFit/>
          </a:bodyPr>
          <a:lstStyle/>
          <a:p>
            <a:pPr marL="285750" indent="-285750" algn="l">
              <a:buFont typeface="Wingdings" panose="05000000000000000000" pitchFamily="2" charset="2"/>
              <a:buChar char="§"/>
            </a:pPr>
            <a:r>
              <a:rPr lang="en-US" b="0" i="0" dirty="0">
                <a:effectLst/>
                <a:latin typeface="Aptos Narrow" panose="020B0004020202020204" pitchFamily="34" charset="0"/>
                <a:ea typeface="Noto Sans" panose="020B0502040504020204" pitchFamily="34" charset="0"/>
                <a:cs typeface="Noto Sans" panose="020B0502040504020204" pitchFamily="34" charset="0"/>
              </a:rPr>
              <a:t>Hyderabad leads in revenue with around 6.3 million.</a:t>
            </a:r>
          </a:p>
          <a:p>
            <a:pPr marL="285750" indent="-285750" algn="l">
              <a:buFont typeface="Wingdings" panose="05000000000000000000" pitchFamily="2" charset="2"/>
              <a:buChar char="§"/>
            </a:pPr>
            <a:r>
              <a:rPr lang="en-US" b="0" i="0" dirty="0">
                <a:effectLst/>
                <a:latin typeface="Aptos Narrow" panose="020B0004020202020204" pitchFamily="34" charset="0"/>
                <a:ea typeface="Noto Sans" panose="020B0502040504020204" pitchFamily="34" charset="0"/>
                <a:cs typeface="Noto Sans" panose="020B0502040504020204" pitchFamily="34" charset="0"/>
              </a:rPr>
              <a:t>Bengaluru follows with approximately 4.3 million.</a:t>
            </a:r>
          </a:p>
          <a:p>
            <a:pPr marL="285750" indent="-285750" algn="l">
              <a:buFont typeface="Wingdings" panose="05000000000000000000" pitchFamily="2" charset="2"/>
              <a:buChar char="§"/>
            </a:pPr>
            <a:r>
              <a:rPr lang="en-US" b="0" i="0" dirty="0">
                <a:effectLst/>
                <a:latin typeface="Aptos Narrow" panose="020B0004020202020204" pitchFamily="34" charset="0"/>
                <a:ea typeface="Noto Sans" panose="020B0502040504020204" pitchFamily="34" charset="0"/>
                <a:cs typeface="Noto Sans" panose="020B0502040504020204" pitchFamily="34" charset="0"/>
              </a:rPr>
              <a:t>Other cities contribute varying amounts, with a notable drop after the top three.</a:t>
            </a:r>
          </a:p>
        </p:txBody>
      </p:sp>
      <p:pic>
        <p:nvPicPr>
          <p:cNvPr id="6" name="Picture 5">
            <a:extLst>
              <a:ext uri="{FF2B5EF4-FFF2-40B4-BE49-F238E27FC236}">
                <a16:creationId xmlns:a16="http://schemas.microsoft.com/office/drawing/2014/main" id="{2F391B65-79D8-D8B0-4BEB-CA3F3A85F4A1}"/>
              </a:ext>
            </a:extLst>
          </p:cNvPr>
          <p:cNvPicPr>
            <a:picLocks noChangeAspect="1"/>
          </p:cNvPicPr>
          <p:nvPr/>
        </p:nvPicPr>
        <p:blipFill>
          <a:blip r:embed="rId3"/>
          <a:stretch>
            <a:fillRect/>
          </a:stretch>
        </p:blipFill>
        <p:spPr>
          <a:xfrm>
            <a:off x="0" y="5044283"/>
            <a:ext cx="4217437" cy="1813717"/>
          </a:xfrm>
          <a:prstGeom prst="rect">
            <a:avLst/>
          </a:prstGeom>
        </p:spPr>
      </p:pic>
      <p:sp>
        <p:nvSpPr>
          <p:cNvPr id="10" name="TextBox 9">
            <a:extLst>
              <a:ext uri="{FF2B5EF4-FFF2-40B4-BE49-F238E27FC236}">
                <a16:creationId xmlns:a16="http://schemas.microsoft.com/office/drawing/2014/main" id="{35B913EE-F523-9FC3-15D8-7CC82D3A333A}"/>
              </a:ext>
            </a:extLst>
          </p:cNvPr>
          <p:cNvSpPr txBox="1"/>
          <p:nvPr/>
        </p:nvSpPr>
        <p:spPr>
          <a:xfrm>
            <a:off x="4576665" y="5350976"/>
            <a:ext cx="5994918"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ptos Narrow" panose="020B0004020202020204" pitchFamily="34" charset="0"/>
              </a:rPr>
              <a:t>The image shows a breakdown of data related to "kurta" items, including quantities and sizes. The total quantity is 104277, and specific quantities are listed for "XL" size and another subset, but the details are partially visible.</a:t>
            </a:r>
            <a:endParaRPr lang="en-IN" dirty="0">
              <a:latin typeface="Aptos Narrow" panose="020B0004020202020204" pitchFamily="34" charset="0"/>
            </a:endParaRPr>
          </a:p>
        </p:txBody>
      </p:sp>
      <p:sp>
        <p:nvSpPr>
          <p:cNvPr id="11" name="TextBox 10">
            <a:extLst>
              <a:ext uri="{FF2B5EF4-FFF2-40B4-BE49-F238E27FC236}">
                <a16:creationId xmlns:a16="http://schemas.microsoft.com/office/drawing/2014/main" id="{2C842FFE-5A4B-47E1-C9E9-ECF60136E3AA}"/>
              </a:ext>
            </a:extLst>
          </p:cNvPr>
          <p:cNvSpPr txBox="1"/>
          <p:nvPr/>
        </p:nvSpPr>
        <p:spPr>
          <a:xfrm>
            <a:off x="4545565" y="2406194"/>
            <a:ext cx="5994917"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ptos Narrow" panose="020B0004020202020204" pitchFamily="34" charset="0"/>
              </a:rPr>
              <a:t>Stock distribution is represented by a tree map chart.</a:t>
            </a:r>
          </a:p>
          <a:p>
            <a:pPr marL="285750" indent="-285750">
              <a:buFont typeface="Arial" panose="020B0604020202020204" pitchFamily="34" charset="0"/>
              <a:buChar char="•"/>
            </a:pPr>
            <a:r>
              <a:rPr lang="en-US" dirty="0">
                <a:latin typeface="Aptos Narrow" panose="020B0004020202020204" pitchFamily="34" charset="0"/>
              </a:rPr>
              <a:t>The chart is divided into four sections, each representing a different category of stock items.</a:t>
            </a:r>
          </a:p>
          <a:p>
            <a:pPr marL="285750" indent="-285750">
              <a:buFont typeface="Arial" panose="020B0604020202020204" pitchFamily="34" charset="0"/>
              <a:buChar char="•"/>
            </a:pPr>
            <a:r>
              <a:rPr lang="en-US" dirty="0">
                <a:latin typeface="Aptos Narrow" panose="020B0004020202020204" pitchFamily="34" charset="0"/>
              </a:rPr>
              <a:t>The categories are labeled as "KURTA," "SET," "KURTA SET," and "TOP."</a:t>
            </a:r>
          </a:p>
          <a:p>
            <a:pPr marL="285750" indent="-285750">
              <a:buFont typeface="Arial" panose="020B0604020202020204" pitchFamily="34" charset="0"/>
              <a:buChar char="•"/>
            </a:pPr>
            <a:r>
              <a:rPr lang="en-US" dirty="0">
                <a:latin typeface="Aptos Narrow" panose="020B0004020202020204" pitchFamily="34" charset="0"/>
              </a:rPr>
              <a:t>The size of each section corresponds to the quantity or proportion of stock in that category.</a:t>
            </a:r>
          </a:p>
          <a:p>
            <a:pPr marL="285750" indent="-285750">
              <a:buFont typeface="Arial" panose="020B0604020202020204" pitchFamily="34" charset="0"/>
              <a:buChar char="•"/>
            </a:pPr>
            <a:r>
              <a:rPr lang="en-US" dirty="0">
                <a:latin typeface="Aptos Narrow" panose="020B0004020202020204" pitchFamily="34" charset="0"/>
              </a:rPr>
              <a:t>"KURTA" is the largest category, followed by "SET," "KURTA SET," and "TOP" respectively.</a:t>
            </a:r>
            <a:endParaRPr lang="en-IN" dirty="0">
              <a:latin typeface="Aptos Narrow" panose="020B0004020202020204" pitchFamily="34" charset="0"/>
            </a:endParaRPr>
          </a:p>
        </p:txBody>
      </p:sp>
      <p:pic>
        <p:nvPicPr>
          <p:cNvPr id="12" name="Picture 11">
            <a:extLst>
              <a:ext uri="{FF2B5EF4-FFF2-40B4-BE49-F238E27FC236}">
                <a16:creationId xmlns:a16="http://schemas.microsoft.com/office/drawing/2014/main" id="{59A2771B-5750-DD89-0749-E995F34F45B7}"/>
              </a:ext>
            </a:extLst>
          </p:cNvPr>
          <p:cNvPicPr>
            <a:picLocks noChangeAspect="1"/>
          </p:cNvPicPr>
          <p:nvPr/>
        </p:nvPicPr>
        <p:blipFill>
          <a:blip r:embed="rId4"/>
          <a:stretch>
            <a:fillRect/>
          </a:stretch>
        </p:blipFill>
        <p:spPr>
          <a:xfrm>
            <a:off x="0" y="2519264"/>
            <a:ext cx="4133461" cy="2406193"/>
          </a:xfrm>
          <a:prstGeom prst="rect">
            <a:avLst/>
          </a:prstGeom>
        </p:spPr>
      </p:pic>
    </p:spTree>
    <p:extLst>
      <p:ext uri="{BB962C8B-B14F-4D97-AF65-F5344CB8AC3E}">
        <p14:creationId xmlns:p14="http://schemas.microsoft.com/office/powerpoint/2010/main" val="4229538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854EA-5C10-6113-2AB6-281A47DB1A28}"/>
              </a:ext>
            </a:extLst>
          </p:cNvPr>
          <p:cNvSpPr txBox="1"/>
          <p:nvPr/>
        </p:nvSpPr>
        <p:spPr>
          <a:xfrm>
            <a:off x="821094" y="1502229"/>
            <a:ext cx="10235681" cy="4801314"/>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effectLst/>
                <a:latin typeface="Sitka Banner Semibold" pitchFamily="2" charset="0"/>
              </a:rPr>
              <a:t> Embrace the Latest Fashion Trends: Drive nationwide sales by aligning your offerings with the hottest and most current fashion trends.</a:t>
            </a:r>
          </a:p>
          <a:p>
            <a:pPr algn="l"/>
            <a:endParaRPr lang="en-US" b="0" i="0" dirty="0">
              <a:effectLst/>
              <a:latin typeface="Sitka Banner Semibold" pitchFamily="2" charset="0"/>
            </a:endParaRPr>
          </a:p>
          <a:p>
            <a:pPr marL="285750" indent="-285750" algn="l">
              <a:buFont typeface="Wingdings" panose="05000000000000000000" pitchFamily="2" charset="2"/>
              <a:buChar char="Ø"/>
            </a:pPr>
            <a:r>
              <a:rPr lang="en-US" b="0" i="0" dirty="0">
                <a:effectLst/>
                <a:latin typeface="Sitka Banner Semibold" pitchFamily="2" charset="0"/>
              </a:rPr>
              <a:t> Modernize Ethnic Styles: Revitalize traditional attire, infusing new life and vitality into their sales performance.</a:t>
            </a:r>
          </a:p>
          <a:p>
            <a:pPr marL="285750" indent="-285750" algn="l">
              <a:buFont typeface="Wingdings" panose="05000000000000000000" pitchFamily="2" charset="2"/>
              <a:buChar char="Ø"/>
            </a:pPr>
            <a:endParaRPr lang="en-US" b="0" i="0" dirty="0">
              <a:effectLst/>
              <a:latin typeface="Sitka Banner Semibold" pitchFamily="2" charset="0"/>
            </a:endParaRPr>
          </a:p>
          <a:p>
            <a:pPr marL="285750" indent="-285750" algn="l">
              <a:buFont typeface="Wingdings" panose="05000000000000000000" pitchFamily="2" charset="2"/>
              <a:buChar char="Ø"/>
            </a:pPr>
            <a:r>
              <a:rPr lang="en-US" b="0" i="0" dirty="0">
                <a:effectLst/>
                <a:latin typeface="Sitka Banner Semibold" pitchFamily="2" charset="0"/>
              </a:rPr>
              <a:t>Explore New Markets: Expand and diversify your customer base by venturing into untapped markets or regions, leveraging insights into consumer preferences.</a:t>
            </a:r>
          </a:p>
          <a:p>
            <a:pPr marL="285750" indent="-285750" algn="l">
              <a:buFont typeface="Wingdings" panose="05000000000000000000" pitchFamily="2" charset="2"/>
              <a:buChar char="Ø"/>
            </a:pPr>
            <a:endParaRPr lang="en-US" b="0" i="0" dirty="0">
              <a:effectLst/>
              <a:latin typeface="Sitka Banner Semibold" pitchFamily="2" charset="0"/>
            </a:endParaRPr>
          </a:p>
          <a:p>
            <a:pPr marL="285750" indent="-285750" algn="l">
              <a:buFont typeface="Wingdings" panose="05000000000000000000" pitchFamily="2" charset="2"/>
              <a:buChar char="Ø"/>
            </a:pPr>
            <a:r>
              <a:rPr lang="en-US" b="0" i="0" dirty="0">
                <a:effectLst/>
                <a:latin typeface="Sitka Banner Semibold" pitchFamily="2" charset="0"/>
              </a:rPr>
              <a:t> Elevate Customer Experience: Customize pricing or promotions based on size or color preferences revealed by data to enhance overall customer satisfaction.</a:t>
            </a:r>
          </a:p>
          <a:p>
            <a:pPr marL="285750" indent="-285750" algn="l">
              <a:buFont typeface="Wingdings" panose="05000000000000000000" pitchFamily="2" charset="2"/>
              <a:buChar char="Ø"/>
            </a:pPr>
            <a:endParaRPr lang="en-US" b="0" i="0" dirty="0">
              <a:effectLst/>
              <a:latin typeface="Sitka Banner Semibold" pitchFamily="2" charset="0"/>
            </a:endParaRPr>
          </a:p>
          <a:p>
            <a:pPr marL="285750" indent="-285750" algn="l">
              <a:buFont typeface="Wingdings" panose="05000000000000000000" pitchFamily="2" charset="2"/>
              <a:buChar char="Ø"/>
            </a:pPr>
            <a:r>
              <a:rPr lang="en-US" b="0" i="0" dirty="0">
                <a:effectLst/>
                <a:latin typeface="Sitka Banner Semibold" pitchFamily="2" charset="0"/>
              </a:rPr>
              <a:t> Prioritize High-Performing Categories: Amplify promotional efforts for top-performing categories such as Sets, Kurtas, and Western Dresses to drive increased sales.</a:t>
            </a:r>
          </a:p>
          <a:p>
            <a:pPr marL="285750" indent="-285750" algn="l">
              <a:buFont typeface="Wingdings" panose="05000000000000000000" pitchFamily="2" charset="2"/>
              <a:buChar char="Ø"/>
            </a:pPr>
            <a:endParaRPr lang="en-US" b="0" i="0" dirty="0">
              <a:effectLst/>
              <a:latin typeface="Sitka Banner Semibold" pitchFamily="2" charset="0"/>
            </a:endParaRPr>
          </a:p>
          <a:p>
            <a:pPr marL="285750" indent="-285750" algn="l">
              <a:buFont typeface="Wingdings" panose="05000000000000000000" pitchFamily="2" charset="2"/>
              <a:buChar char="Ø"/>
            </a:pPr>
            <a:r>
              <a:rPr lang="en-US" b="0" i="0" dirty="0">
                <a:effectLst/>
                <a:latin typeface="Sitka Banner Semibold" pitchFamily="2" charset="0"/>
              </a:rPr>
              <a:t> Monitor Lucknow Sales: Keep a vigilant eye on sales in Lucknow and develop strategies to enhance its market presence and performance.</a:t>
            </a:r>
          </a:p>
        </p:txBody>
      </p:sp>
      <p:sp>
        <p:nvSpPr>
          <p:cNvPr id="5" name="TextBox 4">
            <a:extLst>
              <a:ext uri="{FF2B5EF4-FFF2-40B4-BE49-F238E27FC236}">
                <a16:creationId xmlns:a16="http://schemas.microsoft.com/office/drawing/2014/main" id="{80BB9DD0-4E96-C2EE-E685-4DB43063FA6D}"/>
              </a:ext>
            </a:extLst>
          </p:cNvPr>
          <p:cNvSpPr txBox="1"/>
          <p:nvPr/>
        </p:nvSpPr>
        <p:spPr>
          <a:xfrm>
            <a:off x="821094" y="674103"/>
            <a:ext cx="6097554" cy="584775"/>
          </a:xfrm>
          <a:prstGeom prst="rect">
            <a:avLst/>
          </a:prstGeom>
          <a:noFill/>
        </p:spPr>
        <p:txBody>
          <a:bodyPr wrap="square">
            <a:spAutoFit/>
          </a:bodyPr>
          <a:lstStyle/>
          <a:p>
            <a:pPr marL="457200" indent="-457200">
              <a:buFont typeface="Wingdings" panose="05000000000000000000" pitchFamily="2" charset="2"/>
              <a:buChar char="q"/>
            </a:pPr>
            <a:r>
              <a:rPr lang="en-US" sz="3200" dirty="0">
                <a:latin typeface="Algerian" panose="04020705040A02060702" pitchFamily="82" charset="0"/>
              </a:rPr>
              <a:t>Recommendation</a:t>
            </a:r>
            <a:endParaRPr lang="en-IN" sz="3200" dirty="0">
              <a:latin typeface="Algerian" panose="04020705040A02060702" pitchFamily="82" charset="0"/>
            </a:endParaRPr>
          </a:p>
        </p:txBody>
      </p:sp>
    </p:spTree>
    <p:extLst>
      <p:ext uri="{BB962C8B-B14F-4D97-AF65-F5344CB8AC3E}">
        <p14:creationId xmlns:p14="http://schemas.microsoft.com/office/powerpoint/2010/main" val="27375392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infopath/2007/PartnerControls"/>
    <ds:schemaRef ds:uri="f577acbf-5b0b-4b4f-9948-268e97f8d3a4"/>
    <ds:schemaRef ds:uri="http://schemas.microsoft.com/office/2006/documentManagement/typ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Slate</Template>
  <TotalTime>1729</TotalTime>
  <Words>960</Words>
  <Application>Microsoft Office PowerPoint</Application>
  <PresentationFormat>Widescreen</PresentationFormat>
  <Paragraphs>90</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Algerian</vt:lpstr>
      <vt:lpstr>Aptos Narrow</vt:lpstr>
      <vt:lpstr>Arial</vt:lpstr>
      <vt:lpstr>Calisto MT</vt:lpstr>
      <vt:lpstr>Century</vt:lpstr>
      <vt:lpstr>Sitka Banner Semibold</vt:lpstr>
      <vt:lpstr>Wingdings</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rutuja deore</cp:lastModifiedBy>
  <cp:revision>6</cp:revision>
  <dcterms:created xsi:type="dcterms:W3CDTF">2018-06-07T21:39:02Z</dcterms:created>
  <dcterms:modified xsi:type="dcterms:W3CDTF">2024-01-11T13:37:07Z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