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8" r:id="rId3"/>
    <p:sldId id="259" r:id="rId4"/>
    <p:sldId id="261" r:id="rId5"/>
    <p:sldId id="285" r:id="rId6"/>
    <p:sldId id="286" r:id="rId7"/>
    <p:sldId id="288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318" r:id="rId17"/>
    <p:sldId id="296" r:id="rId18"/>
    <p:sldId id="295" r:id="rId19"/>
    <p:sldId id="298" r:id="rId20"/>
    <p:sldId id="299" r:id="rId21"/>
    <p:sldId id="300" r:id="rId22"/>
    <p:sldId id="315" r:id="rId23"/>
    <p:sldId id="301" r:id="rId24"/>
    <p:sldId id="302" r:id="rId25"/>
    <p:sldId id="303" r:id="rId26"/>
    <p:sldId id="304" r:id="rId27"/>
    <p:sldId id="305" r:id="rId28"/>
    <p:sldId id="306" r:id="rId29"/>
    <p:sldId id="308" r:id="rId30"/>
    <p:sldId id="310" r:id="rId31"/>
    <p:sldId id="311" r:id="rId32"/>
    <p:sldId id="313" r:id="rId33"/>
    <p:sldId id="314" r:id="rId34"/>
    <p:sldId id="316" r:id="rId35"/>
    <p:sldId id="317" r:id="rId36"/>
  </p:sldIdLst>
  <p:sldSz cx="9144000" cy="6858000" type="screen4x3"/>
  <p:notesSz cx="6858000" cy="9144000"/>
  <p:embeddedFontLst>
    <p:embeddedFont>
      <p:font typeface="Roboto Slab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0F82C-2B59-412C-9E8F-3144B60D8206}">
  <a:tblStyle styleId="{0C90F82C-2B59-412C-9E8F-3144B60D82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esktop\Winter%2018\TrafficStopStats\FLgenderPerc\FLgend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esktop\Winter%2018\TrafficStopStats\CAgenderPerc\CAgend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esktop\Winter%2018\TrafficStopStats\CTagePerc\CTa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tuj\Desktop\Winter%2018\TrafficStopStats\FLagePerc\FLag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Stops</a:t>
            </a:r>
            <a:r>
              <a:rPr lang="en-US" baseline="0"/>
              <a:t> by Gender in Florida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FLgender!$M$1</c:f>
              <c:strCache>
                <c:ptCount val="1"/>
                <c:pt idx="0">
                  <c:v>percentage by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FLgender!$K$2:$L$13</c:f>
              <c:multiLvlStrCache>
                <c:ptCount val="12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2013</c:v>
                  </c:pt>
                  <c:pt idx="8">
                    <c:v>2014</c:v>
                  </c:pt>
                  <c:pt idx="9">
                    <c:v>2014</c:v>
                  </c:pt>
                  <c:pt idx="10">
                    <c:v>2015</c:v>
                  </c:pt>
                  <c:pt idx="11">
                    <c:v>2015</c:v>
                  </c:pt>
                </c:lvl>
              </c:multiLvlStrCache>
            </c:multiLvlStrRef>
          </c:cat>
          <c:val>
            <c:numRef>
              <c:f>FLgender!$M$2:$M$13</c:f>
              <c:numCache>
                <c:formatCode>General</c:formatCode>
                <c:ptCount val="12"/>
                <c:pt idx="0">
                  <c:v>2.6267667703272202</c:v>
                </c:pt>
                <c:pt idx="1">
                  <c:v>5.2339866254810898</c:v>
                </c:pt>
                <c:pt idx="2">
                  <c:v>3.3744897224291499</c:v>
                </c:pt>
                <c:pt idx="3">
                  <c:v>6.7283128296048096</c:v>
                </c:pt>
                <c:pt idx="4">
                  <c:v>2.8425627040755801</c:v>
                </c:pt>
                <c:pt idx="5">
                  <c:v>5.8239301393672802</c:v>
                </c:pt>
                <c:pt idx="6">
                  <c:v>3.03945742268527</c:v>
                </c:pt>
                <c:pt idx="7">
                  <c:v>6.6672862530201602</c:v>
                </c:pt>
                <c:pt idx="8">
                  <c:v>3.3473521840771299</c:v>
                </c:pt>
                <c:pt idx="9">
                  <c:v>7.4803730528998198</c:v>
                </c:pt>
                <c:pt idx="10">
                  <c:v>1.5531834538168801</c:v>
                </c:pt>
                <c:pt idx="11">
                  <c:v>3.45959056896164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D-4A44-A7E5-9A1B339037E8}"/>
            </c:ext>
          </c:extLst>
        </c:ser>
        <c:ser>
          <c:idx val="1"/>
          <c:order val="1"/>
          <c:tx>
            <c:strRef>
              <c:f>FLgender!$N$1</c:f>
              <c:strCache>
                <c:ptCount val="1"/>
                <c:pt idx="0">
                  <c:v>percentage by total stops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FLgender!$K$2:$L$13</c:f>
              <c:multiLvlStrCache>
                <c:ptCount val="12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2013</c:v>
                  </c:pt>
                  <c:pt idx="8">
                    <c:v>2014</c:v>
                  </c:pt>
                  <c:pt idx="9">
                    <c:v>2014</c:v>
                  </c:pt>
                  <c:pt idx="10">
                    <c:v>2015</c:v>
                  </c:pt>
                  <c:pt idx="11">
                    <c:v>2015</c:v>
                  </c:pt>
                </c:lvl>
              </c:multiLvlStrCache>
            </c:multiLvlStrRef>
          </c:cat>
          <c:val>
            <c:numRef>
              <c:f>FLgender!$N$2:$N$13</c:f>
              <c:numCache>
                <c:formatCode>General</c:formatCode>
                <c:ptCount val="12"/>
                <c:pt idx="0">
                  <c:v>3.8331839881832201</c:v>
                </c:pt>
                <c:pt idx="1">
                  <c:v>7.15600598069223</c:v>
                </c:pt>
                <c:pt idx="2">
                  <c:v>5.0040524243900899</c:v>
                </c:pt>
                <c:pt idx="3">
                  <c:v>9.3477828608825</c:v>
                </c:pt>
                <c:pt idx="4">
                  <c:v>4.2790613426749902</c:v>
                </c:pt>
                <c:pt idx="5">
                  <c:v>8.2119973158452506</c:v>
                </c:pt>
                <c:pt idx="6">
                  <c:v>4.6406807335164801</c:v>
                </c:pt>
                <c:pt idx="7">
                  <c:v>9.5406096454709601</c:v>
                </c:pt>
                <c:pt idx="8">
                  <c:v>5.2027632480338202</c:v>
                </c:pt>
                <c:pt idx="9">
                  <c:v>10.893864847127499</c:v>
                </c:pt>
                <c:pt idx="10">
                  <c:v>2.4630698156912301</c:v>
                </c:pt>
                <c:pt idx="11">
                  <c:v>5.1386659573848004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2D-4A44-A7E5-9A1B33903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3041968"/>
        <c:axId val="2033903504"/>
      </c:barChart>
      <c:catAx>
        <c:axId val="204304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903504"/>
        <c:crosses val="autoZero"/>
        <c:auto val="1"/>
        <c:lblAlgn val="ctr"/>
        <c:lblOffset val="100"/>
        <c:noMultiLvlLbl val="0"/>
      </c:catAx>
      <c:valAx>
        <c:axId val="203390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4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Stops</a:t>
            </a:r>
            <a:r>
              <a:rPr lang="en-US" baseline="0"/>
              <a:t> in California by Gender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CAgender!$C$15</c:f>
              <c:strCache>
                <c:ptCount val="1"/>
                <c:pt idx="0">
                  <c:v>percentage by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CAgender!$A$16:$B$27</c:f>
              <c:multiLvlStrCache>
                <c:ptCount val="12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2013</c:v>
                  </c:pt>
                  <c:pt idx="8">
                    <c:v>2014</c:v>
                  </c:pt>
                  <c:pt idx="9">
                    <c:v>2014</c:v>
                  </c:pt>
                  <c:pt idx="10">
                    <c:v>2015</c:v>
                  </c:pt>
                  <c:pt idx="11">
                    <c:v>2015</c:v>
                  </c:pt>
                </c:lvl>
              </c:multiLvlStrCache>
            </c:multiLvlStrRef>
          </c:cat>
          <c:val>
            <c:numRef>
              <c:f>CAgender!$C$16:$C$27</c:f>
              <c:numCache>
                <c:formatCode>General</c:formatCode>
                <c:ptCount val="12"/>
                <c:pt idx="0">
                  <c:v>10.4423482</c:v>
                </c:pt>
                <c:pt idx="1">
                  <c:v>24.578008180000001</c:v>
                </c:pt>
                <c:pt idx="2">
                  <c:v>10.33994904</c:v>
                </c:pt>
                <c:pt idx="3">
                  <c:v>24.124049960000001</c:v>
                </c:pt>
                <c:pt idx="4">
                  <c:v>9.2904400710000008</c:v>
                </c:pt>
                <c:pt idx="5">
                  <c:v>21.64865361</c:v>
                </c:pt>
                <c:pt idx="6">
                  <c:v>8.7910736650000008</c:v>
                </c:pt>
                <c:pt idx="7">
                  <c:v>20.615197609999999</c:v>
                </c:pt>
                <c:pt idx="8">
                  <c:v>8.031803901</c:v>
                </c:pt>
                <c:pt idx="9">
                  <c:v>19.176724109999999</c:v>
                </c:pt>
                <c:pt idx="10">
                  <c:v>7.6294727619999998</c:v>
                </c:pt>
                <c:pt idx="11">
                  <c:v>18.526817609999998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C2-463F-8B8E-1F248C4784D9}"/>
            </c:ext>
          </c:extLst>
        </c:ser>
        <c:ser>
          <c:idx val="1"/>
          <c:order val="1"/>
          <c:tx>
            <c:strRef>
              <c:f>CAgender!$D$15</c:f>
              <c:strCache>
                <c:ptCount val="1"/>
                <c:pt idx="0">
                  <c:v>percentage by total stops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CAgender!$A$16:$B$27</c:f>
              <c:multiLvlStrCache>
                <c:ptCount val="12"/>
                <c:lvl>
                  <c:pt idx="0">
                    <c:v>F</c:v>
                  </c:pt>
                  <c:pt idx="1">
                    <c:v>M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2011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2012</c:v>
                  </c:pt>
                  <c:pt idx="6">
                    <c:v>2013</c:v>
                  </c:pt>
                  <c:pt idx="7">
                    <c:v>2013</c:v>
                  </c:pt>
                  <c:pt idx="8">
                    <c:v>2014</c:v>
                  </c:pt>
                  <c:pt idx="9">
                    <c:v>2014</c:v>
                  </c:pt>
                  <c:pt idx="10">
                    <c:v>2015</c:v>
                  </c:pt>
                  <c:pt idx="11">
                    <c:v>2015</c:v>
                  </c:pt>
                </c:lvl>
              </c:multiLvlStrCache>
            </c:multiLvlStrRef>
          </c:cat>
          <c:val>
            <c:numRef>
              <c:f>CAgender!$D$16:$D$27</c:f>
              <c:numCache>
                <c:formatCode>General</c:formatCode>
                <c:ptCount val="12"/>
                <c:pt idx="0">
                  <c:v>4.8576058379999996</c:v>
                </c:pt>
                <c:pt idx="1">
                  <c:v>11.113807550000001</c:v>
                </c:pt>
                <c:pt idx="2">
                  <c:v>4.874041471</c:v>
                </c:pt>
                <c:pt idx="3">
                  <c:v>11.051919829999999</c:v>
                </c:pt>
                <c:pt idx="4">
                  <c:v>4.4355533920000001</c:v>
                </c:pt>
                <c:pt idx="5">
                  <c:v>10.04699244</c:v>
                </c:pt>
                <c:pt idx="6">
                  <c:v>4.2497045570000003</c:v>
                </c:pt>
                <c:pt idx="7">
                  <c:v>9.6865791239999997</c:v>
                </c:pt>
                <c:pt idx="8">
                  <c:v>3.9323926870000001</c:v>
                </c:pt>
                <c:pt idx="9">
                  <c:v>9.1266379190000002</c:v>
                </c:pt>
                <c:pt idx="10">
                  <c:v>3.7793773559999999</c:v>
                </c:pt>
                <c:pt idx="11">
                  <c:v>8.9264932609999992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C2-463F-8B8E-1F248C4784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1159216"/>
        <c:axId val="1567930640"/>
      </c:barChart>
      <c:catAx>
        <c:axId val="15711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930640"/>
        <c:crosses val="autoZero"/>
        <c:auto val="1"/>
        <c:lblAlgn val="ctr"/>
        <c:lblOffset val="100"/>
        <c:noMultiLvlLbl val="0"/>
      </c:catAx>
      <c:valAx>
        <c:axId val="156793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1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Stops</a:t>
            </a:r>
            <a:r>
              <a:rPr lang="en-US" baseline="0"/>
              <a:t> by Age groups in Connecticut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CTage!$L$1</c:f>
              <c:strCache>
                <c:ptCount val="1"/>
                <c:pt idx="0">
                  <c:v>percentage by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CTage!$J$2:$K$10</c:f>
              <c:multiLvlStrCache>
                <c:ptCount val="9"/>
                <c:lvl>
                  <c:pt idx="0">
                    <c:v>Under 20</c:v>
                  </c:pt>
                  <c:pt idx="1">
                    <c:v>Over 50</c:v>
                  </c:pt>
                  <c:pt idx="2">
                    <c:v>21-49</c:v>
                  </c:pt>
                  <c:pt idx="3">
                    <c:v>Under 20</c:v>
                  </c:pt>
                  <c:pt idx="4">
                    <c:v>Over 50</c:v>
                  </c:pt>
                  <c:pt idx="5">
                    <c:v>21-49</c:v>
                  </c:pt>
                  <c:pt idx="6">
                    <c:v>Under 20</c:v>
                  </c:pt>
                  <c:pt idx="7">
                    <c:v>Over 50</c:v>
                  </c:pt>
                  <c:pt idx="8">
                    <c:v>21-49</c:v>
                  </c:pt>
                </c:lvl>
                <c:lvl>
                  <c:pt idx="0">
                    <c:v>2013</c:v>
                  </c:pt>
                  <c:pt idx="1">
                    <c:v>2013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2014</c:v>
                  </c:pt>
                  <c:pt idx="5">
                    <c:v>2014</c:v>
                  </c:pt>
                  <c:pt idx="6">
                    <c:v>2015</c:v>
                  </c:pt>
                  <c:pt idx="7">
                    <c:v>2015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CTage!$L$2:$L$10</c:f>
              <c:numCache>
                <c:formatCode>General</c:formatCode>
                <c:ptCount val="9"/>
                <c:pt idx="0">
                  <c:v>1.150344367</c:v>
                </c:pt>
                <c:pt idx="1">
                  <c:v>0.82606728399999996</c:v>
                </c:pt>
                <c:pt idx="2">
                  <c:v>2.4400148979999998</c:v>
                </c:pt>
                <c:pt idx="3">
                  <c:v>5.5739246649999998</c:v>
                </c:pt>
                <c:pt idx="4">
                  <c:v>4.1778618300000003</c:v>
                </c:pt>
                <c:pt idx="5">
                  <c:v>11.91580594</c:v>
                </c:pt>
                <c:pt idx="6">
                  <c:v>0.90828743599999995</c:v>
                </c:pt>
                <c:pt idx="7">
                  <c:v>0.69481199100000002</c:v>
                </c:pt>
                <c:pt idx="8">
                  <c:v>2.0433003240000001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D-4FCA-83F0-48FE1E3A83FC}"/>
            </c:ext>
          </c:extLst>
        </c:ser>
        <c:ser>
          <c:idx val="1"/>
          <c:order val="1"/>
          <c:tx>
            <c:strRef>
              <c:f>CTage!$M$1</c:f>
              <c:strCache>
                <c:ptCount val="1"/>
                <c:pt idx="0">
                  <c:v>percentage by total stops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CTage!$J$2:$K$10</c:f>
              <c:multiLvlStrCache>
                <c:ptCount val="9"/>
                <c:lvl>
                  <c:pt idx="0">
                    <c:v>Under 20</c:v>
                  </c:pt>
                  <c:pt idx="1">
                    <c:v>Over 50</c:v>
                  </c:pt>
                  <c:pt idx="2">
                    <c:v>21-49</c:v>
                  </c:pt>
                  <c:pt idx="3">
                    <c:v>Under 20</c:v>
                  </c:pt>
                  <c:pt idx="4">
                    <c:v>Over 50</c:v>
                  </c:pt>
                  <c:pt idx="5">
                    <c:v>21-49</c:v>
                  </c:pt>
                  <c:pt idx="6">
                    <c:v>Under 20</c:v>
                  </c:pt>
                  <c:pt idx="7">
                    <c:v>Over 50</c:v>
                  </c:pt>
                  <c:pt idx="8">
                    <c:v>21-49</c:v>
                  </c:pt>
                </c:lvl>
                <c:lvl>
                  <c:pt idx="0">
                    <c:v>2013</c:v>
                  </c:pt>
                  <c:pt idx="1">
                    <c:v>2013</c:v>
                  </c:pt>
                  <c:pt idx="2">
                    <c:v>2013</c:v>
                  </c:pt>
                  <c:pt idx="3">
                    <c:v>2014</c:v>
                  </c:pt>
                  <c:pt idx="4">
                    <c:v>2014</c:v>
                  </c:pt>
                  <c:pt idx="5">
                    <c:v>2014</c:v>
                  </c:pt>
                  <c:pt idx="6">
                    <c:v>2015</c:v>
                  </c:pt>
                  <c:pt idx="7">
                    <c:v>2015</c:v>
                  </c:pt>
                  <c:pt idx="8">
                    <c:v>2015</c:v>
                  </c:pt>
                </c:lvl>
              </c:multiLvlStrCache>
            </c:multiLvlStrRef>
          </c:cat>
          <c:val>
            <c:numRef>
              <c:f>CTage!$M$2:$M$10</c:f>
              <c:numCache>
                <c:formatCode>General</c:formatCode>
                <c:ptCount val="9"/>
                <c:pt idx="0">
                  <c:v>0.73587327300000005</c:v>
                </c:pt>
                <c:pt idx="1">
                  <c:v>3.3916069649999998</c:v>
                </c:pt>
                <c:pt idx="2">
                  <c:v>10.69040289</c:v>
                </c:pt>
                <c:pt idx="3">
                  <c:v>3.5337607360000001</c:v>
                </c:pt>
                <c:pt idx="4">
                  <c:v>17.400186399999999</c:v>
                </c:pt>
                <c:pt idx="5">
                  <c:v>51.834348490000004</c:v>
                </c:pt>
                <c:pt idx="6">
                  <c:v>0.57081172000000002</c:v>
                </c:pt>
                <c:pt idx="7">
                  <c:v>2.9331375190000002</c:v>
                </c:pt>
                <c:pt idx="8">
                  <c:v>8.8238893649999994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D-4FCA-83F0-48FE1E3A8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010912"/>
        <c:axId val="851185232"/>
      </c:barChart>
      <c:catAx>
        <c:axId val="85801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185232"/>
        <c:crosses val="autoZero"/>
        <c:auto val="1"/>
        <c:lblAlgn val="ctr"/>
        <c:lblOffset val="100"/>
        <c:noMultiLvlLbl val="0"/>
      </c:catAx>
      <c:valAx>
        <c:axId val="85118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01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Stops</a:t>
            </a:r>
            <a:r>
              <a:rPr lang="en-US" baseline="0"/>
              <a:t> by Age groups in Florida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FLage!$M$1</c:f>
              <c:strCache>
                <c:ptCount val="1"/>
                <c:pt idx="0">
                  <c:v>percentage by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FLage!$K$2:$L$19</c:f>
              <c:multiLvlStrCache>
                <c:ptCount val="18"/>
                <c:lvl>
                  <c:pt idx="0">
                    <c:v>Under 20</c:v>
                  </c:pt>
                  <c:pt idx="1">
                    <c:v>21-49</c:v>
                  </c:pt>
                  <c:pt idx="2">
                    <c:v>Over 50</c:v>
                  </c:pt>
                  <c:pt idx="3">
                    <c:v>Under 20</c:v>
                  </c:pt>
                  <c:pt idx="4">
                    <c:v>21-49</c:v>
                  </c:pt>
                  <c:pt idx="5">
                    <c:v>Over 50</c:v>
                  </c:pt>
                  <c:pt idx="6">
                    <c:v>Under 20</c:v>
                  </c:pt>
                  <c:pt idx="7">
                    <c:v>21-49</c:v>
                  </c:pt>
                  <c:pt idx="8">
                    <c:v>Over 50</c:v>
                  </c:pt>
                  <c:pt idx="9">
                    <c:v>Under 20</c:v>
                  </c:pt>
                  <c:pt idx="10">
                    <c:v>21-49</c:v>
                  </c:pt>
                  <c:pt idx="11">
                    <c:v>Over 50</c:v>
                  </c:pt>
                  <c:pt idx="12">
                    <c:v>Under 20</c:v>
                  </c:pt>
                  <c:pt idx="13">
                    <c:v>21-49</c:v>
                  </c:pt>
                  <c:pt idx="14">
                    <c:v>Over 50</c:v>
                  </c:pt>
                  <c:pt idx="15">
                    <c:v>Under 20</c:v>
                  </c:pt>
                  <c:pt idx="16">
                    <c:v>21-49</c:v>
                  </c:pt>
                  <c:pt idx="17">
                    <c:v>Over 50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2010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2011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2013</c:v>
                  </c:pt>
                  <c:pt idx="11">
                    <c:v>2013</c:v>
                  </c:pt>
                  <c:pt idx="12">
                    <c:v>2014</c:v>
                  </c:pt>
                  <c:pt idx="13">
                    <c:v>2014</c:v>
                  </c:pt>
                  <c:pt idx="14">
                    <c:v>2014</c:v>
                  </c:pt>
                  <c:pt idx="15">
                    <c:v>2015</c:v>
                  </c:pt>
                  <c:pt idx="16">
                    <c:v>2015</c:v>
                  </c:pt>
                  <c:pt idx="17">
                    <c:v>2015</c:v>
                  </c:pt>
                </c:lvl>
              </c:multiLvlStrCache>
            </c:multiLvlStrRef>
          </c:cat>
          <c:val>
            <c:numRef>
              <c:f>FLage!$M$2:$M$19</c:f>
              <c:numCache>
                <c:formatCode>General</c:formatCode>
                <c:ptCount val="18"/>
                <c:pt idx="0">
                  <c:v>4.50660235831426</c:v>
                </c:pt>
                <c:pt idx="1">
                  <c:v>5.8863574691437499</c:v>
                </c:pt>
                <c:pt idx="2">
                  <c:v>1.67336222621397</c:v>
                </c:pt>
                <c:pt idx="3">
                  <c:v>5.3711360256981298</c:v>
                </c:pt>
                <c:pt idx="4">
                  <c:v>7.6409015559407196</c:v>
                </c:pt>
                <c:pt idx="5">
                  <c:v>2.1904825072687202</c:v>
                </c:pt>
                <c:pt idx="6">
                  <c:v>4.3177171663075002</c:v>
                </c:pt>
                <c:pt idx="7">
                  <c:v>6.4996405612450898</c:v>
                </c:pt>
                <c:pt idx="8">
                  <c:v>2.0136706597513201</c:v>
                </c:pt>
                <c:pt idx="9">
                  <c:v>4.5594868805658804</c:v>
                </c:pt>
                <c:pt idx="10">
                  <c:v>7.2073343092254998</c:v>
                </c:pt>
                <c:pt idx="11">
                  <c:v>2.4043180624997098</c:v>
                </c:pt>
                <c:pt idx="12">
                  <c:v>5.02038358442001</c:v>
                </c:pt>
                <c:pt idx="13">
                  <c:v>7.9844100153313597</c:v>
                </c:pt>
                <c:pt idx="14">
                  <c:v>2.7669399000313102</c:v>
                </c:pt>
                <c:pt idx="15">
                  <c:v>2.5908717709203901</c:v>
                </c:pt>
                <c:pt idx="16">
                  <c:v>3.7366411382593201</c:v>
                </c:pt>
                <c:pt idx="17">
                  <c:v>1.23828967818955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AE-4DE2-A8C0-307106EED244}"/>
            </c:ext>
          </c:extLst>
        </c:ser>
        <c:ser>
          <c:idx val="1"/>
          <c:order val="1"/>
          <c:tx>
            <c:strRef>
              <c:f>FLage!$N$1</c:f>
              <c:strCache>
                <c:ptCount val="1"/>
                <c:pt idx="0">
                  <c:v>percentage by total stops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FLage!$K$2:$L$19</c:f>
              <c:multiLvlStrCache>
                <c:ptCount val="18"/>
                <c:lvl>
                  <c:pt idx="0">
                    <c:v>Under 20</c:v>
                  </c:pt>
                  <c:pt idx="1">
                    <c:v>21-49</c:v>
                  </c:pt>
                  <c:pt idx="2">
                    <c:v>Over 50</c:v>
                  </c:pt>
                  <c:pt idx="3">
                    <c:v>Under 20</c:v>
                  </c:pt>
                  <c:pt idx="4">
                    <c:v>21-49</c:v>
                  </c:pt>
                  <c:pt idx="5">
                    <c:v>Over 50</c:v>
                  </c:pt>
                  <c:pt idx="6">
                    <c:v>Under 20</c:v>
                  </c:pt>
                  <c:pt idx="7">
                    <c:v>21-49</c:v>
                  </c:pt>
                  <c:pt idx="8">
                    <c:v>Over 50</c:v>
                  </c:pt>
                  <c:pt idx="9">
                    <c:v>Under 20</c:v>
                  </c:pt>
                  <c:pt idx="10">
                    <c:v>21-49</c:v>
                  </c:pt>
                  <c:pt idx="11">
                    <c:v>Over 50</c:v>
                  </c:pt>
                  <c:pt idx="12">
                    <c:v>Under 20</c:v>
                  </c:pt>
                  <c:pt idx="13">
                    <c:v>21-49</c:v>
                  </c:pt>
                  <c:pt idx="14">
                    <c:v>Over 50</c:v>
                  </c:pt>
                  <c:pt idx="15">
                    <c:v>Under 20</c:v>
                  </c:pt>
                  <c:pt idx="16">
                    <c:v>21-49</c:v>
                  </c:pt>
                  <c:pt idx="17">
                    <c:v>Over 50</c:v>
                  </c:pt>
                </c:lvl>
                <c:lvl>
                  <c:pt idx="0">
                    <c:v>2010</c:v>
                  </c:pt>
                  <c:pt idx="1">
                    <c:v>2010</c:v>
                  </c:pt>
                  <c:pt idx="2">
                    <c:v>2010</c:v>
                  </c:pt>
                  <c:pt idx="3">
                    <c:v>2011</c:v>
                  </c:pt>
                  <c:pt idx="4">
                    <c:v>2011</c:v>
                  </c:pt>
                  <c:pt idx="5">
                    <c:v>2011</c:v>
                  </c:pt>
                  <c:pt idx="6">
                    <c:v>2012</c:v>
                  </c:pt>
                  <c:pt idx="7">
                    <c:v>2012</c:v>
                  </c:pt>
                  <c:pt idx="8">
                    <c:v>2012</c:v>
                  </c:pt>
                  <c:pt idx="9">
                    <c:v>2013</c:v>
                  </c:pt>
                  <c:pt idx="10">
                    <c:v>2013</c:v>
                  </c:pt>
                  <c:pt idx="11">
                    <c:v>2013</c:v>
                  </c:pt>
                  <c:pt idx="12">
                    <c:v>2014</c:v>
                  </c:pt>
                  <c:pt idx="13">
                    <c:v>2014</c:v>
                  </c:pt>
                  <c:pt idx="14">
                    <c:v>2014</c:v>
                  </c:pt>
                  <c:pt idx="15">
                    <c:v>2015</c:v>
                  </c:pt>
                  <c:pt idx="16">
                    <c:v>2015</c:v>
                  </c:pt>
                  <c:pt idx="17">
                    <c:v>2015</c:v>
                  </c:pt>
                </c:lvl>
              </c:multiLvlStrCache>
            </c:multiLvlStrRef>
          </c:cat>
          <c:val>
            <c:numRef>
              <c:f>FLage!$N$2:$N$19</c:f>
              <c:numCache>
                <c:formatCode>General</c:formatCode>
                <c:ptCount val="18"/>
                <c:pt idx="0">
                  <c:v>0.81175760120086005</c:v>
                </c:pt>
                <c:pt idx="1">
                  <c:v>7.9983827192966501</c:v>
                </c:pt>
                <c:pt idx="2">
                  <c:v>2.1545727837185802</c:v>
                </c:pt>
                <c:pt idx="3">
                  <c:v>0.94745940474183399</c:v>
                </c:pt>
                <c:pt idx="4">
                  <c:v>10.4839188659261</c:v>
                </c:pt>
                <c:pt idx="5">
                  <c:v>2.89965075738096</c:v>
                </c:pt>
                <c:pt idx="6">
                  <c:v>0.74948639163794994</c:v>
                </c:pt>
                <c:pt idx="7">
                  <c:v>8.9805930004651895</c:v>
                </c:pt>
                <c:pt idx="8">
                  <c:v>2.7388080596947701</c:v>
                </c:pt>
                <c:pt idx="9">
                  <c:v>0.78921748920859802</c:v>
                </c:pt>
                <c:pt idx="10">
                  <c:v>10.0071088045514</c:v>
                </c:pt>
                <c:pt idx="11">
                  <c:v>3.3569457299768302</c:v>
                </c:pt>
                <c:pt idx="12">
                  <c:v>0.86884569172135995</c:v>
                </c:pt>
                <c:pt idx="13">
                  <c:v>11.172849457506301</c:v>
                </c:pt>
                <c:pt idx="14">
                  <c:v>3.9794733729709701</c:v>
                </c:pt>
                <c:pt idx="15">
                  <c:v>0.45225941566143002</c:v>
                </c:pt>
                <c:pt idx="16">
                  <c:v>5.2857115979758902</c:v>
                </c:pt>
                <c:pt idx="17">
                  <c:v>1.83519304628322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AE-4DE2-A8C0-307106EED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5740271"/>
        <c:axId val="444142687"/>
      </c:barChart>
      <c:catAx>
        <c:axId val="455740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142687"/>
        <c:crosses val="autoZero"/>
        <c:auto val="1"/>
        <c:lblAlgn val="ctr"/>
        <c:lblOffset val="100"/>
        <c:noMultiLvlLbl val="0"/>
      </c:catAx>
      <c:valAx>
        <c:axId val="44414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740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4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0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36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48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9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175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12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04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89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839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726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090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801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2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76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0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25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62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30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95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6337-5F33-4FEA-BB62-4506FE63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4698-D4AB-4C60-9FB7-7C0C588D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C0F3-75DE-4826-8943-7C97A55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F79-0126-411A-B580-746C2468BCEF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D869-BE86-45EC-A698-B22BABE3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241F-0727-443B-90BB-A7812CD5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53E9-F97C-4BD9-99DC-8AAF7D21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569556" y="2435222"/>
            <a:ext cx="6408117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rends in Traffic Stops</a:t>
            </a:r>
            <a:endParaRPr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5DBEA-18EC-4F5F-B328-31574D549BDB}"/>
              </a:ext>
            </a:extLst>
          </p:cNvPr>
          <p:cNvSpPr/>
          <p:nvPr/>
        </p:nvSpPr>
        <p:spPr>
          <a:xfrm>
            <a:off x="985385" y="3781667"/>
            <a:ext cx="7576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/>
              </a:rPr>
              <a:t>Abhay Singh, Krupa Hegde and Rutuja Gurav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DCAEB-408E-4222-B71A-6624C71D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63" y="1252143"/>
            <a:ext cx="7340937" cy="4617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1DF2C-9A52-4259-9232-C89F40F562D7}"/>
              </a:ext>
            </a:extLst>
          </p:cNvPr>
          <p:cNvSpPr txBox="1"/>
          <p:nvPr/>
        </p:nvSpPr>
        <p:spPr>
          <a:xfrm>
            <a:off x="240869" y="1499386"/>
            <a:ext cx="1721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91EA"/>
                </a:solidFill>
                <a:latin typeface="Roboto Slab"/>
                <a:ea typeface="Roboto Slab"/>
                <a:sym typeface="Source Sans Pro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Stop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Stop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Stop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Driver 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Driver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Driver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Stop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Search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Search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Is Arrested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Contraband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63238"/>
                </a:solidFill>
                <a:latin typeface="Source Sans Pro"/>
                <a:sym typeface="Source Sans Pro"/>
              </a:rPr>
              <a:t>Stop Outcome</a:t>
            </a:r>
          </a:p>
        </p:txBody>
      </p:sp>
    </p:spTree>
    <p:extLst>
      <p:ext uri="{BB962C8B-B14F-4D97-AF65-F5344CB8AC3E}">
        <p14:creationId xmlns:p14="http://schemas.microsoft.com/office/powerpoint/2010/main" val="6146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089BA-9C27-45DE-A088-E4849524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0959"/>
            <a:ext cx="9144000" cy="37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5700" y="29493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-US" dirty="0"/>
              <a:t>Experiments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1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3" y="1318398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Perform aggregations to find yearly number of stops at state level to see increase or decrease in trend.</a:t>
            </a:r>
          </a:p>
          <a:p>
            <a:pPr marL="38100" indent="0">
              <a:buNone/>
            </a:pPr>
            <a:endParaRPr lang="en-US" sz="2000" dirty="0"/>
          </a:p>
          <a:p>
            <a:r>
              <a:rPr lang="en-US" sz="2000" dirty="0"/>
              <a:t>Number of stops conducted for different age groups, gender or race.</a:t>
            </a:r>
          </a:p>
          <a:p>
            <a:pPr marL="38100" indent="0">
              <a:buNone/>
            </a:pPr>
            <a:endParaRPr lang="en-US" sz="2000" dirty="0"/>
          </a:p>
          <a:p>
            <a:r>
              <a:rPr lang="en-US" sz="2000" dirty="0"/>
              <a:t>Decision tree to predict likelihood of events.</a:t>
            </a:r>
          </a:p>
          <a:p>
            <a:pPr marL="38100" indent="0">
              <a:buNone/>
            </a:pPr>
            <a:endParaRPr lang="en-US" sz="2000" dirty="0"/>
          </a:p>
          <a:p>
            <a:r>
              <a:rPr lang="en-US" sz="2000" dirty="0"/>
              <a:t>Build a logistic regression model to see if age, race or gender determines, even weakly the possibility of being arrested, being searched or having found a contraband.</a:t>
            </a:r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7044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5700" y="2949325"/>
            <a:ext cx="6141414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Implementation</a:t>
            </a:r>
            <a:endParaRPr lang="en-US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564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8"/>
            <a:ext cx="7571700" cy="5708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Spark </a:t>
            </a:r>
            <a:r>
              <a:rPr lang="en-US" dirty="0" err="1"/>
              <a:t>DataFrame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Spark SQL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Dataset&lt;Row&gt;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genStopData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              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bucketedStopData.select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("state","stop_date","county_name","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driver_gender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             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(year(col("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")),col("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driver_gender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"),col("state"))              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.count()              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withColumnRenamed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("year(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yearStop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             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withColumnRenamed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count","Count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533400" lvl="1" indent="0">
              <a:buNone/>
            </a:pPr>
            <a:endParaRPr lang="en-US" sz="2000" dirty="0"/>
          </a:p>
          <a:p>
            <a:pPr lvl="1"/>
            <a:r>
              <a:rPr lang="en-US" dirty="0"/>
              <a:t>Spark </a:t>
            </a:r>
            <a:r>
              <a:rPr lang="en-US" dirty="0" err="1"/>
              <a:t>Mllib</a:t>
            </a:r>
            <a:endParaRPr lang="en-US" dirty="0"/>
          </a:p>
          <a:p>
            <a:pPr lvl="2"/>
            <a:r>
              <a:rPr lang="en-US" sz="1800" dirty="0" err="1"/>
              <a:t>Bucketizer</a:t>
            </a:r>
            <a:endParaRPr lang="en-US" sz="1800" dirty="0"/>
          </a:p>
          <a:p>
            <a:pPr lvl="2"/>
            <a:r>
              <a:rPr lang="en-US" sz="1800" dirty="0" err="1"/>
              <a:t>VectorIndexerModel</a:t>
            </a:r>
            <a:endParaRPr lang="en-US" sz="1800" dirty="0"/>
          </a:p>
          <a:p>
            <a:pPr lvl="2"/>
            <a:r>
              <a:rPr lang="en-US" sz="1800" dirty="0" err="1"/>
              <a:t>StringIndexer</a:t>
            </a:r>
            <a:endParaRPr lang="en-US" sz="1800" dirty="0"/>
          </a:p>
          <a:p>
            <a:pPr lvl="2"/>
            <a:r>
              <a:rPr lang="en-US" sz="1800" dirty="0" err="1"/>
              <a:t>VectorAssembler</a:t>
            </a:r>
            <a:endParaRPr lang="en-US" sz="1800" dirty="0"/>
          </a:p>
          <a:p>
            <a:pPr lvl="2"/>
            <a:r>
              <a:rPr lang="en-US" sz="1800" dirty="0"/>
              <a:t>Pipeline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5084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8"/>
            <a:ext cx="7571700" cy="5708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Bucketizer</a:t>
            </a:r>
            <a:endParaRPr lang="en-US" sz="2000" dirty="0"/>
          </a:p>
          <a:p>
            <a:pPr lvl="1"/>
            <a:r>
              <a:rPr lang="en-US" sz="2000" dirty="0"/>
              <a:t>Transforms a column of continuous features to a column of feature buckets.</a:t>
            </a:r>
          </a:p>
          <a:p>
            <a:r>
              <a:rPr lang="en-US" sz="2000" dirty="0" err="1"/>
              <a:t>VectorIndexerModel</a:t>
            </a:r>
            <a:endParaRPr lang="en-US" sz="2000" dirty="0"/>
          </a:p>
          <a:p>
            <a:pPr lvl="1"/>
            <a:r>
              <a:rPr lang="en-US" sz="2000" dirty="0"/>
              <a:t>Helps index categorical features in datasets of vectors.</a:t>
            </a:r>
          </a:p>
          <a:p>
            <a:r>
              <a:rPr lang="en-US" sz="2000" dirty="0" err="1"/>
              <a:t>StringIndexer</a:t>
            </a:r>
            <a:endParaRPr lang="en-US" sz="2000" dirty="0"/>
          </a:p>
          <a:p>
            <a:pPr lvl="1"/>
            <a:r>
              <a:rPr lang="en-US" sz="2000" dirty="0"/>
              <a:t>Encodes a string column of labels to a column of label indices.</a:t>
            </a:r>
          </a:p>
          <a:p>
            <a:r>
              <a:rPr lang="en-US" sz="2000" dirty="0" err="1"/>
              <a:t>VectorAssembler</a:t>
            </a:r>
            <a:endParaRPr lang="en-US" sz="2000" dirty="0"/>
          </a:p>
          <a:p>
            <a:pPr lvl="1"/>
            <a:r>
              <a:rPr lang="en-US" sz="2000" dirty="0"/>
              <a:t>A transformer that combines a given list of columns into a single vector column.</a:t>
            </a:r>
          </a:p>
          <a:p>
            <a:r>
              <a:rPr lang="en-US" sz="2000" dirty="0"/>
              <a:t>Pipeline</a:t>
            </a:r>
          </a:p>
          <a:p>
            <a:pPr lvl="1"/>
            <a:r>
              <a:rPr lang="en-US" sz="2000" dirty="0"/>
              <a:t>A Pipeline chains multiple Transformers and Estimators together to specify an ML workflow.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0010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5700" y="2949325"/>
            <a:ext cx="6141414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4.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Results</a:t>
            </a:r>
            <a:endParaRPr lang="en-US"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53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9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Aggregations to find yearly number of stops at state level to see increase or decrease in trend.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pic>
        <p:nvPicPr>
          <p:cNvPr id="6" name="Picture 5" descr="A picture containing writing implement, stationary&#10;&#10;Description generated with very high confidence">
            <a:extLst>
              <a:ext uri="{FF2B5EF4-FFF2-40B4-BE49-F238E27FC236}">
                <a16:creationId xmlns:a16="http://schemas.microsoft.com/office/drawing/2014/main" id="{C66C82A1-D9DC-466C-B594-5ADC2FF5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573"/>
            <a:ext cx="9144000" cy="24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9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Aggregations to find yearly number of stops at state level to see increase or decrease in trend.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9D2351-8C17-4E02-A215-BF9EE7039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3" y="2658169"/>
            <a:ext cx="3835993" cy="2309258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519A27-2C31-4F8A-96C5-B13621676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22" y="2755557"/>
            <a:ext cx="3479361" cy="22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0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ctrTitle" idx="4294967295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Outline</a:t>
            </a:r>
            <a:endParaRPr sz="6000" b="1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4294967295"/>
          </p:nvPr>
        </p:nvSpPr>
        <p:spPr>
          <a:xfrm>
            <a:off x="1667152" y="2425883"/>
            <a:ext cx="4124509" cy="32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" sz="2600" dirty="0"/>
              <a:t>Introduction</a:t>
            </a:r>
          </a:p>
          <a:p>
            <a:pPr indent="-457200"/>
            <a:r>
              <a:rPr lang="en" sz="2600" dirty="0"/>
              <a:t>Motivation</a:t>
            </a:r>
          </a:p>
          <a:p>
            <a:pPr indent="-457200"/>
            <a:r>
              <a:rPr lang="en" sz="2600" dirty="0"/>
              <a:t>The Data</a:t>
            </a:r>
          </a:p>
          <a:p>
            <a:pPr indent="-457200"/>
            <a:r>
              <a:rPr lang="en" sz="2600" dirty="0"/>
              <a:t>T</a:t>
            </a:r>
            <a:r>
              <a:rPr lang="en-US" sz="2600" dirty="0"/>
              <a:t>he</a:t>
            </a:r>
            <a:r>
              <a:rPr lang="en" sz="2600" dirty="0"/>
              <a:t> Experiments</a:t>
            </a:r>
          </a:p>
          <a:p>
            <a:pPr indent="-457200"/>
            <a:r>
              <a:rPr lang="en" sz="2600" dirty="0"/>
              <a:t>Ou</a:t>
            </a:r>
            <a:r>
              <a:rPr lang="en-US" sz="2600" dirty="0"/>
              <a:t>r</a:t>
            </a:r>
            <a:r>
              <a:rPr lang="en" sz="2600" dirty="0"/>
              <a:t> Implementations</a:t>
            </a:r>
          </a:p>
          <a:p>
            <a:pPr indent="-457200"/>
            <a:r>
              <a:rPr lang="en" sz="2600" dirty="0"/>
              <a:t>Analysis and Results</a:t>
            </a:r>
          </a:p>
          <a:p>
            <a:pPr indent="-457200"/>
            <a:r>
              <a:rPr lang="en" sz="2600" dirty="0"/>
              <a:t>Conclusion</a:t>
            </a:r>
          </a:p>
          <a:p>
            <a:pPr indent="-457200"/>
            <a:endParaRPr sz="2600" dirty="0"/>
          </a:p>
        </p:txBody>
      </p:sp>
      <p:cxnSp>
        <p:nvCxnSpPr>
          <p:cNvPr id="89" name="Shape 89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Shape 90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Shape 91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0690550-8E27-41A0-9213-5816AABAB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43" y="3163330"/>
            <a:ext cx="2573768" cy="2203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9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Search Conducted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6A1C10-90FF-4195-A2F1-E6C347A1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3" y="2531540"/>
            <a:ext cx="3959349" cy="2318488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87C52B-3E24-4193-8748-73BE0DFC1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892" y="2531540"/>
            <a:ext cx="3840998" cy="23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FA90-6681-4102-B073-8C1248420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92A0021-A841-43BE-8BE1-1E6C3506E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1" y="0"/>
            <a:ext cx="91708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6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99D8-32DC-46C6-984E-A53F13BE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39A5-99F8-4E19-971B-1C11FBB85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Feature Columns: Driver Race, Gender, Age, Officer Race</a:t>
            </a:r>
          </a:p>
          <a:p>
            <a:r>
              <a:rPr lang="en-US" sz="2000" dirty="0"/>
              <a:t>Label Column: </a:t>
            </a:r>
            <a:r>
              <a:rPr lang="en-US" sz="2000" dirty="0" err="1"/>
              <a:t>Search_conducted</a:t>
            </a:r>
            <a:endParaRPr lang="en-US" sz="2000" dirty="0"/>
          </a:p>
          <a:p>
            <a:r>
              <a:rPr lang="en-US" sz="2000" dirty="0"/>
              <a:t>Challenges: Unbalanced Data-Difficult to sample</a:t>
            </a:r>
          </a:p>
          <a:p>
            <a:r>
              <a:rPr lang="en-US" sz="2000" dirty="0"/>
              <a:t>Without sampling</a:t>
            </a:r>
          </a:p>
          <a:p>
            <a:pPr lvl="1"/>
            <a:r>
              <a:rPr lang="en-US" sz="2000" dirty="0"/>
              <a:t>Test Error= 0.0039620514864309175</a:t>
            </a:r>
          </a:p>
          <a:p>
            <a:pPr lvl="1"/>
            <a:r>
              <a:rPr lang="en-US" sz="2000" dirty="0"/>
              <a:t>Weighted Precision= 0.9920915948791192</a:t>
            </a:r>
          </a:p>
          <a:p>
            <a:r>
              <a:rPr lang="en-US" sz="2000" dirty="0"/>
              <a:t>With Sampling</a:t>
            </a:r>
          </a:p>
          <a:p>
            <a:pPr lvl="1"/>
            <a:r>
              <a:rPr lang="en-US" sz="2000" dirty="0"/>
              <a:t>Weighted Precision=0.673742738866459</a:t>
            </a:r>
          </a:p>
          <a:p>
            <a:pPr lvl="1"/>
            <a:r>
              <a:rPr lang="en-US" sz="2000" dirty="0"/>
              <a:t>Weighted Recall =0.681081081081081</a:t>
            </a:r>
          </a:p>
          <a:p>
            <a:pPr lvl="1"/>
            <a:r>
              <a:rPr lang="en-US" sz="2000" dirty="0"/>
              <a:t>Test Error = 0.3189189189189189Message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3AB3-192D-4EE1-B610-E7A98123B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37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9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Trends in Number of stops conducted by Gender.</a:t>
            </a:r>
          </a:p>
          <a:p>
            <a:pPr marL="381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AD439D-8D33-4700-B7BD-7BDB7E4E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381204"/>
              </p:ext>
            </p:extLst>
          </p:nvPr>
        </p:nvGraphicFramePr>
        <p:xfrm>
          <a:off x="350521" y="2311050"/>
          <a:ext cx="4221479" cy="274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ABEFD11-2515-4037-AC52-BE03894E4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544955"/>
              </p:ext>
            </p:extLst>
          </p:nvPr>
        </p:nvGraphicFramePr>
        <p:xfrm>
          <a:off x="4766192" y="2096808"/>
          <a:ext cx="4031383" cy="2969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237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175564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Number of stops conducted by Race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ED7643-B69D-49B4-989C-1B2CFC16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8" y="903848"/>
            <a:ext cx="7723876" cy="26510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5CE0E86-A871-4EF2-805E-D0B191F09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8" y="3786565"/>
            <a:ext cx="7723876" cy="26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3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175564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Number of stops conducted by Race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77D59354-EE62-4900-B473-58AA8432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" y="967728"/>
            <a:ext cx="7924407" cy="2576101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14861406-1A5F-466D-A953-0A7729D8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4" y="3753424"/>
            <a:ext cx="7933046" cy="27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8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154" y="624699"/>
            <a:ext cx="7571700" cy="117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Trends in Number of stops conducted by Age group.</a:t>
            </a:r>
          </a:p>
          <a:p>
            <a:pPr marL="381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1D572D-078A-46FE-9F52-63691DF1F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489304"/>
              </p:ext>
            </p:extLst>
          </p:nvPr>
        </p:nvGraphicFramePr>
        <p:xfrm>
          <a:off x="399289" y="2328671"/>
          <a:ext cx="4062984" cy="277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BCE9BC-A63B-494A-B5E5-5D6DAFF6F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480191"/>
              </p:ext>
            </p:extLst>
          </p:nvPr>
        </p:nvGraphicFramePr>
        <p:xfrm>
          <a:off x="4572000" y="2170175"/>
          <a:ext cx="4352544" cy="293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627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46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0"/>
            <a:ext cx="7571700" cy="936900"/>
          </a:xfrm>
        </p:spPr>
        <p:txBody>
          <a:bodyPr/>
          <a:lstStyle/>
          <a:p>
            <a:r>
              <a:rPr lang="en-US" dirty="0"/>
              <a:t>Logistic Regression Model I</a:t>
            </a:r>
          </a:p>
        </p:txBody>
      </p:sp>
      <p:pic>
        <p:nvPicPr>
          <p:cNvPr id="1028" name="Picture 4" descr="https://upload.wikimedia.org/wikipedia/commons/6/6d/Exam_pass_logistic_curve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3" y="1314852"/>
            <a:ext cx="6765752" cy="49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500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0" y="0"/>
            <a:ext cx="7571700" cy="936900"/>
          </a:xfrm>
        </p:spPr>
        <p:txBody>
          <a:bodyPr/>
          <a:lstStyle/>
          <a:p>
            <a:r>
              <a:rPr lang="en-US" dirty="0"/>
              <a:t>Logistic Regression Model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Predictors: Age, Gender and race.</a:t>
            </a:r>
          </a:p>
          <a:p>
            <a:r>
              <a:rPr lang="en-US" dirty="0"/>
              <a:t>Labels: </a:t>
            </a:r>
          </a:p>
          <a:p>
            <a:pPr lvl="1"/>
            <a:r>
              <a:rPr lang="en-US" dirty="0"/>
              <a:t>Arrested? True or false</a:t>
            </a:r>
          </a:p>
          <a:p>
            <a:pPr lvl="1"/>
            <a:r>
              <a:rPr lang="en-US" dirty="0"/>
              <a:t>Searched? True or false</a:t>
            </a:r>
          </a:p>
          <a:p>
            <a:pPr lvl="1"/>
            <a:r>
              <a:rPr lang="en-US" dirty="0"/>
              <a:t>Contraband Found? True or false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Highly skewed data – Sampling.</a:t>
            </a:r>
          </a:p>
          <a:p>
            <a:pPr lvl="1"/>
            <a:r>
              <a:rPr lang="en-US" dirty="0"/>
              <a:t>Data Inconsistency</a:t>
            </a:r>
          </a:p>
        </p:txBody>
      </p:sp>
    </p:spTree>
    <p:extLst>
      <p:ext uri="{BB962C8B-B14F-4D97-AF65-F5344CB8AC3E}">
        <p14:creationId xmlns:p14="http://schemas.microsoft.com/office/powerpoint/2010/main" val="256112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2021460" y="1144909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1.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</a:t>
            </a:r>
            <a:r>
              <a:rPr lang="en-US" dirty="0"/>
              <a:t>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person standing in front of a car&#10;&#10;Description generated with very high confidence">
            <a:extLst>
              <a:ext uri="{FF2B5EF4-FFF2-40B4-BE49-F238E27FC236}">
                <a16:creationId xmlns:a16="http://schemas.microsoft.com/office/drawing/2014/main" id="{9FB1E055-37CB-4563-88F3-88039F42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80" y="3046128"/>
            <a:ext cx="4419359" cy="29462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14" y="0"/>
            <a:ext cx="7571700" cy="936900"/>
          </a:xfrm>
        </p:spPr>
        <p:txBody>
          <a:bodyPr/>
          <a:lstStyle/>
          <a:p>
            <a:r>
              <a:rPr lang="en-US" dirty="0"/>
              <a:t>Logistic Regression Model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Implementation similar to the decision tree.</a:t>
            </a:r>
          </a:p>
          <a:p>
            <a:pPr lvl="1"/>
            <a:r>
              <a:rPr lang="en-US" dirty="0" err="1"/>
              <a:t>Bucketizer</a:t>
            </a:r>
            <a:endParaRPr lang="en-US" dirty="0"/>
          </a:p>
          <a:p>
            <a:pPr lvl="1"/>
            <a:r>
              <a:rPr lang="en-US" dirty="0"/>
              <a:t>Vector assembler</a:t>
            </a:r>
          </a:p>
          <a:p>
            <a:pPr lvl="1"/>
            <a:r>
              <a:rPr lang="en-US" dirty="0"/>
              <a:t>String indexer</a:t>
            </a:r>
          </a:p>
          <a:p>
            <a:pPr lvl="1"/>
            <a:r>
              <a:rPr lang="en-US" dirty="0"/>
              <a:t>Pipeline</a:t>
            </a:r>
          </a:p>
          <a:p>
            <a:endParaRPr lang="en-US" sz="2400" dirty="0"/>
          </a:p>
          <a:p>
            <a:r>
              <a:rPr lang="en-US" sz="2400" dirty="0"/>
              <a:t>Data Inconsistency- Results from 23 States only.</a:t>
            </a:r>
          </a:p>
          <a:p>
            <a:pPr lvl="1"/>
            <a:r>
              <a:rPr lang="en-US" dirty="0"/>
              <a:t>Only 11 states have all required data.</a:t>
            </a:r>
          </a:p>
          <a:p>
            <a:pPr lvl="1"/>
            <a:r>
              <a:rPr lang="en-US" dirty="0"/>
              <a:t>Others have some of either predictors or one of the labels missing. </a:t>
            </a:r>
          </a:p>
        </p:txBody>
      </p:sp>
    </p:spTree>
    <p:extLst>
      <p:ext uri="{BB962C8B-B14F-4D97-AF65-F5344CB8AC3E}">
        <p14:creationId xmlns:p14="http://schemas.microsoft.com/office/powerpoint/2010/main" val="190169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49" y="8490"/>
            <a:ext cx="7571700" cy="936900"/>
          </a:xfrm>
        </p:spPr>
        <p:txBody>
          <a:bodyPr/>
          <a:lstStyle/>
          <a:p>
            <a:r>
              <a:rPr lang="en-US" dirty="0"/>
              <a:t>Logistic Regression Model III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158" y="1179621"/>
            <a:ext cx="6721681" cy="49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13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IV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92" y="3855175"/>
            <a:ext cx="3121819" cy="1050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09" y="3840887"/>
            <a:ext cx="3378994" cy="1078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92" y="2125267"/>
            <a:ext cx="3328988" cy="964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909" y="2160985"/>
            <a:ext cx="3314700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 IV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99313"/>
            <a:ext cx="4006620" cy="10787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59" y="2836675"/>
            <a:ext cx="3938428" cy="1257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4745" y="2498121"/>
            <a:ext cx="249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Sampled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1054" y="2498121"/>
            <a:ext cx="233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57117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760-956A-47D6-8863-29085112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641" y="2655750"/>
            <a:ext cx="5807400" cy="1546500"/>
          </a:xfrm>
        </p:spPr>
        <p:txBody>
          <a:bodyPr/>
          <a:lstStyle/>
          <a:p>
            <a:r>
              <a:rPr lang="en-US" dirty="0"/>
              <a:t>Closing Words</a:t>
            </a:r>
          </a:p>
        </p:txBody>
      </p:sp>
    </p:spTree>
    <p:extLst>
      <p:ext uri="{BB962C8B-B14F-4D97-AF65-F5344CB8AC3E}">
        <p14:creationId xmlns:p14="http://schemas.microsoft.com/office/powerpoint/2010/main" val="2588801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760-956A-47D6-8863-29085112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00" y="2411910"/>
            <a:ext cx="5807400" cy="15465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483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2684" y="62845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did we get started?</a:t>
            </a:r>
            <a:endParaRPr sz="3600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86150" y="1981098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Analyzing traffic data is a hot topic.</a:t>
            </a:r>
          </a:p>
          <a:p>
            <a:r>
              <a:rPr lang="en-US" dirty="0"/>
              <a:t>Driving forces</a:t>
            </a:r>
          </a:p>
          <a:p>
            <a:pPr lvl="1"/>
            <a:r>
              <a:rPr lang="en-US" dirty="0"/>
              <a:t>Rise of autonomous vehicles</a:t>
            </a:r>
          </a:p>
          <a:p>
            <a:pPr lvl="1"/>
            <a:r>
              <a:rPr lang="en-US" dirty="0"/>
              <a:t>Data-driven social policing </a:t>
            </a:r>
          </a:p>
          <a:p>
            <a:endParaRPr lang="en-US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120845FF-4584-439F-B964-9C8E71CB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84" y="4390837"/>
            <a:ext cx="2370200" cy="2467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32684" y="1652513"/>
            <a:ext cx="7571700" cy="138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does our data qualify as </a:t>
            </a:r>
            <a:br>
              <a:rPr lang="en-US" sz="2800" dirty="0"/>
            </a:br>
            <a:r>
              <a:rPr lang="en-US" sz="6000" dirty="0">
                <a:sym typeface="Arial"/>
              </a:rPr>
              <a:t>Big Data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D27588F-B865-47D4-A10D-ABE0A3A5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70" y="3433472"/>
            <a:ext cx="3111004" cy="23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542173" y="600185"/>
            <a:ext cx="7571700" cy="138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does our data qualify as </a:t>
            </a:r>
            <a:br>
              <a:rPr lang="en-US" sz="2800" dirty="0"/>
            </a:br>
            <a:r>
              <a:rPr lang="en-US" sz="6000" dirty="0">
                <a:sym typeface="Arial"/>
              </a:rPr>
              <a:t>Big Data</a:t>
            </a:r>
            <a:r>
              <a:rPr lang="en-US" sz="6000" dirty="0"/>
              <a:t>?</a:t>
            </a:r>
            <a:endParaRPr sz="60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11">
            <a:extLst>
              <a:ext uri="{FF2B5EF4-FFF2-40B4-BE49-F238E27FC236}">
                <a16:creationId xmlns:a16="http://schemas.microsoft.com/office/drawing/2014/main" id="{35E57A88-EB9B-4133-8A37-3F3FDB279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505" y="2490569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Volume </a:t>
            </a:r>
          </a:p>
          <a:p>
            <a:pPr lvl="1"/>
            <a:r>
              <a:rPr lang="en-US" sz="2000" dirty="0"/>
              <a:t> Across the United States, police officers make more than 50,000 traffic stops on a typical day.</a:t>
            </a:r>
          </a:p>
          <a:p>
            <a:pPr lvl="1"/>
            <a:endParaRPr lang="en-US" sz="2000" dirty="0"/>
          </a:p>
          <a:p>
            <a:r>
              <a:rPr lang="en-US" sz="2000" dirty="0"/>
              <a:t>Variety </a:t>
            </a:r>
          </a:p>
          <a:p>
            <a:pPr lvl="1"/>
            <a:r>
              <a:rPr lang="en-US" sz="2000" dirty="0"/>
              <a:t>Data of these traffic stops is stored in a variety of formats and with high inconsistency across states.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094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5700" y="29493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11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16B39-0346-43BA-B215-B935D47C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1766"/>
            <a:ext cx="9144000" cy="40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7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655700" y="29493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3.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24147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653</Words>
  <Application>Microsoft Office PowerPoint</Application>
  <PresentationFormat>On-screen Show (4:3)</PresentationFormat>
  <Paragraphs>180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Courier New</vt:lpstr>
      <vt:lpstr>Roboto Slab</vt:lpstr>
      <vt:lpstr>Source Sans Pro</vt:lpstr>
      <vt:lpstr>Arial</vt:lpstr>
      <vt:lpstr>Cordelia template</vt:lpstr>
      <vt:lpstr>Trends in Traffic Stops</vt:lpstr>
      <vt:lpstr>Outline</vt:lpstr>
      <vt:lpstr>1. Introduction</vt:lpstr>
      <vt:lpstr>How did we get started?</vt:lpstr>
      <vt:lpstr>How does our data qualify as  Big Data?</vt:lpstr>
      <vt:lpstr>How does our data qualify as  Big Data?</vt:lpstr>
      <vt:lpstr>2. Motivation</vt:lpstr>
      <vt:lpstr>PowerPoint Presentation</vt:lpstr>
      <vt:lpstr>3. The Data</vt:lpstr>
      <vt:lpstr>PowerPoint Presentation</vt:lpstr>
      <vt:lpstr>PowerPoint Presentation</vt:lpstr>
      <vt:lpstr>3. The Experiments</vt:lpstr>
      <vt:lpstr>PowerPoint Presentation</vt:lpstr>
      <vt:lpstr>4. Our Implementation</vt:lpstr>
      <vt:lpstr>PowerPoint Presentation</vt:lpstr>
      <vt:lpstr>PowerPoint Presentation</vt:lpstr>
      <vt:lpstr>4. Analysis Results</vt:lpstr>
      <vt:lpstr>PowerPoint Presentation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  <vt:lpstr>PowerPoint Presentation</vt:lpstr>
      <vt:lpstr>Logistic Regression Model</vt:lpstr>
      <vt:lpstr>Logistic Regression Model I</vt:lpstr>
      <vt:lpstr>Logistic Regression Model II</vt:lpstr>
      <vt:lpstr>Logistic Regression Model III</vt:lpstr>
      <vt:lpstr>Logistic Regression Model III</vt:lpstr>
      <vt:lpstr>Logistic Regression Model IV</vt:lpstr>
      <vt:lpstr>Logistic Regression Model IV</vt:lpstr>
      <vt:lpstr>Closing Words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Traffic Stops</dc:title>
  <dc:creator>Rutuja Gurav</dc:creator>
  <cp:lastModifiedBy>Rutuja Gurav</cp:lastModifiedBy>
  <cp:revision>24</cp:revision>
  <dcterms:modified xsi:type="dcterms:W3CDTF">2018-03-22T07:10:05Z</dcterms:modified>
</cp:coreProperties>
</file>