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72" r:id="rId10"/>
    <p:sldId id="263" r:id="rId11"/>
    <p:sldId id="267" r:id="rId12"/>
    <p:sldId id="265" r:id="rId13"/>
    <p:sldId id="264" r:id="rId14"/>
    <p:sldId id="266" r:id="rId15"/>
    <p:sldId id="269" r:id="rId16"/>
    <p:sldId id="274" r:id="rId17"/>
    <p:sldId id="268" r:id="rId18"/>
    <p:sldId id="273"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58" y="77"/>
      </p:cViewPr>
      <p:guideLst/>
    </p:cSldViewPr>
  </p:slideViewPr>
  <p:notesTextViewPr>
    <p:cViewPr>
      <p:scale>
        <a:sx n="1" d="1"/>
        <a:sy n="1" d="1"/>
      </p:scale>
      <p:origin x="0" y="0"/>
    </p:cViewPr>
  </p:notesTextViewPr>
  <p:sorterViewPr>
    <p:cViewPr>
      <p:scale>
        <a:sx n="100" d="100"/>
        <a:sy n="100" d="100"/>
      </p:scale>
      <p:origin x="0" y="-270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4BFA-852D-DC45-795B-4974C58C7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5D37D4-A52E-B3C3-86F0-8293151280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7783F1-76B0-0F17-25C7-2602A60A29A0}"/>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5" name="Footer Placeholder 4">
            <a:extLst>
              <a:ext uri="{FF2B5EF4-FFF2-40B4-BE49-F238E27FC236}">
                <a16:creationId xmlns:a16="http://schemas.microsoft.com/office/drawing/2014/main" id="{9E311D73-4044-DFFD-8846-B7AB730E3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F0FC7-B761-FD73-4404-AA3183E58420}"/>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320575365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5D64-16F6-4588-D709-F5670C9B1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06F23-4056-D2BC-52F8-C46F649B1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E5DC7-9996-7CCC-A73E-E104E6D58366}"/>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5" name="Footer Placeholder 4">
            <a:extLst>
              <a:ext uri="{FF2B5EF4-FFF2-40B4-BE49-F238E27FC236}">
                <a16:creationId xmlns:a16="http://schemas.microsoft.com/office/drawing/2014/main" id="{E365C447-C602-DCE8-D61F-FB7268D38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5AB82-7674-C600-6B29-19A457487716}"/>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220263415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4B70D-F10B-9C66-79BD-DE53D1A7DF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E720B-0703-FBE4-C923-1B7D65DC7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7E872-84FB-E91F-28B5-64CBB039BE3C}"/>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5" name="Footer Placeholder 4">
            <a:extLst>
              <a:ext uri="{FF2B5EF4-FFF2-40B4-BE49-F238E27FC236}">
                <a16:creationId xmlns:a16="http://schemas.microsoft.com/office/drawing/2014/main" id="{49C1C0E5-2EE5-F8CD-0B30-0E1DFA87E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1DF25-B589-F3A8-4C26-9E3E1BD30059}"/>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22620040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B56E-302F-B54A-410A-7F9DA2294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6E250-7448-32D8-39EE-677602C35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26B6C-3219-07A9-5726-EB23AEEDF197}"/>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5" name="Footer Placeholder 4">
            <a:extLst>
              <a:ext uri="{FF2B5EF4-FFF2-40B4-BE49-F238E27FC236}">
                <a16:creationId xmlns:a16="http://schemas.microsoft.com/office/drawing/2014/main" id="{6FB1121B-1BBA-E1F8-F2EA-3FEB6305A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F8052-4B13-923C-99C3-649778073032}"/>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234154949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EE03-08FC-D259-2538-3E664FCAF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0AA974-D16C-6D28-EC40-0A6F9D6A4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E0CF2-8086-DC8E-3CEB-B0519BFD2F0D}"/>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5" name="Footer Placeholder 4">
            <a:extLst>
              <a:ext uri="{FF2B5EF4-FFF2-40B4-BE49-F238E27FC236}">
                <a16:creationId xmlns:a16="http://schemas.microsoft.com/office/drawing/2014/main" id="{73B32BD6-1B64-2137-C944-5C5A8CC24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C4D3C6-D359-02EF-A3ED-61A7723A5048}"/>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191907081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93AC-166A-FA4B-65AA-D528594CB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389C4A-A7D8-576A-D320-3E7FFCBE4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F5D020-403B-A8A5-C6CB-503B8A2E3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DF3205-3FBB-283E-88BF-13D96AD94E7A}"/>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6" name="Footer Placeholder 5">
            <a:extLst>
              <a:ext uri="{FF2B5EF4-FFF2-40B4-BE49-F238E27FC236}">
                <a16:creationId xmlns:a16="http://schemas.microsoft.com/office/drawing/2014/main" id="{5EA42F42-42D8-E9EB-6FF2-958C3065A9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5644A-3D91-EC39-60CE-8248EA7BEC56}"/>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313619618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7222-C7BB-8B01-FD2D-EDD3733985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69B3EE-E0A5-279D-3172-C33F01157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EED7EA-F531-461E-2EA7-1303975BB9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F81E5C-26B8-A85F-8DF3-A4ACB82C6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C546E-FA83-81FF-093D-26C8A56F4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6C177-87FD-2EF3-802D-1846A11C71A2}"/>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8" name="Footer Placeholder 7">
            <a:extLst>
              <a:ext uri="{FF2B5EF4-FFF2-40B4-BE49-F238E27FC236}">
                <a16:creationId xmlns:a16="http://schemas.microsoft.com/office/drawing/2014/main" id="{53AAAC97-453B-8725-E6AC-AD8D792151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80ED3A-2686-4B94-AE3C-4D29C880A334}"/>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85350719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EF12-F926-5563-FAA4-0442F759C6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F05988-95B4-AF2D-F508-6EA209CCB8D2}"/>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4" name="Footer Placeholder 3">
            <a:extLst>
              <a:ext uri="{FF2B5EF4-FFF2-40B4-BE49-F238E27FC236}">
                <a16:creationId xmlns:a16="http://schemas.microsoft.com/office/drawing/2014/main" id="{2DF1B666-EA18-6768-3EC0-1E20B914DC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6DD363-C336-E818-16AE-5E6EA2561AB5}"/>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354191420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6C2A6-84EE-AE49-7E93-937B3D9A354E}"/>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3" name="Footer Placeholder 2">
            <a:extLst>
              <a:ext uri="{FF2B5EF4-FFF2-40B4-BE49-F238E27FC236}">
                <a16:creationId xmlns:a16="http://schemas.microsoft.com/office/drawing/2014/main" id="{D4BE2727-D7EE-045D-A0E5-19128C676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AC9CB0-9BA0-C406-8AD2-EE1A74F2F989}"/>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429143443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6F43-64F7-FA14-13DB-D8A098EA5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04797F-647B-87CC-45E1-813D82AA3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2366F9-26C0-12E6-90D2-00377F04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10767-D83D-D475-ED63-ED9349A99B81}"/>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6" name="Footer Placeholder 5">
            <a:extLst>
              <a:ext uri="{FF2B5EF4-FFF2-40B4-BE49-F238E27FC236}">
                <a16:creationId xmlns:a16="http://schemas.microsoft.com/office/drawing/2014/main" id="{E37E3864-8E56-438D-171F-6161AEB0A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0CFAB-C184-06DE-9906-C29F3DC6F19B}"/>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251213270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505B-FC1B-E253-8F6D-FA0F1FB7B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ABA5CF-9150-1CA7-5B51-1133FCEE3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8FF2E5-CAD0-3974-2296-4BB228591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E6CFE-C4B7-6BDB-34E8-802DFD1C8FF3}"/>
              </a:ext>
            </a:extLst>
          </p:cNvPr>
          <p:cNvSpPr>
            <a:spLocks noGrp="1"/>
          </p:cNvSpPr>
          <p:nvPr>
            <p:ph type="dt" sz="half" idx="10"/>
          </p:nvPr>
        </p:nvSpPr>
        <p:spPr/>
        <p:txBody>
          <a:bodyPr/>
          <a:lstStyle/>
          <a:p>
            <a:fld id="{11543632-3E1E-4A23-A7B9-5EC3523EAA4A}" type="datetimeFigureOut">
              <a:rPr lang="en-IN" smtClean="0"/>
              <a:t>09-09-2022</a:t>
            </a:fld>
            <a:endParaRPr lang="en-IN"/>
          </a:p>
        </p:txBody>
      </p:sp>
      <p:sp>
        <p:nvSpPr>
          <p:cNvPr id="6" name="Footer Placeholder 5">
            <a:extLst>
              <a:ext uri="{FF2B5EF4-FFF2-40B4-BE49-F238E27FC236}">
                <a16:creationId xmlns:a16="http://schemas.microsoft.com/office/drawing/2014/main" id="{6306BF1E-0E26-1462-C1CC-3B09FB44D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80552-6FF5-DDD4-3C73-15A57AB9CB59}"/>
              </a:ext>
            </a:extLst>
          </p:cNvPr>
          <p:cNvSpPr>
            <a:spLocks noGrp="1"/>
          </p:cNvSpPr>
          <p:nvPr>
            <p:ph type="sldNum" sz="quarter" idx="12"/>
          </p:nvPr>
        </p:nvSpPr>
        <p:spPr/>
        <p:txBody>
          <a:bodyPr/>
          <a:lstStyle/>
          <a:p>
            <a:fld id="{6C3D2A95-A0A6-426E-AAD4-0A1FB2EA6075}" type="slidenum">
              <a:rPr lang="en-IN" smtClean="0"/>
              <a:t>‹#›</a:t>
            </a:fld>
            <a:endParaRPr lang="en-IN"/>
          </a:p>
        </p:txBody>
      </p:sp>
    </p:spTree>
    <p:extLst>
      <p:ext uri="{BB962C8B-B14F-4D97-AF65-F5344CB8AC3E}">
        <p14:creationId xmlns:p14="http://schemas.microsoft.com/office/powerpoint/2010/main" val="346085795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702D0E-D95F-DF96-DBC4-7C9981639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212079-6098-7402-5652-9D484BCCA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785C3-EBB0-8628-7870-9B0C29022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43632-3E1E-4A23-A7B9-5EC3523EAA4A}" type="datetimeFigureOut">
              <a:rPr lang="en-IN" smtClean="0"/>
              <a:t>09-09-2022</a:t>
            </a:fld>
            <a:endParaRPr lang="en-IN"/>
          </a:p>
        </p:txBody>
      </p:sp>
      <p:sp>
        <p:nvSpPr>
          <p:cNvPr id="5" name="Footer Placeholder 4">
            <a:extLst>
              <a:ext uri="{FF2B5EF4-FFF2-40B4-BE49-F238E27FC236}">
                <a16:creationId xmlns:a16="http://schemas.microsoft.com/office/drawing/2014/main" id="{E9376452-DE39-78D6-6C8C-DFB4A2978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ADC2DD-BD64-723F-FD62-75BD6DD35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2A95-A0A6-426E-AAD4-0A1FB2EA6075}" type="slidenum">
              <a:rPr lang="en-IN" smtClean="0"/>
              <a:t>‹#›</a:t>
            </a:fld>
            <a:endParaRPr lang="en-IN"/>
          </a:p>
        </p:txBody>
      </p:sp>
    </p:spTree>
    <p:extLst>
      <p:ext uri="{BB962C8B-B14F-4D97-AF65-F5344CB8AC3E}">
        <p14:creationId xmlns:p14="http://schemas.microsoft.com/office/powerpoint/2010/main" val="202923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meliorer-ses-ecrits.univ-cotedazur.fr/wp-content/ressources/LexiqueTexteDiscours.publi/auroraW/co/module_lexiqueTexteDiscours_1.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14614-presentation-download-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uperlevin.ifengyuan.tw/%E8%AE%93delphi%E8%88%87python%E7%B5%90%E5%90%88%E7%9A%84python4delphi/" TargetMode="External"/><Relationship Id="rId3" Type="http://schemas.openxmlformats.org/officeDocument/2006/relationships/image" Target="../media/image4.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Pandas_(software)" TargetMode="External"/><Relationship Id="rId5" Type="http://schemas.openxmlformats.org/officeDocument/2006/relationships/image" Target="../media/image5.png"/><Relationship Id="rId4" Type="http://schemas.openxmlformats.org/officeDocument/2006/relationships/hyperlink" Target="https://www.tomoyan.net/_detail/python/numpy_logo.svg?id=python:numpy_scipy_matplotlib" TargetMode="Externa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29514-8ACB-1006-129B-12CFD2C62EAD}"/>
              </a:ext>
            </a:extLst>
          </p:cNvPr>
          <p:cNvSpPr>
            <a:spLocks noGrp="1"/>
          </p:cNvSpPr>
          <p:nvPr>
            <p:ph type="title"/>
          </p:nvPr>
        </p:nvSpPr>
        <p:spPr>
          <a:xfrm>
            <a:off x="652007" y="452590"/>
            <a:ext cx="10515600" cy="1325563"/>
          </a:xfrm>
        </p:spPr>
        <p:txBody>
          <a:bodyPr>
            <a:normAutofit/>
          </a:bodyPr>
          <a:lstStyle/>
          <a:p>
            <a:pPr algn="ctr"/>
            <a:r>
              <a:rPr lang="en-US" sz="6000" b="1" dirty="0">
                <a:solidFill>
                  <a:srgbClr val="FF0000"/>
                </a:solidFill>
                <a:effectLst>
                  <a:outerShdw blurRad="38100" dist="38100" dir="2700000" algn="tl">
                    <a:srgbClr val="000000">
                      <a:alpha val="43137"/>
                    </a:srgbClr>
                  </a:outerShdw>
                </a:effectLst>
              </a:rPr>
              <a:t>Capstone Project - 1  </a:t>
            </a:r>
            <a:endParaRPr lang="en-IN" sz="6000" b="1" dirty="0">
              <a:solidFill>
                <a:srgbClr val="FF000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DC129F48-94D6-2DC1-13BC-A71FF9B460D5}"/>
              </a:ext>
            </a:extLst>
          </p:cNvPr>
          <p:cNvSpPr>
            <a:spLocks noGrp="1"/>
          </p:cNvSpPr>
          <p:nvPr>
            <p:ph idx="1"/>
          </p:nvPr>
        </p:nvSpPr>
        <p:spPr>
          <a:xfrm>
            <a:off x="652007" y="2250219"/>
            <a:ext cx="10701793" cy="3672302"/>
          </a:xfrm>
        </p:spPr>
        <p:txBody>
          <a:bodyPr>
            <a:normAutofit fontScale="92500" lnSpcReduction="20000"/>
          </a:bodyPr>
          <a:lstStyle/>
          <a:p>
            <a:pPr marL="0" indent="0" algn="ctr">
              <a:buNone/>
            </a:pPr>
            <a:r>
              <a:rPr lang="en-IN" sz="4000" b="1" dirty="0">
                <a:solidFill>
                  <a:schemeClr val="accent1">
                    <a:lumMod val="75000"/>
                  </a:schemeClr>
                </a:solidFill>
              </a:rPr>
              <a:t>EDA  on Play Store App Reviews</a:t>
            </a:r>
          </a:p>
          <a:p>
            <a:pPr marL="0" indent="0" algn="ctr">
              <a:buNone/>
            </a:pPr>
            <a:endParaRPr lang="en-IN" sz="4000" b="1" dirty="0">
              <a:solidFill>
                <a:schemeClr val="accent1">
                  <a:lumMod val="75000"/>
                </a:schemeClr>
              </a:solidFill>
            </a:endParaRPr>
          </a:p>
          <a:p>
            <a:pPr marL="0" indent="0" algn="ctr">
              <a:buNone/>
            </a:pPr>
            <a:r>
              <a:rPr lang="en-IN" sz="4000" b="1" dirty="0">
                <a:solidFill>
                  <a:srgbClr val="FF0000"/>
                </a:solidFill>
              </a:rPr>
              <a:t>Team members :</a:t>
            </a:r>
          </a:p>
          <a:p>
            <a:pPr marL="0" indent="0" algn="ctr">
              <a:buNone/>
            </a:pPr>
            <a:r>
              <a:rPr lang="en-IN" sz="2400" b="1" dirty="0">
                <a:solidFill>
                  <a:schemeClr val="accent1">
                    <a:lumMod val="75000"/>
                  </a:schemeClr>
                </a:solidFill>
              </a:rPr>
              <a:t>Rohit </a:t>
            </a:r>
            <a:r>
              <a:rPr lang="en-IN" sz="2400" b="1" dirty="0" err="1">
                <a:solidFill>
                  <a:schemeClr val="accent1">
                    <a:lumMod val="75000"/>
                  </a:schemeClr>
                </a:solidFill>
              </a:rPr>
              <a:t>meshram</a:t>
            </a:r>
            <a:endParaRPr lang="en-IN" sz="2400" b="1" dirty="0">
              <a:solidFill>
                <a:schemeClr val="accent1">
                  <a:lumMod val="75000"/>
                </a:schemeClr>
              </a:solidFill>
            </a:endParaRPr>
          </a:p>
          <a:p>
            <a:pPr marL="0" indent="0" algn="ctr">
              <a:buNone/>
            </a:pPr>
            <a:r>
              <a:rPr lang="en-IN" sz="2400" b="1" dirty="0">
                <a:solidFill>
                  <a:schemeClr val="accent1">
                    <a:lumMod val="75000"/>
                  </a:schemeClr>
                </a:solidFill>
              </a:rPr>
              <a:t>Rahul </a:t>
            </a:r>
            <a:r>
              <a:rPr lang="en-IN" sz="2400" b="1">
                <a:solidFill>
                  <a:schemeClr val="accent1">
                    <a:lumMod val="75000"/>
                  </a:schemeClr>
                </a:solidFill>
              </a:rPr>
              <a:t>gaykwad</a:t>
            </a:r>
            <a:r>
              <a:rPr lang="en-IN" sz="2400" b="1" dirty="0">
                <a:solidFill>
                  <a:schemeClr val="accent1">
                    <a:lumMod val="75000"/>
                  </a:schemeClr>
                </a:solidFill>
              </a:rPr>
              <a:t>    </a:t>
            </a:r>
          </a:p>
          <a:p>
            <a:pPr marL="0" indent="0" algn="ctr">
              <a:buNone/>
            </a:pPr>
            <a:r>
              <a:rPr lang="en-IN" sz="2400" b="1" dirty="0" err="1">
                <a:solidFill>
                  <a:schemeClr val="accent1">
                    <a:lumMod val="75000"/>
                  </a:schemeClr>
                </a:solidFill>
              </a:rPr>
              <a:t>Rutuja</a:t>
            </a:r>
            <a:r>
              <a:rPr lang="en-IN" sz="2400" b="1" dirty="0">
                <a:solidFill>
                  <a:schemeClr val="accent1">
                    <a:lumMod val="75000"/>
                  </a:schemeClr>
                </a:solidFill>
              </a:rPr>
              <a:t> hingankar</a:t>
            </a:r>
          </a:p>
          <a:p>
            <a:pPr marL="0" indent="0" algn="ctr">
              <a:buNone/>
            </a:pPr>
            <a:r>
              <a:rPr lang="en-IN" sz="2400" b="1" dirty="0" err="1">
                <a:solidFill>
                  <a:schemeClr val="accent1">
                    <a:lumMod val="75000"/>
                  </a:schemeClr>
                </a:solidFill>
              </a:rPr>
              <a:t>Prashik</a:t>
            </a:r>
            <a:r>
              <a:rPr lang="en-IN" sz="2400" b="1" dirty="0">
                <a:solidFill>
                  <a:schemeClr val="accent1">
                    <a:lumMod val="75000"/>
                  </a:schemeClr>
                </a:solidFill>
              </a:rPr>
              <a:t> </a:t>
            </a:r>
            <a:r>
              <a:rPr lang="en-IN" sz="2400" b="1" dirty="0" err="1">
                <a:solidFill>
                  <a:schemeClr val="accent1">
                    <a:lumMod val="75000"/>
                  </a:schemeClr>
                </a:solidFill>
              </a:rPr>
              <a:t>ingale</a:t>
            </a:r>
            <a:r>
              <a:rPr lang="en-IN" sz="2400" b="1" dirty="0">
                <a:solidFill>
                  <a:schemeClr val="accent1">
                    <a:lumMod val="75000"/>
                  </a:schemeClr>
                </a:solidFill>
              </a:rPr>
              <a:t> </a:t>
            </a:r>
          </a:p>
          <a:p>
            <a:pPr marL="0" indent="0" algn="ctr">
              <a:buNone/>
            </a:pPr>
            <a:r>
              <a:rPr lang="en-IN" sz="2400" b="1" dirty="0">
                <a:solidFill>
                  <a:schemeClr val="accent1">
                    <a:lumMod val="75000"/>
                  </a:schemeClr>
                </a:solidFill>
              </a:rPr>
              <a:t>Narayan </a:t>
            </a:r>
            <a:r>
              <a:rPr lang="en-IN" sz="2400" b="1" dirty="0" err="1">
                <a:solidFill>
                  <a:schemeClr val="accent1">
                    <a:lumMod val="75000"/>
                  </a:schemeClr>
                </a:solidFill>
              </a:rPr>
              <a:t>borde</a:t>
            </a:r>
            <a:endParaRPr lang="en-IN" sz="2400" b="1" dirty="0">
              <a:solidFill>
                <a:schemeClr val="accent1">
                  <a:lumMod val="75000"/>
                </a:schemeClr>
              </a:solidFill>
            </a:endParaRPr>
          </a:p>
          <a:p>
            <a:pPr marL="0" indent="0" algn="ctr">
              <a:buNone/>
            </a:pPr>
            <a:endParaRPr lang="en-IN" sz="2400" b="1" dirty="0">
              <a:solidFill>
                <a:schemeClr val="accent1">
                  <a:lumMod val="75000"/>
                </a:schemeClr>
              </a:solidFill>
            </a:endParaRPr>
          </a:p>
        </p:txBody>
      </p:sp>
    </p:spTree>
    <p:extLst>
      <p:ext uri="{BB962C8B-B14F-4D97-AF65-F5344CB8AC3E}">
        <p14:creationId xmlns:p14="http://schemas.microsoft.com/office/powerpoint/2010/main" val="13773665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ACA7-6B6F-E345-9252-58D9AA26AA5A}"/>
              </a:ext>
            </a:extLst>
          </p:cNvPr>
          <p:cNvSpPr>
            <a:spLocks noGrp="1"/>
          </p:cNvSpPr>
          <p:nvPr>
            <p:ph type="title"/>
          </p:nvPr>
        </p:nvSpPr>
        <p:spPr/>
        <p:txBody>
          <a:bodyPr>
            <a:normAutofit/>
          </a:bodyPr>
          <a:lstStyle/>
          <a:p>
            <a:r>
              <a:rPr lang="en-US" sz="4000" b="1" u="sng" dirty="0">
                <a:solidFill>
                  <a:srgbClr val="FF0000"/>
                </a:solidFill>
              </a:rPr>
              <a:t>Correlation</a:t>
            </a:r>
            <a:r>
              <a:rPr lang="en-US" sz="4000" b="1" dirty="0">
                <a:solidFill>
                  <a:srgbClr val="FF0000"/>
                </a:solidFill>
              </a:rPr>
              <a:t> </a:t>
            </a:r>
            <a:r>
              <a:rPr lang="en-US" sz="4000" b="1" u="sng" dirty="0">
                <a:solidFill>
                  <a:srgbClr val="FF0000"/>
                </a:solidFill>
              </a:rPr>
              <a:t>Heatmap</a:t>
            </a:r>
            <a:endParaRPr lang="en-IN" sz="4000" b="1" u="sng" dirty="0">
              <a:solidFill>
                <a:srgbClr val="FF0000"/>
              </a:solidFill>
            </a:endParaRPr>
          </a:p>
        </p:txBody>
      </p:sp>
      <p:sp>
        <p:nvSpPr>
          <p:cNvPr id="3" name="Content Placeholder 2">
            <a:extLst>
              <a:ext uri="{FF2B5EF4-FFF2-40B4-BE49-F238E27FC236}">
                <a16:creationId xmlns:a16="http://schemas.microsoft.com/office/drawing/2014/main" id="{BD02F876-CEE3-7D72-0CC1-7CF12C65DD5E}"/>
              </a:ext>
            </a:extLst>
          </p:cNvPr>
          <p:cNvSpPr>
            <a:spLocks noGrp="1"/>
          </p:cNvSpPr>
          <p:nvPr>
            <p:ph idx="1"/>
          </p:nvPr>
        </p:nvSpPr>
        <p:spPr>
          <a:xfrm>
            <a:off x="726881" y="1876508"/>
            <a:ext cx="6651929" cy="4105192"/>
          </a:xfrm>
        </p:spPr>
        <p:txBody>
          <a:bodyPr/>
          <a:lstStyle/>
          <a:p>
            <a:r>
              <a:rPr lang="en-US" sz="2400" dirty="0"/>
              <a:t>There is a strong positive correlation between the Review and Installs</a:t>
            </a:r>
          </a:p>
          <a:p>
            <a:endParaRPr lang="en-US" sz="2400" dirty="0"/>
          </a:p>
          <a:p>
            <a:r>
              <a:rPr lang="en-US" sz="2400" dirty="0"/>
              <a:t>The price is slightly negatively corrected with the Rating , Review, and Installs.</a:t>
            </a:r>
          </a:p>
          <a:p>
            <a:endParaRPr lang="en-US" sz="2400" dirty="0"/>
          </a:p>
          <a:p>
            <a:r>
              <a:rPr lang="en-US" sz="2400" dirty="0"/>
              <a:t>The rating is slightly positively correlation with the Installs and Reviews</a:t>
            </a:r>
            <a:r>
              <a:rPr lang="en-US" dirty="0"/>
              <a:t>.</a:t>
            </a:r>
            <a:endParaRPr lang="en-IN" dirty="0"/>
          </a:p>
        </p:txBody>
      </p:sp>
      <p:pic>
        <p:nvPicPr>
          <p:cNvPr id="3074" name="Picture 2">
            <a:extLst>
              <a:ext uri="{FF2B5EF4-FFF2-40B4-BE49-F238E27FC236}">
                <a16:creationId xmlns:a16="http://schemas.microsoft.com/office/drawing/2014/main" id="{5AFC8EE6-41FF-FE73-D06C-C34FD9D58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349" y="1876508"/>
            <a:ext cx="4412974" cy="3918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14816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DDD7-7AB2-8A3E-9D86-6F5EE9D7E36D}"/>
              </a:ext>
            </a:extLst>
          </p:cNvPr>
          <p:cNvSpPr>
            <a:spLocks noGrp="1"/>
          </p:cNvSpPr>
          <p:nvPr>
            <p:ph type="title"/>
          </p:nvPr>
        </p:nvSpPr>
        <p:spPr/>
        <p:txBody>
          <a:bodyPr/>
          <a:lstStyle/>
          <a:p>
            <a:r>
              <a:rPr lang="en-US" sz="4400" b="1" u="sng" dirty="0">
                <a:solidFill>
                  <a:srgbClr val="FF0000"/>
                </a:solidFill>
              </a:rPr>
              <a:t>Categorical Analysis</a:t>
            </a:r>
            <a:endParaRPr lang="en-IN" dirty="0"/>
          </a:p>
        </p:txBody>
      </p:sp>
      <p:sp>
        <p:nvSpPr>
          <p:cNvPr id="3" name="Content Placeholder 2">
            <a:extLst>
              <a:ext uri="{FF2B5EF4-FFF2-40B4-BE49-F238E27FC236}">
                <a16:creationId xmlns:a16="http://schemas.microsoft.com/office/drawing/2014/main" id="{89003A06-0CD5-4CB9-759E-D56EA8EC9CC3}"/>
              </a:ext>
            </a:extLst>
          </p:cNvPr>
          <p:cNvSpPr>
            <a:spLocks noGrp="1"/>
          </p:cNvSpPr>
          <p:nvPr>
            <p:ph idx="1"/>
          </p:nvPr>
        </p:nvSpPr>
        <p:spPr/>
        <p:txBody>
          <a:bodyPr/>
          <a:lstStyle/>
          <a:p>
            <a:r>
              <a:rPr lang="en-US" sz="2400" dirty="0"/>
              <a:t>The </a:t>
            </a:r>
            <a:r>
              <a:rPr lang="en-US" sz="2400" u="sng" dirty="0"/>
              <a:t>Family</a:t>
            </a:r>
            <a:r>
              <a:rPr lang="en-US" sz="2400" dirty="0"/>
              <a:t>, </a:t>
            </a:r>
            <a:r>
              <a:rPr lang="en-US" sz="2400" u="sng" dirty="0"/>
              <a:t>Game</a:t>
            </a:r>
            <a:r>
              <a:rPr lang="en-US" sz="2400" dirty="0"/>
              <a:t>, and </a:t>
            </a:r>
            <a:r>
              <a:rPr lang="en-US" sz="2400" u="sng" dirty="0"/>
              <a:t>Tools</a:t>
            </a:r>
            <a:r>
              <a:rPr lang="en-US" sz="2400" dirty="0"/>
              <a:t> category has the highest number of apps</a:t>
            </a:r>
            <a:r>
              <a:rPr lang="en-US" sz="2800" dirty="0"/>
              <a:t>.</a:t>
            </a:r>
          </a:p>
          <a:p>
            <a:endParaRPr lang="en-IN" dirty="0"/>
          </a:p>
        </p:txBody>
      </p:sp>
      <p:pic>
        <p:nvPicPr>
          <p:cNvPr id="1028" name="Picture 4">
            <a:extLst>
              <a:ext uri="{FF2B5EF4-FFF2-40B4-BE49-F238E27FC236}">
                <a16:creationId xmlns:a16="http://schemas.microsoft.com/office/drawing/2014/main" id="{8A948998-3ADF-BFED-B1B6-8B50517FD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82" y="2818943"/>
            <a:ext cx="8674873" cy="3673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1055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C9BC-F817-47BE-1700-6A483F1E3999}"/>
              </a:ext>
            </a:extLst>
          </p:cNvPr>
          <p:cNvSpPr>
            <a:spLocks noGrp="1"/>
          </p:cNvSpPr>
          <p:nvPr>
            <p:ph type="title"/>
          </p:nvPr>
        </p:nvSpPr>
        <p:spPr>
          <a:xfrm>
            <a:off x="1025719" y="535140"/>
            <a:ext cx="10515600" cy="904046"/>
          </a:xfrm>
        </p:spPr>
        <p:txBody>
          <a:bodyPr>
            <a:normAutofit/>
          </a:bodyPr>
          <a:lstStyle/>
          <a:p>
            <a:r>
              <a:rPr lang="en-US" sz="4000" b="1" u="sng" dirty="0">
                <a:solidFill>
                  <a:srgbClr val="FF0000"/>
                </a:solidFill>
              </a:rPr>
              <a:t> Categorical Analysis</a:t>
            </a:r>
            <a:endParaRPr lang="en-IN" sz="4000" b="1" u="sng" dirty="0">
              <a:solidFill>
                <a:srgbClr val="FF0000"/>
              </a:solidFill>
            </a:endParaRPr>
          </a:p>
        </p:txBody>
      </p:sp>
      <p:pic>
        <p:nvPicPr>
          <p:cNvPr id="5122" name="Picture 2">
            <a:extLst>
              <a:ext uri="{FF2B5EF4-FFF2-40B4-BE49-F238E27FC236}">
                <a16:creationId xmlns:a16="http://schemas.microsoft.com/office/drawing/2014/main" id="{2266A9D3-3D68-3FA3-383E-8F773475BE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095" y="2687541"/>
            <a:ext cx="9137406" cy="39227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C08A64-F7EC-9292-B5ED-0A2E04F2D82B}"/>
              </a:ext>
            </a:extLst>
          </p:cNvPr>
          <p:cNvSpPr txBox="1"/>
          <p:nvPr/>
        </p:nvSpPr>
        <p:spPr>
          <a:xfrm>
            <a:off x="1025719" y="1765189"/>
            <a:ext cx="864770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t>
            </a:r>
            <a:r>
              <a:rPr lang="en-US" sz="2000" u="sng" dirty="0"/>
              <a:t>Communication</a:t>
            </a:r>
            <a:r>
              <a:rPr lang="en-US" sz="2000" dirty="0"/>
              <a:t>, </a:t>
            </a:r>
            <a:r>
              <a:rPr lang="en-US" sz="2000" u="sng" dirty="0"/>
              <a:t>Video</a:t>
            </a:r>
            <a:r>
              <a:rPr lang="en-US" sz="2000" dirty="0"/>
              <a:t> </a:t>
            </a:r>
            <a:r>
              <a:rPr lang="en-US" sz="2000" u="sng" dirty="0"/>
              <a:t>players</a:t>
            </a:r>
            <a:r>
              <a:rPr lang="en-US" sz="2000" dirty="0"/>
              <a:t>, and </a:t>
            </a:r>
            <a:r>
              <a:rPr lang="en-US" sz="2000" u="sng" dirty="0"/>
              <a:t>Social</a:t>
            </a:r>
            <a:r>
              <a:rPr lang="en-US" sz="2000" dirty="0"/>
              <a:t> category  has highest number of app installs.</a:t>
            </a:r>
            <a:endParaRPr lang="en-IN" sz="2000" dirty="0"/>
          </a:p>
        </p:txBody>
      </p:sp>
    </p:spTree>
    <p:extLst>
      <p:ext uri="{BB962C8B-B14F-4D97-AF65-F5344CB8AC3E}">
        <p14:creationId xmlns:p14="http://schemas.microsoft.com/office/powerpoint/2010/main" val="26299852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B52E-9065-C2BB-89AE-31B6698BCE23}"/>
              </a:ext>
            </a:extLst>
          </p:cNvPr>
          <p:cNvSpPr>
            <a:spLocks noGrp="1"/>
          </p:cNvSpPr>
          <p:nvPr>
            <p:ph type="title"/>
          </p:nvPr>
        </p:nvSpPr>
        <p:spPr/>
        <p:txBody>
          <a:bodyPr>
            <a:normAutofit/>
          </a:bodyPr>
          <a:lstStyle/>
          <a:p>
            <a:r>
              <a:rPr lang="en-US" sz="4000" b="1" u="sng" dirty="0">
                <a:solidFill>
                  <a:srgbClr val="FF0000"/>
                </a:solidFill>
              </a:rPr>
              <a:t>Distribution</a:t>
            </a:r>
            <a:r>
              <a:rPr lang="en-US" sz="4000" b="1" dirty="0">
                <a:solidFill>
                  <a:srgbClr val="FF0000"/>
                </a:solidFill>
              </a:rPr>
              <a:t> </a:t>
            </a:r>
            <a:r>
              <a:rPr lang="en-US" sz="4000" b="1" u="sng" dirty="0">
                <a:solidFill>
                  <a:srgbClr val="FF0000"/>
                </a:solidFill>
              </a:rPr>
              <a:t>of</a:t>
            </a:r>
            <a:r>
              <a:rPr lang="en-US" sz="4000" b="1" dirty="0">
                <a:solidFill>
                  <a:srgbClr val="FF0000"/>
                </a:solidFill>
              </a:rPr>
              <a:t> </a:t>
            </a:r>
            <a:r>
              <a:rPr lang="en-US" sz="4000" b="1" u="sng" dirty="0">
                <a:solidFill>
                  <a:srgbClr val="FF0000"/>
                </a:solidFill>
              </a:rPr>
              <a:t>app</a:t>
            </a:r>
            <a:r>
              <a:rPr lang="en-US" sz="4000" b="1" dirty="0">
                <a:solidFill>
                  <a:srgbClr val="FF0000"/>
                </a:solidFill>
              </a:rPr>
              <a:t> </a:t>
            </a:r>
            <a:r>
              <a:rPr lang="en-US" sz="4000" b="1" u="sng" dirty="0">
                <a:solidFill>
                  <a:srgbClr val="FF0000"/>
                </a:solidFill>
              </a:rPr>
              <a:t>ratings</a:t>
            </a:r>
            <a:endParaRPr lang="en-IN" sz="4000" b="1" u="sng" dirty="0">
              <a:solidFill>
                <a:srgbClr val="FF0000"/>
              </a:solidFill>
            </a:endParaRPr>
          </a:p>
        </p:txBody>
      </p:sp>
      <p:sp>
        <p:nvSpPr>
          <p:cNvPr id="3" name="Content Placeholder 2">
            <a:extLst>
              <a:ext uri="{FF2B5EF4-FFF2-40B4-BE49-F238E27FC236}">
                <a16:creationId xmlns:a16="http://schemas.microsoft.com/office/drawing/2014/main" id="{E140470E-9E5C-1D91-BF77-5F90F22F0298}"/>
              </a:ext>
            </a:extLst>
          </p:cNvPr>
          <p:cNvSpPr>
            <a:spLocks noGrp="1"/>
          </p:cNvSpPr>
          <p:nvPr>
            <p:ph idx="1"/>
          </p:nvPr>
        </p:nvSpPr>
        <p:spPr>
          <a:xfrm>
            <a:off x="946206" y="1690688"/>
            <a:ext cx="9096292" cy="1325563"/>
          </a:xfrm>
        </p:spPr>
        <p:txBody>
          <a:bodyPr>
            <a:normAutofit fontScale="92500" lnSpcReduction="20000"/>
          </a:bodyPr>
          <a:lstStyle/>
          <a:p>
            <a:r>
              <a:rPr lang="en-US" sz="2400" dirty="0"/>
              <a:t>Scale is from 1 to 5</a:t>
            </a:r>
          </a:p>
          <a:p>
            <a:r>
              <a:rPr lang="en-US" sz="2400" dirty="0"/>
              <a:t>Most of the apps, clearly hold a rating  of 4.4 </a:t>
            </a:r>
          </a:p>
          <a:p>
            <a:r>
              <a:rPr lang="en-US" sz="2400" dirty="0"/>
              <a:t>This implies that the majority of the users are happy with the service received via the respective app.</a:t>
            </a:r>
          </a:p>
          <a:p>
            <a:endParaRPr lang="en-US" sz="2400" dirty="0"/>
          </a:p>
          <a:p>
            <a:pPr marL="0" indent="0">
              <a:buNone/>
            </a:pPr>
            <a:endParaRPr lang="en-US" sz="2400" dirty="0"/>
          </a:p>
          <a:p>
            <a:endParaRPr lang="en-IN" dirty="0"/>
          </a:p>
        </p:txBody>
      </p:sp>
      <p:pic>
        <p:nvPicPr>
          <p:cNvPr id="4098" name="Picture 2">
            <a:extLst>
              <a:ext uri="{FF2B5EF4-FFF2-40B4-BE49-F238E27FC236}">
                <a16:creationId xmlns:a16="http://schemas.microsoft.com/office/drawing/2014/main" id="{183F9DA9-F1DE-D332-03DE-A249628F3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50" y="3277731"/>
            <a:ext cx="9185869" cy="358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8970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3A8F8-F9E1-1E93-206F-B96BB16BB899}"/>
              </a:ext>
            </a:extLst>
          </p:cNvPr>
          <p:cNvSpPr>
            <a:spLocks noGrp="1"/>
          </p:cNvSpPr>
          <p:nvPr>
            <p:ph type="title"/>
          </p:nvPr>
        </p:nvSpPr>
        <p:spPr>
          <a:xfrm>
            <a:off x="826936" y="325369"/>
            <a:ext cx="10528452" cy="1325563"/>
          </a:xfrm>
        </p:spPr>
        <p:txBody>
          <a:bodyPr/>
          <a:lstStyle/>
          <a:p>
            <a:r>
              <a:rPr lang="en-US" b="1" u="sng" dirty="0">
                <a:solidFill>
                  <a:srgbClr val="FF0000"/>
                </a:solidFill>
              </a:rPr>
              <a:t>Paid app in each category </a:t>
            </a:r>
            <a:endParaRPr lang="en-IN" b="1" u="sng" dirty="0">
              <a:solidFill>
                <a:srgbClr val="FF0000"/>
              </a:solidFill>
            </a:endParaRPr>
          </a:p>
        </p:txBody>
      </p:sp>
      <p:sp>
        <p:nvSpPr>
          <p:cNvPr id="5" name="Text Placeholder 4">
            <a:extLst>
              <a:ext uri="{FF2B5EF4-FFF2-40B4-BE49-F238E27FC236}">
                <a16:creationId xmlns:a16="http://schemas.microsoft.com/office/drawing/2014/main" id="{926DF716-4B00-A4FD-1376-7E82538196FE}"/>
              </a:ext>
            </a:extLst>
          </p:cNvPr>
          <p:cNvSpPr>
            <a:spLocks noGrp="1"/>
          </p:cNvSpPr>
          <p:nvPr>
            <p:ph type="body" idx="1"/>
          </p:nvPr>
        </p:nvSpPr>
        <p:spPr>
          <a:xfrm>
            <a:off x="847276" y="1264920"/>
            <a:ext cx="10215658" cy="1513136"/>
          </a:xfrm>
        </p:spPr>
        <p:txBody>
          <a:bodyPr>
            <a:normAutofit fontScale="55000" lnSpcReduction="20000"/>
          </a:bodyPr>
          <a:lstStyle/>
          <a:p>
            <a:endParaRPr lang="en-US" dirty="0"/>
          </a:p>
          <a:p>
            <a:pPr marL="342900" indent="-342900">
              <a:buFont typeface="Arial" panose="020B0604020202020204" pitchFamily="34" charset="0"/>
              <a:buChar char="•"/>
            </a:pPr>
            <a:r>
              <a:rPr lang="en-US" sz="3400" b="0" dirty="0">
                <a:latin typeface="Arial" panose="020B0604020202020204" pitchFamily="34" charset="0"/>
                <a:cs typeface="Arial" panose="020B0604020202020204" pitchFamily="34" charset="0"/>
              </a:rPr>
              <a:t>It looks like certain app categories have more free apps available for download than others</a:t>
            </a:r>
          </a:p>
          <a:p>
            <a:pPr marL="342900" indent="-342900">
              <a:buFont typeface="Arial" panose="020B0604020202020204" pitchFamily="34" charset="0"/>
              <a:buChar char="•"/>
            </a:pPr>
            <a:r>
              <a:rPr lang="en-US" sz="3600" b="0" dirty="0"/>
              <a:t>The paid apps in the finance,  Lifestyle, and Event category are on average significantly more expensive than paid apps in other categories</a:t>
            </a:r>
            <a:r>
              <a:rPr lang="en-US" sz="2800" dirty="0"/>
              <a:t>.</a:t>
            </a:r>
            <a:endParaRPr lang="en-US" sz="3400" b="0" dirty="0">
              <a:latin typeface="Arial" panose="020B0604020202020204" pitchFamily="34" charset="0"/>
              <a:cs typeface="Arial" panose="020B0604020202020204" pitchFamily="34" charset="0"/>
            </a:endParaRPr>
          </a:p>
          <a:p>
            <a:r>
              <a:rPr lang="en-US" dirty="0"/>
              <a:t> </a:t>
            </a:r>
            <a:endParaRPr lang="en-IN" sz="3200" dirty="0"/>
          </a:p>
        </p:txBody>
      </p:sp>
      <p:sp>
        <p:nvSpPr>
          <p:cNvPr id="6" name="Text Placeholder 5">
            <a:extLst>
              <a:ext uri="{FF2B5EF4-FFF2-40B4-BE49-F238E27FC236}">
                <a16:creationId xmlns:a16="http://schemas.microsoft.com/office/drawing/2014/main" id="{BCB4CAB7-C409-4E74-2803-FF9F1A922526}"/>
              </a:ext>
            </a:extLst>
          </p:cNvPr>
          <p:cNvSpPr>
            <a:spLocks noGrp="1"/>
          </p:cNvSpPr>
          <p:nvPr>
            <p:ph type="body" sz="quarter" idx="3"/>
          </p:nvPr>
        </p:nvSpPr>
        <p:spPr>
          <a:xfrm flipV="1">
            <a:off x="11036410" y="1407381"/>
            <a:ext cx="1447138" cy="273782"/>
          </a:xfrm>
        </p:spPr>
        <p:txBody>
          <a:bodyPr>
            <a:normAutofit fontScale="55000" lnSpcReduction="20000"/>
          </a:bodyPr>
          <a:lstStyle/>
          <a:p>
            <a:endParaRPr lang="en-IN" dirty="0"/>
          </a:p>
        </p:txBody>
      </p:sp>
      <p:pic>
        <p:nvPicPr>
          <p:cNvPr id="2052" name="Picture 4">
            <a:extLst>
              <a:ext uri="{FF2B5EF4-FFF2-40B4-BE49-F238E27FC236}">
                <a16:creationId xmlns:a16="http://schemas.microsoft.com/office/drawing/2014/main" id="{ABF2836D-C7F0-D30A-9A42-4249EC17B565}"/>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091162" y="2925989"/>
            <a:ext cx="5518668" cy="36845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22FF801-48C4-B352-3D5B-55508BF1E71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09817" y="2808287"/>
            <a:ext cx="3967714" cy="391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2361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155D-D0CE-D616-B23E-756C1210C986}"/>
              </a:ext>
            </a:extLst>
          </p:cNvPr>
          <p:cNvSpPr>
            <a:spLocks noGrp="1"/>
          </p:cNvSpPr>
          <p:nvPr>
            <p:ph type="title"/>
          </p:nvPr>
        </p:nvSpPr>
        <p:spPr>
          <a:xfrm>
            <a:off x="838200" y="167640"/>
            <a:ext cx="10515600" cy="1325563"/>
          </a:xfrm>
        </p:spPr>
        <p:txBody>
          <a:bodyPr/>
          <a:lstStyle/>
          <a:p>
            <a:r>
              <a:rPr lang="en-US" b="1" u="sng" dirty="0">
                <a:solidFill>
                  <a:srgbClr val="FF0000"/>
                </a:solidFill>
              </a:rPr>
              <a:t>Analysis of user </a:t>
            </a:r>
            <a:r>
              <a:rPr lang="en-US" sz="4000" b="1" u="sng" dirty="0">
                <a:solidFill>
                  <a:srgbClr val="FF0000"/>
                </a:solidFill>
              </a:rPr>
              <a:t>reviews</a:t>
            </a:r>
            <a:endParaRPr lang="en-IN" sz="4000" b="1" u="sng" dirty="0">
              <a:solidFill>
                <a:srgbClr val="FF0000"/>
              </a:solidFill>
            </a:endParaRPr>
          </a:p>
        </p:txBody>
      </p:sp>
      <p:pic>
        <p:nvPicPr>
          <p:cNvPr id="4098" name="Picture 2">
            <a:extLst>
              <a:ext uri="{FF2B5EF4-FFF2-40B4-BE49-F238E27FC236}">
                <a16:creationId xmlns:a16="http://schemas.microsoft.com/office/drawing/2014/main" id="{3D79F43F-4AAC-ECB5-A7E1-B8CCA52812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964" y="2755665"/>
            <a:ext cx="7923764" cy="39346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AA6B32-CCEB-DC47-093C-7A4B0013F238}"/>
              </a:ext>
            </a:extLst>
          </p:cNvPr>
          <p:cNvSpPr txBox="1"/>
          <p:nvPr/>
        </p:nvSpPr>
        <p:spPr>
          <a:xfrm>
            <a:off x="838200" y="1924379"/>
            <a:ext cx="10114391" cy="400110"/>
          </a:xfrm>
          <a:prstGeom prst="rect">
            <a:avLst/>
          </a:prstGeom>
          <a:noFill/>
        </p:spPr>
        <p:txBody>
          <a:bodyPr wrap="square" rtlCol="0">
            <a:spAutoFit/>
          </a:bodyPr>
          <a:lstStyle/>
          <a:p>
            <a:r>
              <a:rPr lang="en-US" sz="2000" dirty="0"/>
              <a:t>Apps related to communication ,Games and Social seem to have highest number of reviews.</a:t>
            </a:r>
            <a:endParaRPr lang="en-IN" sz="2000" dirty="0"/>
          </a:p>
        </p:txBody>
      </p:sp>
    </p:spTree>
    <p:extLst>
      <p:ext uri="{BB962C8B-B14F-4D97-AF65-F5344CB8AC3E}">
        <p14:creationId xmlns:p14="http://schemas.microsoft.com/office/powerpoint/2010/main" val="363212036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3A25-EB36-A146-1EB5-5B9965776180}"/>
              </a:ext>
            </a:extLst>
          </p:cNvPr>
          <p:cNvSpPr>
            <a:spLocks noGrp="1"/>
          </p:cNvSpPr>
          <p:nvPr>
            <p:ph type="title"/>
          </p:nvPr>
        </p:nvSpPr>
        <p:spPr>
          <a:xfrm>
            <a:off x="281608" y="134537"/>
            <a:ext cx="11001292" cy="1543188"/>
          </a:xfrm>
        </p:spPr>
        <p:txBody>
          <a:bodyPr>
            <a:normAutofit/>
          </a:bodyPr>
          <a:lstStyle/>
          <a:p>
            <a:pPr algn="ctr"/>
            <a:r>
              <a:rPr lang="en-US" sz="3600" b="1" u="sng" dirty="0">
                <a:solidFill>
                  <a:srgbClr val="FF0000"/>
                </a:solidFill>
                <a:effectLst>
                  <a:outerShdw blurRad="38100" dist="38100" dir="2700000" algn="tl">
                    <a:srgbClr val="000000">
                      <a:alpha val="43137"/>
                    </a:srgbClr>
                  </a:outerShdw>
                </a:effectLst>
              </a:rPr>
              <a:t>Positive</a:t>
            </a:r>
            <a:r>
              <a:rPr lang="en-US" sz="3600" b="1" dirty="0">
                <a:solidFill>
                  <a:srgbClr val="FF0000"/>
                </a:solidFill>
                <a:effectLst>
                  <a:outerShdw blurRad="38100" dist="38100" dir="2700000" algn="tl">
                    <a:srgbClr val="000000">
                      <a:alpha val="43137"/>
                    </a:srgbClr>
                  </a:outerShdw>
                </a:effectLst>
              </a:rPr>
              <a:t> </a:t>
            </a:r>
            <a:r>
              <a:rPr lang="en-US" sz="3600" b="1" u="sng" dirty="0">
                <a:solidFill>
                  <a:srgbClr val="FF0000"/>
                </a:solidFill>
                <a:effectLst>
                  <a:outerShdw blurRad="38100" dist="38100" dir="2700000" algn="tl">
                    <a:srgbClr val="000000">
                      <a:alpha val="43137"/>
                    </a:srgbClr>
                  </a:outerShdw>
                </a:effectLst>
              </a:rPr>
              <a:t>and</a:t>
            </a:r>
            <a:r>
              <a:rPr lang="en-US" sz="3600" b="1" dirty="0">
                <a:solidFill>
                  <a:srgbClr val="FF0000"/>
                </a:solidFill>
                <a:effectLst>
                  <a:outerShdw blurRad="38100" dist="38100" dir="2700000" algn="tl">
                    <a:srgbClr val="000000">
                      <a:alpha val="43137"/>
                    </a:srgbClr>
                  </a:outerShdw>
                </a:effectLst>
              </a:rPr>
              <a:t> </a:t>
            </a:r>
            <a:r>
              <a:rPr lang="en-US" sz="3600" b="1" u="sng" dirty="0">
                <a:solidFill>
                  <a:srgbClr val="FF0000"/>
                </a:solidFill>
                <a:effectLst>
                  <a:outerShdw blurRad="38100" dist="38100" dir="2700000" algn="tl">
                    <a:srgbClr val="000000">
                      <a:alpha val="43137"/>
                    </a:srgbClr>
                  </a:outerShdw>
                </a:effectLst>
              </a:rPr>
              <a:t>Negative</a:t>
            </a:r>
            <a:r>
              <a:rPr lang="en-US" sz="3600" b="1" dirty="0">
                <a:solidFill>
                  <a:srgbClr val="FF0000"/>
                </a:solidFill>
                <a:effectLst>
                  <a:outerShdw blurRad="38100" dist="38100" dir="2700000" algn="tl">
                    <a:srgbClr val="000000">
                      <a:alpha val="43137"/>
                    </a:srgbClr>
                  </a:outerShdw>
                </a:effectLst>
              </a:rPr>
              <a:t> </a:t>
            </a:r>
            <a:r>
              <a:rPr lang="en-US" sz="3600" b="1" u="sng" dirty="0">
                <a:solidFill>
                  <a:srgbClr val="FF0000"/>
                </a:solidFill>
                <a:effectLst>
                  <a:outerShdw blurRad="38100" dist="38100" dir="2700000" algn="tl">
                    <a:srgbClr val="000000">
                      <a:alpha val="43137"/>
                    </a:srgbClr>
                  </a:outerShdw>
                </a:effectLst>
              </a:rPr>
              <a:t>Review</a:t>
            </a:r>
            <a:endParaRPr lang="en-IN" sz="3600" b="1" u="sng" dirty="0">
              <a:solidFill>
                <a:srgbClr val="FF0000"/>
              </a:solidFill>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65A196AF-4295-2C98-CD6F-CD451B7058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130951"/>
            <a:ext cx="4755461" cy="4412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2AFCD4-44C0-FEAA-8FC5-B1E2BD81831D}"/>
              </a:ext>
            </a:extLst>
          </p:cNvPr>
          <p:cNvSpPr txBox="1"/>
          <p:nvPr/>
        </p:nvSpPr>
        <p:spPr>
          <a:xfrm>
            <a:off x="281608" y="2997439"/>
            <a:ext cx="660753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percentage of positive reviews of the apps in the play store is much greater  than the negative  and neutral reviews which are 69.84%.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Negative  percentage of apps are 5.68%</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Neutral percentage of apps are 24.48%</a:t>
            </a:r>
          </a:p>
        </p:txBody>
      </p:sp>
    </p:spTree>
    <p:extLst>
      <p:ext uri="{BB962C8B-B14F-4D97-AF65-F5344CB8AC3E}">
        <p14:creationId xmlns:p14="http://schemas.microsoft.com/office/powerpoint/2010/main" val="314525592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FF24D4-8B88-117F-DFF4-A8807DAFE445}"/>
              </a:ext>
            </a:extLst>
          </p:cNvPr>
          <p:cNvSpPr>
            <a:spLocks noGrp="1"/>
          </p:cNvSpPr>
          <p:nvPr>
            <p:ph type="title"/>
          </p:nvPr>
        </p:nvSpPr>
        <p:spPr>
          <a:xfrm>
            <a:off x="458526" y="174416"/>
            <a:ext cx="10515600" cy="1185258"/>
          </a:xfrm>
        </p:spPr>
        <p:txBody>
          <a:bodyPr>
            <a:normAutofit/>
          </a:bodyPr>
          <a:lstStyle/>
          <a:p>
            <a:pPr algn="ctr"/>
            <a:r>
              <a:rPr lang="en-US" sz="4000" b="1" u="sng" dirty="0">
                <a:solidFill>
                  <a:srgbClr val="FF0000"/>
                </a:solidFill>
              </a:rPr>
              <a:t>Most Review Apps</a:t>
            </a:r>
            <a:endParaRPr lang="en-IN" sz="4000" b="1" u="sng" dirty="0">
              <a:solidFill>
                <a:srgbClr val="FF0000"/>
              </a:solidFill>
            </a:endParaRPr>
          </a:p>
        </p:txBody>
      </p:sp>
      <p:sp>
        <p:nvSpPr>
          <p:cNvPr id="10" name="TextBox 9">
            <a:extLst>
              <a:ext uri="{FF2B5EF4-FFF2-40B4-BE49-F238E27FC236}">
                <a16:creationId xmlns:a16="http://schemas.microsoft.com/office/drawing/2014/main" id="{F872C23B-A3D0-68F3-620A-233D4EF920D8}"/>
              </a:ext>
            </a:extLst>
          </p:cNvPr>
          <p:cNvSpPr txBox="1"/>
          <p:nvPr/>
        </p:nvSpPr>
        <p:spPr>
          <a:xfrm>
            <a:off x="1048164" y="1512029"/>
            <a:ext cx="10095672" cy="1477328"/>
          </a:xfrm>
          <a:prstGeom prst="rect">
            <a:avLst/>
          </a:prstGeom>
          <a:noFill/>
        </p:spPr>
        <p:txBody>
          <a:bodyPr wrap="square">
            <a:spAutoFit/>
          </a:bodyPr>
          <a:lstStyle/>
          <a:p>
            <a:pPr marL="285750" indent="-285750">
              <a:buFont typeface="Arial" panose="020B0604020202020204" pitchFamily="34" charset="0"/>
              <a:buChar char="•"/>
            </a:pPr>
            <a:r>
              <a:rPr lang="en-IN" b="0" dirty="0">
                <a:effectLst/>
                <a:latin typeface="Arial" panose="020B0604020202020204" pitchFamily="34" charset="0"/>
                <a:cs typeface="Arial" panose="020B0604020202020204" pitchFamily="34" charset="0"/>
              </a:rPr>
              <a:t>This are some most review apps in the play store. We can state that the apps with more review, whether positive, negative, or neutral, are more popular than the other.</a:t>
            </a:r>
          </a:p>
          <a:p>
            <a:endParaRPr lang="en-IN" b="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0" dirty="0">
                <a:effectLst/>
                <a:latin typeface="Arial" panose="020B0604020202020204" pitchFamily="34" charset="0"/>
                <a:cs typeface="Arial" panose="020B0604020202020204" pitchFamily="34" charset="0"/>
              </a:rPr>
              <a:t>This is because the number of user reviews indicates that these individuals have engaged with the app’s content and hav</a:t>
            </a:r>
            <a:r>
              <a:rPr lang="en-IN" dirty="0">
                <a:latin typeface="Arial" panose="020B0604020202020204" pitchFamily="34" charset="0"/>
                <a:cs typeface="Arial" panose="020B0604020202020204" pitchFamily="34" charset="0"/>
              </a:rPr>
              <a:t>e written their opinion on it.</a:t>
            </a:r>
            <a:endParaRPr lang="en-IN" b="0" dirty="0">
              <a:effectLst/>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DDE5D31B-4204-ECFE-EA0D-A876766D8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222" y="3151498"/>
            <a:ext cx="8378356" cy="370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592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998E-2178-7052-CE35-B2548668F31D}"/>
              </a:ext>
            </a:extLst>
          </p:cNvPr>
          <p:cNvSpPr>
            <a:spLocks noGrp="1"/>
          </p:cNvSpPr>
          <p:nvPr>
            <p:ph type="title"/>
          </p:nvPr>
        </p:nvSpPr>
        <p:spPr/>
        <p:txBody>
          <a:bodyPr>
            <a:normAutofit/>
          </a:bodyPr>
          <a:lstStyle/>
          <a:p>
            <a:r>
              <a:rPr lang="en-US" sz="4000" b="1" u="sng" dirty="0">
                <a:solidFill>
                  <a:srgbClr val="FF0000"/>
                </a:solidFill>
                <a:effectLst>
                  <a:outerShdw blurRad="38100" dist="38100" dir="2700000" algn="tl">
                    <a:srgbClr val="000000">
                      <a:alpha val="43137"/>
                    </a:srgbClr>
                  </a:outerShdw>
                </a:effectLst>
              </a:rPr>
              <a:t>Challenges</a:t>
            </a:r>
            <a:r>
              <a:rPr lang="en-US" sz="4000" b="1" dirty="0">
                <a:solidFill>
                  <a:srgbClr val="FF0000"/>
                </a:solidFill>
                <a:effectLst>
                  <a:outerShdw blurRad="38100" dist="38100" dir="2700000" algn="tl">
                    <a:srgbClr val="000000">
                      <a:alpha val="43137"/>
                    </a:srgbClr>
                  </a:outerShdw>
                </a:effectLst>
              </a:rPr>
              <a:t> </a:t>
            </a:r>
            <a:r>
              <a:rPr lang="en-US" sz="4000" b="1" u="sng" dirty="0">
                <a:solidFill>
                  <a:srgbClr val="FF0000"/>
                </a:solidFill>
                <a:effectLst>
                  <a:outerShdw blurRad="38100" dist="38100" dir="2700000" algn="tl">
                    <a:srgbClr val="000000">
                      <a:alpha val="43137"/>
                    </a:srgbClr>
                  </a:outerShdw>
                </a:effectLst>
              </a:rPr>
              <a:t>Faced</a:t>
            </a:r>
            <a:endParaRPr lang="en-IN" sz="4000" b="1" u="sng"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084BCC2-2884-F70C-1331-AC28D5CF3BD6}"/>
              </a:ext>
            </a:extLst>
          </p:cNvPr>
          <p:cNvSpPr>
            <a:spLocks noGrp="1"/>
          </p:cNvSpPr>
          <p:nvPr>
            <p:ph idx="1"/>
          </p:nvPr>
        </p:nvSpPr>
        <p:spPr>
          <a:xfrm>
            <a:off x="838200" y="1825625"/>
            <a:ext cx="9752937" cy="3883412"/>
          </a:xfrm>
        </p:spPr>
        <p:txBody>
          <a:bodyPr>
            <a:normAutofit/>
          </a:bodyPr>
          <a:lstStyle/>
          <a:p>
            <a:r>
              <a:rPr lang="en-US" sz="2400" dirty="0"/>
              <a:t>Reading the dataset and comprehending the problem statement.</a:t>
            </a:r>
          </a:p>
          <a:p>
            <a:r>
              <a:rPr lang="en-US" sz="2400" dirty="0"/>
              <a:t>Examining the business </a:t>
            </a:r>
            <a:r>
              <a:rPr lang="en-US" sz="2400" dirty="0" err="1"/>
              <a:t>KpIs</a:t>
            </a:r>
            <a:r>
              <a:rPr lang="en-US" sz="2400" dirty="0"/>
              <a:t> for app development and devising a solution to the problem.</a:t>
            </a:r>
          </a:p>
          <a:p>
            <a:r>
              <a:rPr lang="en-US" sz="2400" dirty="0"/>
              <a:t>Handling the error, duplicate and </a:t>
            </a:r>
            <a:r>
              <a:rPr lang="en-US" sz="2400" dirty="0" err="1"/>
              <a:t>NaN</a:t>
            </a:r>
            <a:r>
              <a:rPr lang="en-US" sz="2400" dirty="0"/>
              <a:t> values in the dataset.</a:t>
            </a:r>
          </a:p>
          <a:p>
            <a:r>
              <a:rPr lang="en-US" sz="2400" dirty="0"/>
              <a:t>Designing multiple visualization to summarize the information in the dataset and successfully communicate the result and trends to the reader.</a:t>
            </a:r>
          </a:p>
          <a:p>
            <a:pPr marL="0" indent="0">
              <a:buNone/>
            </a:pPr>
            <a:endParaRPr lang="en-IN" dirty="0"/>
          </a:p>
        </p:txBody>
      </p:sp>
      <p:pic>
        <p:nvPicPr>
          <p:cNvPr id="5" name="Picture 4">
            <a:extLst>
              <a:ext uri="{FF2B5EF4-FFF2-40B4-BE49-F238E27FC236}">
                <a16:creationId xmlns:a16="http://schemas.microsoft.com/office/drawing/2014/main" id="{B307EE5F-4146-B678-E7B6-D6217E04EC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48584" y="4514403"/>
            <a:ext cx="2503999" cy="2260107"/>
          </a:xfrm>
          <a:prstGeom prst="rect">
            <a:avLst/>
          </a:prstGeom>
        </p:spPr>
      </p:pic>
    </p:spTree>
    <p:extLst>
      <p:ext uri="{BB962C8B-B14F-4D97-AF65-F5344CB8AC3E}">
        <p14:creationId xmlns:p14="http://schemas.microsoft.com/office/powerpoint/2010/main" val="384328473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804F-7D23-75EC-1ABE-E45CDC4840A0}"/>
              </a:ext>
            </a:extLst>
          </p:cNvPr>
          <p:cNvSpPr>
            <a:spLocks noGrp="1"/>
          </p:cNvSpPr>
          <p:nvPr>
            <p:ph type="title"/>
          </p:nvPr>
        </p:nvSpPr>
        <p:spPr/>
        <p:txBody>
          <a:bodyPr>
            <a:normAutofit/>
          </a:bodyPr>
          <a:lstStyle/>
          <a:p>
            <a:r>
              <a:rPr lang="en-US" b="1" u="sng" dirty="0">
                <a:solidFill>
                  <a:srgbClr val="FF0000"/>
                </a:solidFill>
              </a:rPr>
              <a:t>Conclusion:</a:t>
            </a:r>
            <a:endParaRPr lang="en-IN" b="1" u="sng" dirty="0">
              <a:solidFill>
                <a:srgbClr val="FF0000"/>
              </a:solidFill>
            </a:endParaRPr>
          </a:p>
        </p:txBody>
      </p:sp>
      <p:sp>
        <p:nvSpPr>
          <p:cNvPr id="3" name="Content Placeholder 2">
            <a:extLst>
              <a:ext uri="{FF2B5EF4-FFF2-40B4-BE49-F238E27FC236}">
                <a16:creationId xmlns:a16="http://schemas.microsoft.com/office/drawing/2014/main" id="{89300C3F-FB29-C74F-E05F-4032E4315AD2}"/>
              </a:ext>
            </a:extLst>
          </p:cNvPr>
          <p:cNvSpPr>
            <a:spLocks noGrp="1"/>
          </p:cNvSpPr>
          <p:nvPr>
            <p:ph idx="1"/>
          </p:nvPr>
        </p:nvSpPr>
        <p:spPr>
          <a:xfrm>
            <a:off x="747423" y="1602823"/>
            <a:ext cx="10606377" cy="5147834"/>
          </a:xfrm>
        </p:spPr>
        <p:txBody>
          <a:bodyPr>
            <a:normAutofit fontScale="55000" lnSpcReduction="20000"/>
          </a:bodyPr>
          <a:lstStyle/>
          <a:p>
            <a:pPr marL="0" indent="0" algn="l">
              <a:lnSpc>
                <a:spcPct val="120000"/>
              </a:lnSpc>
              <a:buNone/>
            </a:pPr>
            <a:r>
              <a:rPr lang="en-US" sz="3200" b="0" i="0" dirty="0">
                <a:effectLst/>
                <a:latin typeface="Roboto" panose="020B0604020202020204" pitchFamily="2" charset="0"/>
              </a:rPr>
              <a:t>In  this project of play store app review analysis we've drawn many </a:t>
            </a:r>
            <a:r>
              <a:rPr lang="en-US" sz="3200" b="0" i="0" dirty="0" err="1">
                <a:effectLst/>
                <a:latin typeface="Roboto" panose="020B0604020202020204" pitchFamily="2" charset="0"/>
              </a:rPr>
              <a:t>intresting</a:t>
            </a:r>
            <a:r>
              <a:rPr lang="en-US" sz="3200" b="0" i="0" dirty="0">
                <a:effectLst/>
                <a:latin typeface="Roboto" panose="020B0604020202020204" pitchFamily="2" charset="0"/>
              </a:rPr>
              <a:t> inferences and some great results, here's a conclusion of few of them:</a:t>
            </a:r>
          </a:p>
          <a:p>
            <a:pPr marL="0" indent="0" algn="l">
              <a:buNone/>
            </a:pPr>
            <a:endParaRPr lang="en-US" sz="3200" b="0" i="0" dirty="0">
              <a:effectLst/>
              <a:latin typeface="Roboto" panose="020B0604020202020204" pitchFamily="2" charset="0"/>
            </a:endParaRPr>
          </a:p>
          <a:p>
            <a:pPr algn="l">
              <a:lnSpc>
                <a:spcPct val="120000"/>
              </a:lnSpc>
            </a:pPr>
            <a:r>
              <a:rPr lang="en-US" sz="2900" b="0" i="0" dirty="0">
                <a:effectLst/>
                <a:latin typeface="Roboto" panose="020B0604020202020204" pitchFamily="2" charset="0"/>
              </a:rPr>
              <a:t>Maximum number of apps belongs to the family category and gaming category.</a:t>
            </a:r>
          </a:p>
          <a:p>
            <a:pPr algn="l">
              <a:lnSpc>
                <a:spcPct val="120000"/>
              </a:lnSpc>
            </a:pPr>
            <a:r>
              <a:rPr lang="en-US" sz="2900" b="0" i="0" dirty="0">
                <a:effectLst/>
                <a:latin typeface="Roboto" panose="020B0604020202020204" pitchFamily="2" charset="0"/>
              </a:rPr>
              <a:t>Most of the apps are free very few apps are paid apps in which family category has the most free and paid apps and social apps like entertainment are almost free.</a:t>
            </a:r>
          </a:p>
          <a:p>
            <a:pPr algn="l">
              <a:lnSpc>
                <a:spcPct val="120000"/>
              </a:lnSpc>
            </a:pPr>
            <a:r>
              <a:rPr lang="en-US" sz="2900" b="0" i="0" dirty="0">
                <a:effectLst/>
                <a:latin typeface="Roboto" panose="020B0604020202020204" pitchFamily="2" charset="0"/>
              </a:rPr>
              <a:t>The rating is very high with </a:t>
            </a:r>
            <a:r>
              <a:rPr lang="en-US" sz="2900" b="0" i="0" dirty="0" err="1">
                <a:effectLst/>
                <a:latin typeface="Roboto" panose="020B0604020202020204" pitchFamily="2" charset="0"/>
              </a:rPr>
              <a:t>atleast</a:t>
            </a:r>
            <a:r>
              <a:rPr lang="en-US" sz="2900" b="0" i="0" dirty="0">
                <a:effectLst/>
                <a:latin typeface="Roboto" panose="020B0604020202020204" pitchFamily="2" charset="0"/>
              </a:rPr>
              <a:t> 75% of the apps in the range 4.0 to 4.7.</a:t>
            </a:r>
          </a:p>
          <a:p>
            <a:pPr algn="l">
              <a:lnSpc>
                <a:spcPct val="120000"/>
              </a:lnSpc>
            </a:pPr>
            <a:r>
              <a:rPr lang="en-US" sz="2900" b="0" i="0" dirty="0">
                <a:effectLst/>
                <a:latin typeface="Roboto" panose="020B0604020202020204" pitchFamily="2" charset="0"/>
              </a:rPr>
              <a:t>Among all rating of events apps is highest whereas dating apps has lowest rating.</a:t>
            </a:r>
          </a:p>
          <a:p>
            <a:pPr algn="l">
              <a:lnSpc>
                <a:spcPct val="120000"/>
              </a:lnSpc>
            </a:pPr>
            <a:r>
              <a:rPr lang="en-US" sz="2900" b="0" i="0" dirty="0">
                <a:effectLst/>
                <a:latin typeface="Roboto" panose="020B0604020202020204" pitchFamily="2" charset="0"/>
              </a:rPr>
              <a:t>Communication and social category apps has high reviews.</a:t>
            </a:r>
          </a:p>
          <a:p>
            <a:pPr algn="l">
              <a:lnSpc>
                <a:spcPct val="120000"/>
              </a:lnSpc>
            </a:pPr>
            <a:r>
              <a:rPr lang="en-US" sz="2900" b="0" i="0" dirty="0">
                <a:effectLst/>
                <a:latin typeface="Roboto" panose="020B0604020202020204" pitchFamily="2" charset="0"/>
              </a:rPr>
              <a:t>Mostly downloaded apps are communication apps.</a:t>
            </a:r>
          </a:p>
          <a:p>
            <a:pPr algn="l">
              <a:lnSpc>
                <a:spcPct val="120000"/>
              </a:lnSpc>
            </a:pPr>
            <a:r>
              <a:rPr lang="en-US" sz="2900" b="0" i="0" dirty="0">
                <a:effectLst/>
                <a:latin typeface="Roboto" panose="020B0604020202020204" pitchFamily="2" charset="0"/>
              </a:rPr>
              <a:t>Most of the paid apps belongs to finance category.</a:t>
            </a:r>
          </a:p>
          <a:p>
            <a:pPr algn="l">
              <a:lnSpc>
                <a:spcPct val="120000"/>
              </a:lnSpc>
            </a:pPr>
            <a:r>
              <a:rPr lang="en-US" sz="3300" b="0" i="0" dirty="0">
                <a:effectLst/>
                <a:latin typeface="var(--colab-chrome-font-family)"/>
              </a:rPr>
              <a:t>There are more number of  positive reviews of  apps in which </a:t>
            </a:r>
            <a:r>
              <a:rPr lang="en-US" sz="3300" b="0" i="0" dirty="0" err="1">
                <a:effectLst/>
                <a:latin typeface="var(--colab-chrome-font-family)"/>
              </a:rPr>
              <a:t>facebook</a:t>
            </a:r>
            <a:r>
              <a:rPr lang="en-US" sz="3300" b="0" i="0" dirty="0">
                <a:effectLst/>
                <a:latin typeface="var(--colab-chrome-font-family)"/>
              </a:rPr>
              <a:t>, </a:t>
            </a:r>
            <a:r>
              <a:rPr lang="en-US" sz="3300" b="0" i="0" dirty="0" err="1">
                <a:effectLst/>
                <a:latin typeface="var(--colab-chrome-font-family)"/>
              </a:rPr>
              <a:t>whatsapp</a:t>
            </a:r>
            <a:r>
              <a:rPr lang="en-US" sz="3300" dirty="0">
                <a:latin typeface="var(--colab-chrome-font-family)"/>
              </a:rPr>
              <a:t>, Instagram are the most review apps</a:t>
            </a:r>
            <a:endParaRPr lang="en-US" sz="3300" b="0" i="0" dirty="0">
              <a:effectLst/>
              <a:latin typeface="var(--colab-chrome-font-family)"/>
            </a:endParaRPr>
          </a:p>
          <a:p>
            <a:pPr marL="0" indent="0">
              <a:lnSpc>
                <a:spcPct val="120000"/>
              </a:lnSpc>
              <a:buNone/>
            </a:pPr>
            <a:br>
              <a:rPr lang="en-US" sz="2900" dirty="0"/>
            </a:br>
            <a:endParaRPr lang="en-IN" sz="2900" dirty="0"/>
          </a:p>
        </p:txBody>
      </p:sp>
    </p:spTree>
    <p:extLst>
      <p:ext uri="{BB962C8B-B14F-4D97-AF65-F5344CB8AC3E}">
        <p14:creationId xmlns:p14="http://schemas.microsoft.com/office/powerpoint/2010/main" val="125270247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1465-F3DE-24EF-FFFC-16BF88B18A25}"/>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Content :</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7C91ED-CFC2-109F-8C4D-BA3D474B8298}"/>
              </a:ext>
            </a:extLst>
          </p:cNvPr>
          <p:cNvSpPr>
            <a:spLocks noGrp="1"/>
          </p:cNvSpPr>
          <p:nvPr>
            <p:ph idx="1"/>
          </p:nvPr>
        </p:nvSpPr>
        <p:spPr>
          <a:xfrm>
            <a:off x="2770367" y="1460500"/>
            <a:ext cx="10515600" cy="5032375"/>
          </a:xfrm>
        </p:spPr>
        <p:txBody>
          <a:bodyPr>
            <a:normAutofit fontScale="70000" lnSpcReduction="20000"/>
          </a:bodyPr>
          <a:lstStyle/>
          <a:p>
            <a:r>
              <a:rPr lang="en-US" dirty="0"/>
              <a:t>Introduction</a:t>
            </a:r>
          </a:p>
          <a:p>
            <a:r>
              <a:rPr lang="en-US" dirty="0"/>
              <a:t>Problem Statement</a:t>
            </a:r>
          </a:p>
          <a:p>
            <a:r>
              <a:rPr lang="en-US" dirty="0"/>
              <a:t>Dataset Description</a:t>
            </a:r>
          </a:p>
          <a:p>
            <a:r>
              <a:rPr lang="en-US" dirty="0"/>
              <a:t>Data Processing</a:t>
            </a:r>
          </a:p>
          <a:p>
            <a:r>
              <a:rPr lang="en-US" dirty="0"/>
              <a:t>Import Libraries</a:t>
            </a:r>
          </a:p>
          <a:p>
            <a:r>
              <a:rPr lang="en-US" dirty="0"/>
              <a:t>Cleaning Data</a:t>
            </a:r>
          </a:p>
          <a:p>
            <a:r>
              <a:rPr lang="en-US" dirty="0"/>
              <a:t>Correlation Heatmap</a:t>
            </a:r>
          </a:p>
          <a:p>
            <a:r>
              <a:rPr lang="en-US" dirty="0"/>
              <a:t>Categorical Analysis</a:t>
            </a:r>
          </a:p>
          <a:p>
            <a:r>
              <a:rPr lang="en-US" sz="2800" dirty="0"/>
              <a:t>Distribution of app ratings</a:t>
            </a:r>
          </a:p>
          <a:p>
            <a:r>
              <a:rPr lang="en-US" dirty="0"/>
              <a:t>Paid app in each category</a:t>
            </a:r>
          </a:p>
          <a:p>
            <a:r>
              <a:rPr lang="en-US" dirty="0"/>
              <a:t>Analysis of user </a:t>
            </a:r>
            <a:r>
              <a:rPr lang="en-US" sz="2400" dirty="0">
                <a:latin typeface="Arial" panose="020B0604020202020204" pitchFamily="34" charset="0"/>
                <a:cs typeface="Arial" panose="020B0604020202020204" pitchFamily="34" charset="0"/>
              </a:rPr>
              <a:t>reviews</a:t>
            </a:r>
          </a:p>
          <a:p>
            <a:r>
              <a:rPr lang="en-US" sz="2400" dirty="0">
                <a:latin typeface="Arial" panose="020B0604020202020204" pitchFamily="34" charset="0"/>
                <a:cs typeface="Arial" panose="020B0604020202020204" pitchFamily="34" charset="0"/>
              </a:rPr>
              <a:t>Positive and Negative review</a:t>
            </a:r>
          </a:p>
          <a:p>
            <a:r>
              <a:rPr lang="en-US" sz="2600" dirty="0"/>
              <a:t>Most Review Apps</a:t>
            </a:r>
          </a:p>
          <a:p>
            <a:r>
              <a:rPr lang="en-US" sz="2600" dirty="0"/>
              <a:t>Challenges faced </a:t>
            </a:r>
          </a:p>
          <a:p>
            <a:r>
              <a:rPr lang="en-US" sz="2600" dirty="0"/>
              <a:t>Conclusion </a:t>
            </a:r>
          </a:p>
          <a:p>
            <a:endParaRPr lang="en-US" sz="2600" dirty="0"/>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DC98BAD1-5C5C-9C6D-13D7-F647E316DA9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07325" y="3921059"/>
            <a:ext cx="2099609" cy="2605609"/>
          </a:xfrm>
          <a:prstGeom prst="rect">
            <a:avLst/>
          </a:prstGeom>
        </p:spPr>
      </p:pic>
    </p:spTree>
    <p:extLst>
      <p:ext uri="{BB962C8B-B14F-4D97-AF65-F5344CB8AC3E}">
        <p14:creationId xmlns:p14="http://schemas.microsoft.com/office/powerpoint/2010/main" val="334165760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697A4-244E-37F1-95D5-955C59FAFCEB}"/>
              </a:ext>
            </a:extLst>
          </p:cNvPr>
          <p:cNvSpPr txBox="1"/>
          <p:nvPr/>
        </p:nvSpPr>
        <p:spPr>
          <a:xfrm>
            <a:off x="2528515" y="2201245"/>
            <a:ext cx="9027381" cy="1569660"/>
          </a:xfrm>
          <a:prstGeom prst="rect">
            <a:avLst/>
          </a:prstGeom>
          <a:noFill/>
        </p:spPr>
        <p:txBody>
          <a:bodyPr wrap="square" rtlCol="0">
            <a:spAutoFit/>
          </a:bodyPr>
          <a:lstStyle/>
          <a:p>
            <a:r>
              <a:rPr lang="en-US" sz="9600" b="1" u="sng" dirty="0">
                <a:solidFill>
                  <a:srgbClr val="FF0000"/>
                </a:solidFill>
              </a:rPr>
              <a:t>THANK</a:t>
            </a:r>
            <a:r>
              <a:rPr lang="en-US" sz="9600" b="1" dirty="0">
                <a:solidFill>
                  <a:srgbClr val="FF0000"/>
                </a:solidFill>
              </a:rPr>
              <a:t> </a:t>
            </a:r>
            <a:r>
              <a:rPr lang="en-US" sz="9600" b="1" u="sng" dirty="0">
                <a:solidFill>
                  <a:srgbClr val="FF0000"/>
                </a:solidFill>
              </a:rPr>
              <a:t>YOU</a:t>
            </a:r>
            <a:r>
              <a:rPr lang="en-US" sz="9600" b="1" dirty="0">
                <a:solidFill>
                  <a:srgbClr val="FF0000"/>
                </a:solidFill>
              </a:rPr>
              <a:t>!</a:t>
            </a:r>
            <a:endParaRPr lang="en-IN" sz="9600" b="1" dirty="0">
              <a:solidFill>
                <a:srgbClr val="FF0000"/>
              </a:solidFill>
            </a:endParaRPr>
          </a:p>
        </p:txBody>
      </p:sp>
    </p:spTree>
    <p:extLst>
      <p:ext uri="{BB962C8B-B14F-4D97-AF65-F5344CB8AC3E}">
        <p14:creationId xmlns:p14="http://schemas.microsoft.com/office/powerpoint/2010/main" val="129783883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AF66-5BEE-C5D8-4628-395BC0FB4C12}"/>
              </a:ext>
            </a:extLst>
          </p:cNvPr>
          <p:cNvSpPr>
            <a:spLocks noGrp="1"/>
          </p:cNvSpPr>
          <p:nvPr>
            <p:ph type="title"/>
          </p:nvPr>
        </p:nvSpPr>
        <p:spPr>
          <a:xfrm>
            <a:off x="699715" y="365125"/>
            <a:ext cx="10654085" cy="827571"/>
          </a:xfrm>
        </p:spPr>
        <p:txBody>
          <a:bodyPr>
            <a:normAutofit/>
          </a:bodyPr>
          <a:lstStyle/>
          <a:p>
            <a:r>
              <a:rPr lang="en-US" sz="4800" b="1" u="sng" dirty="0">
                <a:solidFill>
                  <a:srgbClr val="FF0000"/>
                </a:solidFill>
              </a:rPr>
              <a:t>Introduction </a:t>
            </a:r>
            <a:endParaRPr lang="en-IN" sz="4800" b="1" u="sng" dirty="0">
              <a:solidFill>
                <a:srgbClr val="FF0000"/>
              </a:solidFill>
            </a:endParaRPr>
          </a:p>
        </p:txBody>
      </p:sp>
      <p:sp>
        <p:nvSpPr>
          <p:cNvPr id="3" name="Content Placeholder 2">
            <a:extLst>
              <a:ext uri="{FF2B5EF4-FFF2-40B4-BE49-F238E27FC236}">
                <a16:creationId xmlns:a16="http://schemas.microsoft.com/office/drawing/2014/main" id="{359F4D76-4637-0BB8-64E3-485B8FEBBF26}"/>
              </a:ext>
            </a:extLst>
          </p:cNvPr>
          <p:cNvSpPr>
            <a:spLocks noGrp="1"/>
          </p:cNvSpPr>
          <p:nvPr>
            <p:ph idx="1"/>
          </p:nvPr>
        </p:nvSpPr>
        <p:spPr>
          <a:xfrm>
            <a:off x="559903" y="1408816"/>
            <a:ext cx="7868479" cy="4932984"/>
          </a:xfrm>
        </p:spPr>
        <p:txBody>
          <a:bodyPr>
            <a:normAutofit/>
          </a:bodyPr>
          <a:lstStyle/>
          <a:p>
            <a:r>
              <a:rPr lang="en-US" sz="2000" dirty="0">
                <a:latin typeface="Arial" panose="020B0604020202020204" pitchFamily="34" charset="0"/>
              </a:rPr>
              <a:t>T</a:t>
            </a:r>
            <a:r>
              <a:rPr lang="en-US" sz="2000" b="0" i="0" dirty="0">
                <a:effectLst/>
                <a:latin typeface="Arial" panose="020B0604020202020204" pitchFamily="34" charset="0"/>
              </a:rPr>
              <a:t>he </a:t>
            </a:r>
            <a:r>
              <a:rPr lang="en-US" sz="2000" dirty="0">
                <a:effectLst/>
                <a:latin typeface="Arial" panose="020B0604020202020204" pitchFamily="34" charset="0"/>
              </a:rPr>
              <a:t>Google Play Store </a:t>
            </a:r>
            <a:r>
              <a:rPr lang="en-US" sz="2000" b="0" i="0" dirty="0">
                <a:effectLst/>
                <a:latin typeface="Arial" panose="020B0604020202020204" pitchFamily="34" charset="0"/>
              </a:rPr>
              <a:t>and formerly </a:t>
            </a:r>
            <a:r>
              <a:rPr lang="en-US" sz="2000" i="0" dirty="0">
                <a:effectLst/>
                <a:latin typeface="Arial" panose="020B0604020202020204" pitchFamily="34" charset="0"/>
              </a:rPr>
              <a:t>Android Market</a:t>
            </a:r>
            <a:r>
              <a:rPr lang="en-US" sz="2000" b="0" i="0" dirty="0">
                <a:effectLst/>
                <a:latin typeface="Arial" panose="020B0604020202020204" pitchFamily="34" charset="0"/>
              </a:rPr>
              <a:t>, is a </a:t>
            </a:r>
            <a:r>
              <a:rPr lang="en-US" sz="2000" dirty="0">
                <a:latin typeface="Arial" panose="020B0604020202020204" pitchFamily="34" charset="0"/>
              </a:rPr>
              <a:t>digital distribution </a:t>
            </a:r>
            <a:r>
              <a:rPr lang="en-US" sz="2000" b="0" i="0" dirty="0">
                <a:effectLst/>
                <a:latin typeface="Arial" panose="020B0604020202020204" pitchFamily="34" charset="0"/>
              </a:rPr>
              <a:t>service operated and developed by </a:t>
            </a:r>
            <a:r>
              <a:rPr lang="en-US" sz="2000" dirty="0">
                <a:effectLst/>
                <a:latin typeface="Arial" panose="020B0604020202020204" pitchFamily="34" charset="0"/>
              </a:rPr>
              <a:t>google</a:t>
            </a:r>
            <a:r>
              <a:rPr lang="en-US" sz="2000" b="0" i="0" dirty="0">
                <a:effectLst/>
                <a:latin typeface="Arial" panose="020B0604020202020204" pitchFamily="34" charset="0"/>
              </a:rPr>
              <a:t>. It serves as the official app store for certified devices running on the android operating system and </a:t>
            </a:r>
            <a:r>
              <a:rPr lang="en-US" sz="2000" dirty="0">
                <a:latin typeface="Arial" panose="020B0604020202020204" pitchFamily="34" charset="0"/>
              </a:rPr>
              <a:t>its derivatives</a:t>
            </a:r>
            <a:r>
              <a:rPr lang="en-US" sz="2000" dirty="0">
                <a:effectLst/>
                <a:latin typeface="Arial" panose="020B0604020202020204" pitchFamily="34" charset="0"/>
              </a:rPr>
              <a:t> </a:t>
            </a:r>
            <a:r>
              <a:rPr lang="en-US" sz="2000" b="0" i="0" dirty="0">
                <a:effectLst/>
                <a:latin typeface="Arial" panose="020B0604020202020204" pitchFamily="34" charset="0"/>
              </a:rPr>
              <a:t>as well as </a:t>
            </a:r>
            <a:r>
              <a:rPr lang="en-US" sz="2000" b="0" i="0" dirty="0" err="1">
                <a:effectLst/>
                <a:latin typeface="Arial" panose="020B0604020202020204" pitchFamily="34" charset="0"/>
              </a:rPr>
              <a:t>ChromeOS</a:t>
            </a:r>
            <a:r>
              <a:rPr lang="en-US" sz="2000" b="0" i="0" dirty="0">
                <a:effectLst/>
                <a:latin typeface="Arial" panose="020B0604020202020204" pitchFamily="34" charset="0"/>
              </a:rPr>
              <a:t>, allowing users to browse and download application. </a:t>
            </a:r>
          </a:p>
          <a:p>
            <a:endParaRPr lang="en-US" sz="2000" b="0" i="0" dirty="0">
              <a:effectLst/>
              <a:latin typeface="Arial" panose="020B0604020202020204" pitchFamily="34" charset="0"/>
            </a:endParaRPr>
          </a:p>
          <a:p>
            <a:r>
              <a:rPr lang="en-IN" sz="2000" dirty="0">
                <a:latin typeface="Arial" panose="020B0604020202020204" pitchFamily="34" charset="0"/>
                <a:cs typeface="Arial" panose="020B0604020202020204" pitchFamily="34" charset="0"/>
              </a:rPr>
              <a:t>The play store data has enormous potential to drive app-making businesses to success. Actionable insights can be drawn for developers to work on and capture the Android market.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Taking into account billion of android users worldwide, mining this data has the potential to reveal user behaviours and trends in the whole global scope. This dataset is obtained from scraping Google Play Store.</a:t>
            </a:r>
          </a:p>
        </p:txBody>
      </p:sp>
      <p:pic>
        <p:nvPicPr>
          <p:cNvPr id="1026" name="Picture 2">
            <a:extLst>
              <a:ext uri="{FF2B5EF4-FFF2-40B4-BE49-F238E27FC236}">
                <a16:creationId xmlns:a16="http://schemas.microsoft.com/office/drawing/2014/main" id="{26C479D2-5F4B-D437-3257-87E77FF68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382" y="2999454"/>
            <a:ext cx="3429660" cy="101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3475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8F6F-CA3D-CAD7-78F6-CE195C4837AD}"/>
              </a:ext>
            </a:extLst>
          </p:cNvPr>
          <p:cNvSpPr>
            <a:spLocks noGrp="1"/>
          </p:cNvSpPr>
          <p:nvPr>
            <p:ph type="title"/>
          </p:nvPr>
        </p:nvSpPr>
        <p:spPr/>
        <p:txBody>
          <a:bodyPr>
            <a:normAutofit/>
          </a:bodyPr>
          <a:lstStyle/>
          <a:p>
            <a:r>
              <a:rPr lang="en-US" sz="4000" b="1" u="sng" dirty="0">
                <a:solidFill>
                  <a:srgbClr val="FF0000"/>
                </a:solidFill>
              </a:rPr>
              <a:t>Problem</a:t>
            </a:r>
            <a:r>
              <a:rPr lang="en-US" sz="4000" b="1" dirty="0">
                <a:solidFill>
                  <a:srgbClr val="FF0000"/>
                </a:solidFill>
              </a:rPr>
              <a:t> </a:t>
            </a:r>
            <a:r>
              <a:rPr lang="en-US" sz="4000" b="1" u="sng" dirty="0">
                <a:solidFill>
                  <a:srgbClr val="FF0000"/>
                </a:solidFill>
              </a:rPr>
              <a:t>Statement</a:t>
            </a:r>
            <a:r>
              <a:rPr lang="en-US" sz="4000" b="1" dirty="0">
                <a:solidFill>
                  <a:srgbClr val="FF0000"/>
                </a:solidFill>
              </a:rPr>
              <a:t> </a:t>
            </a:r>
            <a:endParaRPr lang="en-IN" sz="4000" b="1" dirty="0">
              <a:solidFill>
                <a:srgbClr val="FF0000"/>
              </a:solidFill>
            </a:endParaRPr>
          </a:p>
        </p:txBody>
      </p:sp>
      <p:sp>
        <p:nvSpPr>
          <p:cNvPr id="3" name="Content Placeholder 2">
            <a:extLst>
              <a:ext uri="{FF2B5EF4-FFF2-40B4-BE49-F238E27FC236}">
                <a16:creationId xmlns:a16="http://schemas.microsoft.com/office/drawing/2014/main" id="{331B5D27-B002-A3C6-AF1E-34F43836D039}"/>
              </a:ext>
            </a:extLst>
          </p:cNvPr>
          <p:cNvSpPr>
            <a:spLocks noGrp="1"/>
          </p:cNvSpPr>
          <p:nvPr>
            <p:ph idx="1"/>
          </p:nvPr>
        </p:nvSpPr>
        <p:spPr>
          <a:xfrm>
            <a:off x="838200" y="1889236"/>
            <a:ext cx="9856304" cy="4351338"/>
          </a:xfrm>
          <a:effectLst>
            <a:glow rad="63500">
              <a:schemeClr val="accent3">
                <a:satMod val="175000"/>
                <a:alpha val="40000"/>
              </a:schemeClr>
            </a:glow>
          </a:effectLst>
        </p:spPr>
        <p:txBody>
          <a:bodyPr>
            <a:normAutofit/>
          </a:bodyPr>
          <a:lstStyle/>
          <a:p>
            <a:r>
              <a:rPr lang="en-US" sz="2400" dirty="0"/>
              <a:t>Two datasets are provided, one with basic information and the other with user reviews for the respective app.</a:t>
            </a:r>
          </a:p>
          <a:p>
            <a:r>
              <a:rPr lang="en-US" sz="2400" dirty="0"/>
              <a:t>We must examine and evaluate the data in both datasets in order to identify the important characteristics that influence app engagement and success.</a:t>
            </a:r>
          </a:p>
          <a:p>
            <a:pPr marL="0" indent="0">
              <a:buNone/>
            </a:pPr>
            <a:r>
              <a:rPr lang="en-IN" dirty="0">
                <a:solidFill>
                  <a:srgbClr val="FF0000"/>
                </a:solidFill>
              </a:rPr>
              <a:t>So, what factors influence an app’s success?</a:t>
            </a:r>
          </a:p>
          <a:p>
            <a:pPr marL="0" indent="0">
              <a:buNone/>
            </a:pPr>
            <a:r>
              <a:rPr lang="en-IN" sz="2400" dirty="0"/>
              <a:t>An app is said to be successful if it has </a:t>
            </a:r>
            <a:r>
              <a:rPr lang="en-IN" dirty="0"/>
              <a:t>:</a:t>
            </a:r>
          </a:p>
          <a:p>
            <a:r>
              <a:rPr lang="en-IN" sz="2000" dirty="0"/>
              <a:t>A high average user rating </a:t>
            </a:r>
          </a:p>
          <a:p>
            <a:r>
              <a:rPr lang="en-IN" sz="2000" dirty="0"/>
              <a:t>A good number of positive reviews</a:t>
            </a:r>
          </a:p>
          <a:p>
            <a:r>
              <a:rPr lang="en-IN" sz="2000" dirty="0"/>
              <a:t>A good numbers of monthly average users </a:t>
            </a:r>
          </a:p>
          <a:p>
            <a:r>
              <a:rPr lang="en-IN" sz="2000" dirty="0"/>
              <a:t>High revenue per customer and so on.</a:t>
            </a:r>
          </a:p>
          <a:p>
            <a:pPr marL="0" indent="0">
              <a:buNone/>
            </a:pPr>
            <a:endParaRPr lang="en-IN" dirty="0"/>
          </a:p>
        </p:txBody>
      </p:sp>
    </p:spTree>
    <p:extLst>
      <p:ext uri="{BB962C8B-B14F-4D97-AF65-F5344CB8AC3E}">
        <p14:creationId xmlns:p14="http://schemas.microsoft.com/office/powerpoint/2010/main" val="144489420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B96C-BCB0-E2DD-4D1A-4A9A0F8AA1F2}"/>
              </a:ext>
            </a:extLst>
          </p:cNvPr>
          <p:cNvSpPr>
            <a:spLocks noGrp="1"/>
          </p:cNvSpPr>
          <p:nvPr>
            <p:ph type="title"/>
          </p:nvPr>
        </p:nvSpPr>
        <p:spPr/>
        <p:txBody>
          <a:bodyPr>
            <a:normAutofit/>
          </a:bodyPr>
          <a:lstStyle/>
          <a:p>
            <a:r>
              <a:rPr lang="en-US" sz="4000" b="1" u="sng" dirty="0">
                <a:solidFill>
                  <a:srgbClr val="FF0000"/>
                </a:solidFill>
              </a:rPr>
              <a:t>Dataset</a:t>
            </a:r>
            <a:r>
              <a:rPr lang="en-US" sz="4000" b="1" dirty="0">
                <a:solidFill>
                  <a:srgbClr val="FF0000"/>
                </a:solidFill>
              </a:rPr>
              <a:t> </a:t>
            </a:r>
            <a:r>
              <a:rPr lang="en-US" sz="4000" b="1" u="sng" dirty="0">
                <a:solidFill>
                  <a:srgbClr val="FF0000"/>
                </a:solidFill>
              </a:rPr>
              <a:t>Description</a:t>
            </a:r>
            <a:endParaRPr lang="en-IN" sz="4000" b="1" u="sng" dirty="0">
              <a:solidFill>
                <a:srgbClr val="FF0000"/>
              </a:solidFill>
            </a:endParaRPr>
          </a:p>
        </p:txBody>
      </p:sp>
      <p:sp>
        <p:nvSpPr>
          <p:cNvPr id="3" name="Content Placeholder 2">
            <a:extLst>
              <a:ext uri="{FF2B5EF4-FFF2-40B4-BE49-F238E27FC236}">
                <a16:creationId xmlns:a16="http://schemas.microsoft.com/office/drawing/2014/main" id="{BF670056-E488-6EC7-2492-A906ACD691BB}"/>
              </a:ext>
            </a:extLst>
          </p:cNvPr>
          <p:cNvSpPr>
            <a:spLocks noGrp="1"/>
          </p:cNvSpPr>
          <p:nvPr>
            <p:ph idx="1"/>
          </p:nvPr>
        </p:nvSpPr>
        <p:spPr>
          <a:xfrm>
            <a:off x="838200" y="1467816"/>
            <a:ext cx="10515600" cy="5390184"/>
          </a:xfrm>
        </p:spPr>
        <p:txBody>
          <a:bodyPr>
            <a:normAutofit/>
          </a:bodyPr>
          <a:lstStyle/>
          <a:p>
            <a:pPr marL="0" indent="0">
              <a:buNone/>
            </a:pPr>
            <a:r>
              <a:rPr lang="en-US" sz="2000" dirty="0"/>
              <a:t>Two different datasets provided for analysis:</a:t>
            </a:r>
          </a:p>
          <a:p>
            <a:pPr marL="457200" indent="-457200">
              <a:buAutoNum type="arabicPeriod"/>
            </a:pPr>
            <a:r>
              <a:rPr lang="en-US" sz="2000" dirty="0">
                <a:solidFill>
                  <a:srgbClr val="FF0000"/>
                </a:solidFill>
              </a:rPr>
              <a:t>Play Store Data.csv</a:t>
            </a:r>
          </a:p>
          <a:p>
            <a:pPr marL="0" indent="0">
              <a:buNone/>
            </a:pPr>
            <a:r>
              <a:rPr lang="en-IN" sz="2000" dirty="0"/>
              <a:t>App                       :Categorical, the app names.</a:t>
            </a:r>
          </a:p>
          <a:p>
            <a:pPr marL="0" indent="0">
              <a:buNone/>
            </a:pPr>
            <a:r>
              <a:rPr lang="en-IN" sz="2000" dirty="0"/>
              <a:t>Category              :Categorical, category the app belongs to.</a:t>
            </a:r>
          </a:p>
          <a:p>
            <a:pPr marL="0" indent="0">
              <a:buNone/>
            </a:pPr>
            <a:r>
              <a:rPr lang="en-IN" sz="2000" dirty="0"/>
              <a:t>Rating                   :Numerical, range from 0.0 to 5.0, rating has received from the users.</a:t>
            </a:r>
          </a:p>
          <a:p>
            <a:pPr marL="0" indent="0">
              <a:buNone/>
            </a:pPr>
            <a:r>
              <a:rPr lang="en-IN" sz="2000" dirty="0"/>
              <a:t>Reviews                :Numerical, the number of reviews that the app </a:t>
            </a:r>
            <a:r>
              <a:rPr lang="en-IN" sz="2000" dirty="0" err="1"/>
              <a:t>recived</a:t>
            </a:r>
            <a:r>
              <a:rPr lang="en-IN" sz="2000" dirty="0"/>
              <a:t>.</a:t>
            </a:r>
          </a:p>
          <a:p>
            <a:pPr marL="0" indent="0">
              <a:buNone/>
            </a:pPr>
            <a:r>
              <a:rPr lang="en-IN" sz="2000" dirty="0"/>
              <a:t>Size                        :Numerical, the size of the app. The suffix M- megabytes, K - kilobytes.</a:t>
            </a:r>
          </a:p>
          <a:p>
            <a:pPr marL="0" indent="0">
              <a:buNone/>
            </a:pPr>
            <a:r>
              <a:rPr lang="en-IN" sz="2000" dirty="0"/>
              <a:t>Installs                  :Numerical, describes the number of installs.</a:t>
            </a:r>
          </a:p>
          <a:p>
            <a:pPr marL="0" indent="0">
              <a:buNone/>
            </a:pPr>
            <a:r>
              <a:rPr lang="en-IN" sz="2000" dirty="0"/>
              <a:t>Type                      :Categorical, a label that indicates weather the app is free or paid.</a:t>
            </a:r>
          </a:p>
          <a:p>
            <a:pPr marL="0" indent="0">
              <a:buNone/>
            </a:pPr>
            <a:r>
              <a:rPr lang="en-IN" sz="2000" dirty="0"/>
              <a:t>Price                     :Numerical, the price value for the paid apps.</a:t>
            </a:r>
          </a:p>
          <a:p>
            <a:pPr marL="0" indent="0">
              <a:buNone/>
            </a:pPr>
            <a:r>
              <a:rPr lang="en-IN" sz="2000" dirty="0"/>
              <a:t>Content Rating   : Categorical, a categorical rating that indicates the ages group for user.</a:t>
            </a:r>
          </a:p>
          <a:p>
            <a:pPr marL="0" indent="0">
              <a:buNone/>
            </a:pPr>
            <a:r>
              <a:rPr lang="en-IN" sz="2000" dirty="0"/>
              <a:t>Genre                   :Categorical, a categorical rating that indicates the age group for user.</a:t>
            </a:r>
          </a:p>
          <a:p>
            <a:pPr marL="0" indent="0">
              <a:buNone/>
            </a:pPr>
            <a:r>
              <a:rPr lang="en-IN" sz="2000" dirty="0"/>
              <a:t>Last update       : Date format, the date at which the app was last updated.</a:t>
            </a:r>
          </a:p>
          <a:p>
            <a:pPr marL="0" indent="0">
              <a:buNone/>
            </a:pPr>
            <a:endParaRPr lang="en-IN" sz="2000" dirty="0"/>
          </a:p>
        </p:txBody>
      </p:sp>
    </p:spTree>
    <p:extLst>
      <p:ext uri="{BB962C8B-B14F-4D97-AF65-F5344CB8AC3E}">
        <p14:creationId xmlns:p14="http://schemas.microsoft.com/office/powerpoint/2010/main" val="31380937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989F-536C-F27C-E133-505352839E5B}"/>
              </a:ext>
            </a:extLst>
          </p:cNvPr>
          <p:cNvSpPr>
            <a:spLocks noGrp="1"/>
          </p:cNvSpPr>
          <p:nvPr>
            <p:ph type="title"/>
          </p:nvPr>
        </p:nvSpPr>
        <p:spPr>
          <a:xfrm>
            <a:off x="840519" y="1091328"/>
            <a:ext cx="10399644" cy="471904"/>
          </a:xfrm>
        </p:spPr>
        <p:txBody>
          <a:bodyPr>
            <a:normAutofit fontScale="90000"/>
          </a:bodyPr>
          <a:lstStyle/>
          <a:p>
            <a:r>
              <a:rPr lang="en-US" sz="3200" dirty="0">
                <a:solidFill>
                  <a:srgbClr val="FF0000"/>
                </a:solidFill>
              </a:rPr>
              <a:t>2.User Review.csv</a:t>
            </a:r>
            <a:endParaRPr lang="en-IN" sz="3200" dirty="0">
              <a:solidFill>
                <a:srgbClr val="FF0000"/>
              </a:solidFill>
            </a:endParaRPr>
          </a:p>
        </p:txBody>
      </p:sp>
      <p:sp>
        <p:nvSpPr>
          <p:cNvPr id="3" name="Content Placeholder 2">
            <a:extLst>
              <a:ext uri="{FF2B5EF4-FFF2-40B4-BE49-F238E27FC236}">
                <a16:creationId xmlns:a16="http://schemas.microsoft.com/office/drawing/2014/main" id="{6222A978-2C52-49C0-E179-39EC09FF6769}"/>
              </a:ext>
            </a:extLst>
          </p:cNvPr>
          <p:cNvSpPr>
            <a:spLocks noGrp="1"/>
          </p:cNvSpPr>
          <p:nvPr>
            <p:ph idx="1"/>
          </p:nvPr>
        </p:nvSpPr>
        <p:spPr>
          <a:xfrm>
            <a:off x="782541" y="1563232"/>
            <a:ext cx="10515600" cy="4351338"/>
          </a:xfrm>
        </p:spPr>
        <p:txBody>
          <a:bodyPr/>
          <a:lstStyle/>
          <a:p>
            <a:endParaRPr lang="en-US" dirty="0"/>
          </a:p>
          <a:p>
            <a:r>
              <a:rPr lang="en-IN" sz="2000" dirty="0"/>
              <a:t>App                                   :The  app name.</a:t>
            </a:r>
          </a:p>
          <a:p>
            <a:r>
              <a:rPr lang="en-IN" sz="2000" dirty="0" err="1"/>
              <a:t>Translated_Review</a:t>
            </a:r>
            <a:r>
              <a:rPr lang="en-IN" sz="2000" dirty="0"/>
              <a:t>        :The review text in English </a:t>
            </a:r>
          </a:p>
          <a:p>
            <a:r>
              <a:rPr lang="en-IN" sz="2000" dirty="0"/>
              <a:t>Sentiment                       :The sentiment of the review, positive, neutral, or negative.</a:t>
            </a:r>
          </a:p>
          <a:p>
            <a:r>
              <a:rPr lang="en-IN" sz="2000" dirty="0" err="1"/>
              <a:t>Sentiment_polarity</a:t>
            </a:r>
            <a:r>
              <a:rPr lang="en-IN" sz="2000" dirty="0"/>
              <a:t>       :The sentiment in numerical </a:t>
            </a:r>
            <a:r>
              <a:rPr lang="en-IN" sz="2000" dirty="0" err="1"/>
              <a:t>form,ranging</a:t>
            </a:r>
            <a:r>
              <a:rPr lang="en-IN" sz="2000" dirty="0"/>
              <a:t> from-1.00 to1.00.</a:t>
            </a:r>
          </a:p>
          <a:p>
            <a:r>
              <a:rPr lang="en-IN" sz="2000" dirty="0" err="1"/>
              <a:t>Sentiment_subjectivity</a:t>
            </a:r>
            <a:r>
              <a:rPr lang="en-IN" sz="2000" dirty="0"/>
              <a:t> : a measure of the expression of opinions, </a:t>
            </a:r>
            <a:r>
              <a:rPr lang="en-IN" sz="2000" dirty="0" err="1"/>
              <a:t>evalutions</a:t>
            </a:r>
            <a:r>
              <a:rPr lang="en-IN" sz="2000" dirty="0"/>
              <a:t>,</a:t>
            </a:r>
          </a:p>
          <a:p>
            <a:pPr marL="0" indent="0">
              <a:buNone/>
            </a:pPr>
            <a:r>
              <a:rPr lang="en-IN" sz="2000" dirty="0"/>
              <a:t>                                                  feelings, and speculations.</a:t>
            </a:r>
          </a:p>
        </p:txBody>
      </p:sp>
    </p:spTree>
    <p:extLst>
      <p:ext uri="{BB962C8B-B14F-4D97-AF65-F5344CB8AC3E}">
        <p14:creationId xmlns:p14="http://schemas.microsoft.com/office/powerpoint/2010/main" val="334549468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F7EA-5A18-E1EF-F7ED-6FD454517A5F}"/>
              </a:ext>
            </a:extLst>
          </p:cNvPr>
          <p:cNvSpPr>
            <a:spLocks noGrp="1"/>
          </p:cNvSpPr>
          <p:nvPr>
            <p:ph type="title"/>
          </p:nvPr>
        </p:nvSpPr>
        <p:spPr/>
        <p:txBody>
          <a:bodyPr>
            <a:normAutofit/>
          </a:bodyPr>
          <a:lstStyle/>
          <a:p>
            <a:r>
              <a:rPr lang="en-US" sz="4000" b="1" u="sng" dirty="0">
                <a:solidFill>
                  <a:srgbClr val="FF0000"/>
                </a:solidFill>
              </a:rPr>
              <a:t>Data</a:t>
            </a:r>
            <a:r>
              <a:rPr lang="en-US" sz="4000" b="1" dirty="0">
                <a:solidFill>
                  <a:srgbClr val="FF0000"/>
                </a:solidFill>
              </a:rPr>
              <a:t> </a:t>
            </a:r>
            <a:r>
              <a:rPr lang="en-US" sz="4000" b="1" u="sng" dirty="0">
                <a:solidFill>
                  <a:srgbClr val="FF0000"/>
                </a:solidFill>
              </a:rPr>
              <a:t>Processing</a:t>
            </a:r>
            <a:r>
              <a:rPr lang="en-US" sz="4000" b="1" dirty="0">
                <a:solidFill>
                  <a:srgbClr val="FF0000"/>
                </a:solidFill>
              </a:rPr>
              <a:t> </a:t>
            </a:r>
            <a:endParaRPr lang="en-IN" sz="4000" b="1" dirty="0">
              <a:solidFill>
                <a:srgbClr val="FF0000"/>
              </a:solidFill>
            </a:endParaRPr>
          </a:p>
        </p:txBody>
      </p:sp>
      <p:sp>
        <p:nvSpPr>
          <p:cNvPr id="3" name="Content Placeholder 2">
            <a:extLst>
              <a:ext uri="{FF2B5EF4-FFF2-40B4-BE49-F238E27FC236}">
                <a16:creationId xmlns:a16="http://schemas.microsoft.com/office/drawing/2014/main" id="{DD69472D-34DE-2CAD-4AEE-0A8C5DA1D29F}"/>
              </a:ext>
            </a:extLst>
          </p:cNvPr>
          <p:cNvSpPr>
            <a:spLocks noGrp="1"/>
          </p:cNvSpPr>
          <p:nvPr>
            <p:ph idx="1"/>
          </p:nvPr>
        </p:nvSpPr>
        <p:spPr/>
        <p:txBody>
          <a:bodyPr/>
          <a:lstStyle/>
          <a:p>
            <a:pPr marL="0" indent="0" algn="l">
              <a:buNone/>
            </a:pPr>
            <a:r>
              <a:rPr lang="en-US" b="0" i="0" dirty="0">
                <a:solidFill>
                  <a:srgbClr val="292929"/>
                </a:solidFill>
                <a:effectLst/>
                <a:latin typeface="sohne"/>
              </a:rPr>
              <a:t>Discussion of Google play store dataset will involve various steps such as:</a:t>
            </a:r>
          </a:p>
          <a:p>
            <a:pPr algn="l">
              <a:buFont typeface="Arial" panose="020B0604020202020204" pitchFamily="34" charset="0"/>
              <a:buChar char="•"/>
            </a:pPr>
            <a:r>
              <a:rPr lang="en-US" b="0" i="0" dirty="0">
                <a:solidFill>
                  <a:srgbClr val="292929"/>
                </a:solidFill>
                <a:effectLst/>
                <a:latin typeface="sohne"/>
              </a:rPr>
              <a:t>loading the data into data frame</a:t>
            </a:r>
          </a:p>
          <a:p>
            <a:pPr algn="l">
              <a:buFont typeface="Arial" panose="020B0604020202020204" pitchFamily="34" charset="0"/>
              <a:buChar char="•"/>
            </a:pPr>
            <a:r>
              <a:rPr lang="en-US" b="0" i="0" dirty="0">
                <a:solidFill>
                  <a:srgbClr val="292929"/>
                </a:solidFill>
                <a:effectLst/>
                <a:latin typeface="sohne"/>
              </a:rPr>
              <a:t>cleaning the data</a:t>
            </a:r>
          </a:p>
          <a:p>
            <a:pPr algn="l">
              <a:buFont typeface="Arial" panose="020B0604020202020204" pitchFamily="34" charset="0"/>
              <a:buChar char="•"/>
            </a:pPr>
            <a:r>
              <a:rPr lang="en-US" b="0" i="0" dirty="0">
                <a:solidFill>
                  <a:srgbClr val="292929"/>
                </a:solidFill>
                <a:effectLst/>
                <a:latin typeface="sohne"/>
              </a:rPr>
              <a:t>extracting statistics from the dataset</a:t>
            </a:r>
          </a:p>
          <a:p>
            <a:pPr algn="l">
              <a:buFont typeface="Arial" panose="020B0604020202020204" pitchFamily="34" charset="0"/>
              <a:buChar char="•"/>
            </a:pPr>
            <a:r>
              <a:rPr lang="en-US" b="0" i="0" dirty="0">
                <a:solidFill>
                  <a:srgbClr val="292929"/>
                </a:solidFill>
                <a:effectLst/>
                <a:latin typeface="sohne"/>
              </a:rPr>
              <a:t>exploratory analysis and visualizations</a:t>
            </a:r>
          </a:p>
          <a:p>
            <a:pPr algn="l">
              <a:buFont typeface="Arial" panose="020B0604020202020204" pitchFamily="34" charset="0"/>
              <a:buChar char="•"/>
            </a:pPr>
            <a:r>
              <a:rPr lang="en-US" b="0" i="0" dirty="0">
                <a:solidFill>
                  <a:srgbClr val="292929"/>
                </a:solidFill>
                <a:effectLst/>
                <a:latin typeface="sohne"/>
              </a:rPr>
              <a:t>questions that can be asked from the dataset</a:t>
            </a:r>
          </a:p>
          <a:p>
            <a:pPr marL="0" indent="0" algn="l">
              <a:buNone/>
            </a:pPr>
            <a:endParaRPr lang="en-US" b="0" i="0" dirty="0">
              <a:solidFill>
                <a:srgbClr val="292929"/>
              </a:solidFill>
              <a:effectLst/>
              <a:latin typeface="sohne"/>
            </a:endParaRPr>
          </a:p>
          <a:p>
            <a:endParaRPr lang="en-IN" dirty="0"/>
          </a:p>
        </p:txBody>
      </p:sp>
    </p:spTree>
    <p:extLst>
      <p:ext uri="{BB962C8B-B14F-4D97-AF65-F5344CB8AC3E}">
        <p14:creationId xmlns:p14="http://schemas.microsoft.com/office/powerpoint/2010/main" val="32564915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67E5-E20F-26E5-CF56-4F65853649DE}"/>
              </a:ext>
            </a:extLst>
          </p:cNvPr>
          <p:cNvSpPr>
            <a:spLocks noGrp="1"/>
          </p:cNvSpPr>
          <p:nvPr>
            <p:ph type="title"/>
          </p:nvPr>
        </p:nvSpPr>
        <p:spPr/>
        <p:txBody>
          <a:bodyPr/>
          <a:lstStyle/>
          <a:p>
            <a:r>
              <a:rPr lang="en-US" b="1" u="sng" dirty="0">
                <a:solidFill>
                  <a:srgbClr val="FF0000"/>
                </a:solidFill>
              </a:rPr>
              <a:t>Import Libraries </a:t>
            </a:r>
            <a:endParaRPr lang="en-IN" b="1" u="sng" dirty="0">
              <a:solidFill>
                <a:srgbClr val="FF0000"/>
              </a:solidFill>
            </a:endParaRPr>
          </a:p>
        </p:txBody>
      </p:sp>
      <p:sp>
        <p:nvSpPr>
          <p:cNvPr id="3" name="Content Placeholder 2">
            <a:extLst>
              <a:ext uri="{FF2B5EF4-FFF2-40B4-BE49-F238E27FC236}">
                <a16:creationId xmlns:a16="http://schemas.microsoft.com/office/drawing/2014/main" id="{9EA3E6A7-645F-E187-5420-0F56FF7956D4}"/>
              </a:ext>
            </a:extLst>
          </p:cNvPr>
          <p:cNvSpPr>
            <a:spLocks noGrp="1"/>
          </p:cNvSpPr>
          <p:nvPr>
            <p:ph idx="1"/>
          </p:nvPr>
        </p:nvSpPr>
        <p:spPr>
          <a:xfrm>
            <a:off x="636775" y="1648771"/>
            <a:ext cx="10081583" cy="4563206"/>
          </a:xfrm>
        </p:spPr>
        <p:txBody>
          <a:bodyPr>
            <a:normAutofit/>
          </a:bodyPr>
          <a:lstStyle/>
          <a:p>
            <a:r>
              <a:rPr lang="en-US" sz="2000" dirty="0"/>
              <a:t>Library is a collection of related modules. It contains bundles of code that can be used repeatedly in different programs. It makes python programming simpler and convenient for the programmer.</a:t>
            </a:r>
          </a:p>
          <a:p>
            <a:endParaRPr lang="en-US" sz="2000" dirty="0"/>
          </a:p>
          <a:p>
            <a:endParaRPr lang="en-US" sz="2000" dirty="0"/>
          </a:p>
          <a:p>
            <a:endParaRPr lang="en-US" sz="2000" dirty="0"/>
          </a:p>
          <a:p>
            <a:r>
              <a:rPr lang="en-US" sz="2000" b="1" dirty="0"/>
              <a:t>Importing </a:t>
            </a:r>
            <a:r>
              <a:rPr lang="en-US" sz="2000" b="1" dirty="0" err="1"/>
              <a:t>Requrie</a:t>
            </a:r>
            <a:r>
              <a:rPr lang="en-US" sz="2000" b="1" dirty="0"/>
              <a:t> Libraries</a:t>
            </a:r>
          </a:p>
          <a:p>
            <a:pPr marL="0" indent="0">
              <a:buNone/>
            </a:pPr>
            <a:endParaRPr lang="en-IN" sz="2000" b="1" dirty="0"/>
          </a:p>
        </p:txBody>
      </p:sp>
      <p:pic>
        <p:nvPicPr>
          <p:cNvPr id="6" name="Graphic 5">
            <a:extLst>
              <a:ext uri="{FF2B5EF4-FFF2-40B4-BE49-F238E27FC236}">
                <a16:creationId xmlns:a16="http://schemas.microsoft.com/office/drawing/2014/main" id="{47CBA02B-7385-BB43-8BA4-416AC761D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156708" y="2902226"/>
            <a:ext cx="1849284" cy="732555"/>
          </a:xfrm>
          <a:prstGeom prst="rect">
            <a:avLst/>
          </a:prstGeom>
        </p:spPr>
      </p:pic>
      <p:pic>
        <p:nvPicPr>
          <p:cNvPr id="9" name="Picture 8">
            <a:extLst>
              <a:ext uri="{FF2B5EF4-FFF2-40B4-BE49-F238E27FC236}">
                <a16:creationId xmlns:a16="http://schemas.microsoft.com/office/drawing/2014/main" id="{A5461C41-9EDA-8AD6-5349-0264F6A875A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116911" y="2854518"/>
            <a:ext cx="2369819" cy="955827"/>
          </a:xfrm>
          <a:prstGeom prst="rect">
            <a:avLst/>
          </a:prstGeom>
        </p:spPr>
      </p:pic>
      <p:pic>
        <p:nvPicPr>
          <p:cNvPr id="12" name="Picture 11">
            <a:extLst>
              <a:ext uri="{FF2B5EF4-FFF2-40B4-BE49-F238E27FC236}">
                <a16:creationId xmlns:a16="http://schemas.microsoft.com/office/drawing/2014/main" id="{2D973007-F361-1ADB-32D2-6F7606BA9D8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740841" y="3046729"/>
            <a:ext cx="2505969" cy="502499"/>
          </a:xfrm>
          <a:prstGeom prst="rect">
            <a:avLst/>
          </a:prstGeom>
        </p:spPr>
      </p:pic>
      <p:pic>
        <p:nvPicPr>
          <p:cNvPr id="15" name="Picture 14">
            <a:extLst>
              <a:ext uri="{FF2B5EF4-FFF2-40B4-BE49-F238E27FC236}">
                <a16:creationId xmlns:a16="http://schemas.microsoft.com/office/drawing/2014/main" id="{D52253E1-7DE9-B889-C6AF-ED4737F72B8C}"/>
              </a:ext>
            </a:extLst>
          </p:cNvPr>
          <p:cNvPicPr>
            <a:picLocks noChangeAspect="1"/>
          </p:cNvPicPr>
          <p:nvPr/>
        </p:nvPicPr>
        <p:blipFill rotWithShape="1">
          <a:blip r:embed="rId9">
            <a:extLst>
              <a:ext uri="{28A0092B-C50C-407E-A947-70E740481C1C}">
                <a14:useLocalDpi xmlns:a14="http://schemas.microsoft.com/office/drawing/2010/main" val="0"/>
              </a:ext>
            </a:extLst>
          </a:blip>
          <a:srcRect l="6038" t="23422" r="44581" b="48295"/>
          <a:stretch/>
        </p:blipFill>
        <p:spPr>
          <a:xfrm>
            <a:off x="838200" y="4348928"/>
            <a:ext cx="6654125" cy="1556026"/>
          </a:xfrm>
          <a:prstGeom prst="rect">
            <a:avLst/>
          </a:prstGeom>
        </p:spPr>
      </p:pic>
    </p:spTree>
    <p:extLst>
      <p:ext uri="{BB962C8B-B14F-4D97-AF65-F5344CB8AC3E}">
        <p14:creationId xmlns:p14="http://schemas.microsoft.com/office/powerpoint/2010/main" val="47363119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E1DA-165A-F5FE-7A18-E08351511B9C}"/>
              </a:ext>
            </a:extLst>
          </p:cNvPr>
          <p:cNvSpPr>
            <a:spLocks noGrp="1"/>
          </p:cNvSpPr>
          <p:nvPr>
            <p:ph type="title"/>
          </p:nvPr>
        </p:nvSpPr>
        <p:spPr/>
        <p:txBody>
          <a:bodyPr>
            <a:normAutofit/>
          </a:bodyPr>
          <a:lstStyle/>
          <a:p>
            <a:r>
              <a:rPr lang="en-US" sz="4000" b="1" u="sng" dirty="0">
                <a:solidFill>
                  <a:srgbClr val="FF0000"/>
                </a:solidFill>
              </a:rPr>
              <a:t>Cleaning data </a:t>
            </a:r>
            <a:endParaRPr lang="en-IN" sz="4000" b="1" u="sng" dirty="0">
              <a:solidFill>
                <a:srgbClr val="FF0000"/>
              </a:solidFill>
            </a:endParaRPr>
          </a:p>
        </p:txBody>
      </p:sp>
      <p:sp>
        <p:nvSpPr>
          <p:cNvPr id="3" name="Content Placeholder 2">
            <a:extLst>
              <a:ext uri="{FF2B5EF4-FFF2-40B4-BE49-F238E27FC236}">
                <a16:creationId xmlns:a16="http://schemas.microsoft.com/office/drawing/2014/main" id="{E0FF1C7B-7AE1-2D52-CC8F-1148B6053041}"/>
              </a:ext>
            </a:extLst>
          </p:cNvPr>
          <p:cNvSpPr>
            <a:spLocks noGrp="1"/>
          </p:cNvSpPr>
          <p:nvPr>
            <p:ph idx="1"/>
          </p:nvPr>
        </p:nvSpPr>
        <p:spPr>
          <a:xfrm>
            <a:off x="504245" y="1857430"/>
            <a:ext cx="10515600" cy="4351338"/>
          </a:xfrm>
        </p:spPr>
        <p:txBody>
          <a:bodyPr>
            <a:normAutofit/>
          </a:bodyPr>
          <a:lstStyle/>
          <a:p>
            <a:pPr marL="0" indent="0">
              <a:buNone/>
            </a:pPr>
            <a:r>
              <a:rPr lang="en-US" b="1" dirty="0"/>
              <a:t>Cleanse and validate data</a:t>
            </a:r>
          </a:p>
          <a:p>
            <a:pPr marL="0" indent="0">
              <a:buNone/>
            </a:pPr>
            <a:r>
              <a:rPr lang="en-IN" sz="2400" dirty="0"/>
              <a:t>This</a:t>
            </a:r>
            <a:r>
              <a:rPr lang="en-IN" sz="2000" dirty="0"/>
              <a:t> </a:t>
            </a:r>
            <a:r>
              <a:rPr lang="en-IN" sz="2400" dirty="0"/>
              <a:t>step is crucial for removing faulty data and filling gaps. Important tasks here includes:</a:t>
            </a:r>
          </a:p>
          <a:p>
            <a:r>
              <a:rPr lang="en-IN" sz="2400" dirty="0"/>
              <a:t>Removing extraneous data</a:t>
            </a:r>
          </a:p>
          <a:p>
            <a:r>
              <a:rPr lang="en-IN" sz="2400" dirty="0"/>
              <a:t>Filling in missing values.</a:t>
            </a:r>
          </a:p>
          <a:p>
            <a:r>
              <a:rPr lang="en-IN" sz="2400" dirty="0"/>
              <a:t>Conforming data to a standardized pattern.</a:t>
            </a:r>
          </a:p>
          <a:p>
            <a:pPr marL="0" indent="0">
              <a:buNone/>
            </a:pPr>
            <a:endParaRPr lang="en-IN" sz="2400" dirty="0"/>
          </a:p>
          <a:p>
            <a:pPr marL="0" indent="0">
              <a:buNone/>
            </a:pPr>
            <a:r>
              <a:rPr lang="en-IN" sz="2400" dirty="0"/>
              <a:t>Dataset may contain duplicate values for particular application.</a:t>
            </a:r>
          </a:p>
          <a:p>
            <a:pPr marL="0" indent="0">
              <a:buNone/>
            </a:pPr>
            <a:endParaRPr lang="en-IN" sz="2400" dirty="0"/>
          </a:p>
        </p:txBody>
      </p:sp>
      <p:pic>
        <p:nvPicPr>
          <p:cNvPr id="8" name="Picture 7">
            <a:extLst>
              <a:ext uri="{FF2B5EF4-FFF2-40B4-BE49-F238E27FC236}">
                <a16:creationId xmlns:a16="http://schemas.microsoft.com/office/drawing/2014/main" id="{1977BB1F-B9A5-C7EC-F0FD-D049310CE8A9}"/>
              </a:ext>
            </a:extLst>
          </p:cNvPr>
          <p:cNvPicPr>
            <a:picLocks noChangeAspect="1"/>
          </p:cNvPicPr>
          <p:nvPr/>
        </p:nvPicPr>
        <p:blipFill rotWithShape="1">
          <a:blip r:embed="rId2">
            <a:extLst>
              <a:ext uri="{28A0092B-C50C-407E-A947-70E740481C1C}">
                <a14:useLocalDpi xmlns:a14="http://schemas.microsoft.com/office/drawing/2010/main" val="0"/>
              </a:ext>
            </a:extLst>
          </a:blip>
          <a:srcRect l="16440" t="1262" r="13797" b="1004"/>
          <a:stretch/>
        </p:blipFill>
        <p:spPr>
          <a:xfrm>
            <a:off x="8380675" y="2944483"/>
            <a:ext cx="3466767" cy="2859968"/>
          </a:xfrm>
          <a:prstGeom prst="rect">
            <a:avLst/>
          </a:prstGeom>
        </p:spPr>
      </p:pic>
    </p:spTree>
    <p:extLst>
      <p:ext uri="{BB962C8B-B14F-4D97-AF65-F5344CB8AC3E}">
        <p14:creationId xmlns:p14="http://schemas.microsoft.com/office/powerpoint/2010/main" val="76968577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1115</TotalTime>
  <Words>1145</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Roboto</vt:lpstr>
      <vt:lpstr>sohne</vt:lpstr>
      <vt:lpstr>var(--colab-chrome-font-family)</vt:lpstr>
      <vt:lpstr>Office Theme</vt:lpstr>
      <vt:lpstr>Capstone Project - 1  </vt:lpstr>
      <vt:lpstr>Content :</vt:lpstr>
      <vt:lpstr>Introduction </vt:lpstr>
      <vt:lpstr>Problem Statement </vt:lpstr>
      <vt:lpstr>Dataset Description</vt:lpstr>
      <vt:lpstr>2.User Review.csv</vt:lpstr>
      <vt:lpstr>Data Processing </vt:lpstr>
      <vt:lpstr>Import Libraries </vt:lpstr>
      <vt:lpstr>Cleaning data </vt:lpstr>
      <vt:lpstr>Correlation Heatmap</vt:lpstr>
      <vt:lpstr>Categorical Analysis</vt:lpstr>
      <vt:lpstr> Categorical Analysis</vt:lpstr>
      <vt:lpstr>Distribution of app ratings</vt:lpstr>
      <vt:lpstr>Paid app in each category </vt:lpstr>
      <vt:lpstr>Analysis of user reviews</vt:lpstr>
      <vt:lpstr>Positive and Negative Review</vt:lpstr>
      <vt:lpstr>Most Review Apps</vt:lpstr>
      <vt:lpstr>Challenges Faced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dc:creator>pratik</dc:creator>
  <cp:lastModifiedBy>pratik</cp:lastModifiedBy>
  <cp:revision>24</cp:revision>
  <dcterms:created xsi:type="dcterms:W3CDTF">2022-08-16T11:35:44Z</dcterms:created>
  <dcterms:modified xsi:type="dcterms:W3CDTF">2022-09-09T07:46:03Z</dcterms:modified>
</cp:coreProperties>
</file>