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9" r:id="rId12"/>
    <p:sldId id="306" r:id="rId13"/>
    <p:sldId id="307" r:id="rId14"/>
    <p:sldId id="310" r:id="rId15"/>
    <p:sldId id="311" r:id="rId16"/>
    <p:sldId id="312" r:id="rId17"/>
    <p:sldId id="316" r:id="rId18"/>
    <p:sldId id="313" r:id="rId19"/>
    <p:sldId id="314" r:id="rId20"/>
    <p:sldId id="315" r:id="rId21"/>
    <p:sldId id="317" r:id="rId22"/>
    <p:sldId id="318" r:id="rId23"/>
    <p:sldId id="319" r:id="rId24"/>
    <p:sldId id="3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uja Jadhav" userId="ed9d25c9dac5a6ec" providerId="LiveId" clId="{4C5B7BDB-B283-4D96-B580-5248667663AD}"/>
    <pc:docChg chg="custSel modSld">
      <pc:chgData name="Rutuja Jadhav" userId="ed9d25c9dac5a6ec" providerId="LiveId" clId="{4C5B7BDB-B283-4D96-B580-5248667663AD}" dt="2024-07-30T18:13:56.132" v="19" actId="1076"/>
      <pc:docMkLst>
        <pc:docMk/>
      </pc:docMkLst>
      <pc:sldChg chg="addSp delSp modSp mod">
        <pc:chgData name="Rutuja Jadhav" userId="ed9d25c9dac5a6ec" providerId="LiveId" clId="{4C5B7BDB-B283-4D96-B580-5248667663AD}" dt="2024-07-30T18:11:33.588" v="4" actId="1076"/>
        <pc:sldMkLst>
          <pc:docMk/>
          <pc:sldMk cId="586331627" sldId="315"/>
        </pc:sldMkLst>
        <pc:spChg chg="add del mod">
          <ac:chgData name="Rutuja Jadhav" userId="ed9d25c9dac5a6ec" providerId="LiveId" clId="{4C5B7BDB-B283-4D96-B580-5248667663AD}" dt="2024-07-30T18:11:21.306" v="1" actId="22"/>
          <ac:spMkLst>
            <pc:docMk/>
            <pc:sldMk cId="586331627" sldId="315"/>
            <ac:spMk id="5" creationId="{7D22E683-C577-19EB-8569-D6492D39A76E}"/>
          </ac:spMkLst>
        </pc:spChg>
        <pc:picChg chg="add mod ord">
          <ac:chgData name="Rutuja Jadhav" userId="ed9d25c9dac5a6ec" providerId="LiveId" clId="{4C5B7BDB-B283-4D96-B580-5248667663AD}" dt="2024-07-30T18:11:33.588" v="4" actId="1076"/>
          <ac:picMkLst>
            <pc:docMk/>
            <pc:sldMk cId="586331627" sldId="315"/>
            <ac:picMk id="7" creationId="{5CC9664E-C327-2D96-9025-80851031A8D0}"/>
          </ac:picMkLst>
        </pc:picChg>
        <pc:picChg chg="del">
          <ac:chgData name="Rutuja Jadhav" userId="ed9d25c9dac5a6ec" providerId="LiveId" clId="{4C5B7BDB-B283-4D96-B580-5248667663AD}" dt="2024-07-30T18:11:19.727" v="0" actId="478"/>
          <ac:picMkLst>
            <pc:docMk/>
            <pc:sldMk cId="586331627" sldId="315"/>
            <ac:picMk id="8" creationId="{FB5E2026-4D6C-2EBE-3D93-53C3DB30E0FC}"/>
          </ac:picMkLst>
        </pc:picChg>
      </pc:sldChg>
      <pc:sldChg chg="addSp delSp modSp mod">
        <pc:chgData name="Rutuja Jadhav" userId="ed9d25c9dac5a6ec" providerId="LiveId" clId="{4C5B7BDB-B283-4D96-B580-5248667663AD}" dt="2024-07-30T18:12:40.225" v="8" actId="1076"/>
        <pc:sldMkLst>
          <pc:docMk/>
          <pc:sldMk cId="2895084221" sldId="317"/>
        </pc:sldMkLst>
        <pc:spChg chg="del">
          <ac:chgData name="Rutuja Jadhav" userId="ed9d25c9dac5a6ec" providerId="LiveId" clId="{4C5B7BDB-B283-4D96-B580-5248667663AD}" dt="2024-07-30T18:12:28.286" v="5" actId="22"/>
          <ac:spMkLst>
            <pc:docMk/>
            <pc:sldMk cId="2895084221" sldId="317"/>
            <ac:spMk id="5" creationId="{BB9548A2-87C0-95CA-7CB8-FE5DF13C222F}"/>
          </ac:spMkLst>
        </pc:spChg>
        <pc:picChg chg="add mod ord">
          <ac:chgData name="Rutuja Jadhav" userId="ed9d25c9dac5a6ec" providerId="LiveId" clId="{4C5B7BDB-B283-4D96-B580-5248667663AD}" dt="2024-07-30T18:12:40.225" v="8" actId="1076"/>
          <ac:picMkLst>
            <pc:docMk/>
            <pc:sldMk cId="2895084221" sldId="317"/>
            <ac:picMk id="6" creationId="{B5617F65-1B22-F8BF-734E-0BBDDC86AB5B}"/>
          </ac:picMkLst>
        </pc:picChg>
      </pc:sldChg>
      <pc:sldChg chg="addSp delSp modSp mod">
        <pc:chgData name="Rutuja Jadhav" userId="ed9d25c9dac5a6ec" providerId="LiveId" clId="{4C5B7BDB-B283-4D96-B580-5248667663AD}" dt="2024-07-30T18:13:56.132" v="19" actId="1076"/>
        <pc:sldMkLst>
          <pc:docMk/>
          <pc:sldMk cId="1950655445" sldId="318"/>
        </pc:sldMkLst>
        <pc:spChg chg="add del mod">
          <ac:chgData name="Rutuja Jadhav" userId="ed9d25c9dac5a6ec" providerId="LiveId" clId="{4C5B7BDB-B283-4D96-B580-5248667663AD}" dt="2024-07-30T18:13:14.393" v="10" actId="22"/>
          <ac:spMkLst>
            <pc:docMk/>
            <pc:sldMk cId="1950655445" sldId="318"/>
            <ac:spMk id="5" creationId="{92D46277-B81A-684F-40EE-FE443B599380}"/>
          </ac:spMkLst>
        </pc:spChg>
        <pc:spChg chg="add del mod">
          <ac:chgData name="Rutuja Jadhav" userId="ed9d25c9dac5a6ec" providerId="LiveId" clId="{4C5B7BDB-B283-4D96-B580-5248667663AD}" dt="2024-07-30T18:13:48.296" v="16" actId="22"/>
          <ac:spMkLst>
            <pc:docMk/>
            <pc:sldMk cId="1950655445" sldId="318"/>
            <ac:spMk id="10" creationId="{36E532F6-5BDB-32DB-29DD-D048324A6270}"/>
          </ac:spMkLst>
        </pc:spChg>
        <pc:picChg chg="del">
          <ac:chgData name="Rutuja Jadhav" userId="ed9d25c9dac5a6ec" providerId="LiveId" clId="{4C5B7BDB-B283-4D96-B580-5248667663AD}" dt="2024-07-30T18:13:12.409" v="9" actId="478"/>
          <ac:picMkLst>
            <pc:docMk/>
            <pc:sldMk cId="1950655445" sldId="318"/>
            <ac:picMk id="6" creationId="{79A936A0-DD99-2E90-CFBF-3832D0FE0E77}"/>
          </ac:picMkLst>
        </pc:picChg>
        <pc:picChg chg="add del mod ord">
          <ac:chgData name="Rutuja Jadhav" userId="ed9d25c9dac5a6ec" providerId="LiveId" clId="{4C5B7BDB-B283-4D96-B580-5248667663AD}" dt="2024-07-30T18:13:45.854" v="15" actId="478"/>
          <ac:picMkLst>
            <pc:docMk/>
            <pc:sldMk cId="1950655445" sldId="318"/>
            <ac:picMk id="8" creationId="{BFE9AF75-BD3C-10CA-C6B7-E5FA62CE1C75}"/>
          </ac:picMkLst>
        </pc:picChg>
        <pc:picChg chg="add mod ord">
          <ac:chgData name="Rutuja Jadhav" userId="ed9d25c9dac5a6ec" providerId="LiveId" clId="{4C5B7BDB-B283-4D96-B580-5248667663AD}" dt="2024-07-30T18:13:56.132" v="19" actId="1076"/>
          <ac:picMkLst>
            <pc:docMk/>
            <pc:sldMk cId="1950655445" sldId="318"/>
            <ac:picMk id="12" creationId="{A830D1E3-BEB3-3C89-2C46-44E54518C3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By: Rutuja Jadhav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08D-2E72-B837-30EA-3B0EDB8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907506"/>
          </a:xfrm>
        </p:spPr>
        <p:txBody>
          <a:bodyPr>
            <a:normAutofit fontScale="90000"/>
          </a:bodyPr>
          <a:lstStyle/>
          <a:p>
            <a:r>
              <a:rPr lang="en-US" dirty="0"/>
              <a:t>d. Interest Rate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C11E-FB28-E2DD-D79C-FC0C8D3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73770"/>
            <a:ext cx="3517567" cy="4233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distribution of Interest Rate is high around 7.5% and between 10%-15% bracket.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Interest Rate has a drastic low between 7.5%-10% bracket and again increasing after 10%.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8CF300-CCF3-E33A-32A2-C332C67E6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979821"/>
            <a:ext cx="5927725" cy="2960270"/>
          </a:xfrm>
        </p:spPr>
      </p:pic>
    </p:spTree>
    <p:extLst>
      <p:ext uri="{BB962C8B-B14F-4D97-AF65-F5344CB8AC3E}">
        <p14:creationId xmlns:p14="http://schemas.microsoft.com/office/powerpoint/2010/main" val="179070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08D-2E72-B837-30EA-3B0EDB8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907506"/>
          </a:xfrm>
        </p:spPr>
        <p:txBody>
          <a:bodyPr>
            <a:normAutofit fontScale="90000"/>
          </a:bodyPr>
          <a:lstStyle/>
          <a:p>
            <a:r>
              <a:rPr lang="en-US" dirty="0"/>
              <a:t>e. Employment Duration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C11E-FB28-E2DD-D79C-FC0C8D3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73770"/>
            <a:ext cx="3517567" cy="4233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People having 10+ years of work experience are the majority of the loan applicants.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count is also high for those who have less than an years work experience.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5AF500-A773-DC4B-232B-FA038EE30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965297"/>
            <a:ext cx="5927725" cy="2989318"/>
          </a:xfrm>
        </p:spPr>
      </p:pic>
    </p:spTree>
    <p:extLst>
      <p:ext uri="{BB962C8B-B14F-4D97-AF65-F5344CB8AC3E}">
        <p14:creationId xmlns:p14="http://schemas.microsoft.com/office/powerpoint/2010/main" val="7297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08D-2E72-B837-30EA-3B0EDB8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907506"/>
          </a:xfrm>
        </p:spPr>
        <p:txBody>
          <a:bodyPr>
            <a:normAutofit/>
          </a:bodyPr>
          <a:lstStyle/>
          <a:p>
            <a:r>
              <a:rPr lang="en-US" dirty="0"/>
              <a:t>f. Purpose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C11E-FB28-E2DD-D79C-FC0C8D3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73770"/>
            <a:ext cx="3517567" cy="4233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purpose of taking loan is Debt Consolidation followed by Credit Card and Other.</a:t>
            </a:r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963425F-D66F-D566-F6EF-FA14FCA03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483" y="1984014"/>
            <a:ext cx="6717815" cy="3141478"/>
          </a:xfrm>
        </p:spPr>
      </p:pic>
    </p:spTree>
    <p:extLst>
      <p:ext uri="{BB962C8B-B14F-4D97-AF65-F5344CB8AC3E}">
        <p14:creationId xmlns:p14="http://schemas.microsoft.com/office/powerpoint/2010/main" val="330153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BE72-A821-8D90-6DB0-ACB3F365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Bivariate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21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08D-2E72-B837-30EA-3B0EDB8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907506"/>
          </a:xfrm>
        </p:spPr>
        <p:txBody>
          <a:bodyPr>
            <a:normAutofit fontScale="90000"/>
          </a:bodyPr>
          <a:lstStyle/>
          <a:p>
            <a:r>
              <a:rPr lang="en-US" dirty="0"/>
              <a:t>a. Loan Amount VS Loan Status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C11E-FB28-E2DD-D79C-FC0C8D3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73770"/>
            <a:ext cx="3517567" cy="4233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Majority of the loan applicants have taken loan for small loan amount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Higher loan amount leads to high risk of being Charged Off.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753549-AE51-457D-672A-F460D67B5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823" y="1240137"/>
            <a:ext cx="7060367" cy="3324423"/>
          </a:xfrm>
        </p:spPr>
      </p:pic>
    </p:spTree>
    <p:extLst>
      <p:ext uri="{BB962C8B-B14F-4D97-AF65-F5344CB8AC3E}">
        <p14:creationId xmlns:p14="http://schemas.microsoft.com/office/powerpoint/2010/main" val="197516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08D-2E72-B837-30EA-3B0EDB8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907506"/>
          </a:xfrm>
        </p:spPr>
        <p:txBody>
          <a:bodyPr>
            <a:normAutofit fontScale="90000"/>
          </a:bodyPr>
          <a:lstStyle/>
          <a:p>
            <a:r>
              <a:rPr lang="en-US" dirty="0"/>
              <a:t>a. Annual Income VS Loan Status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C11E-FB28-E2DD-D79C-FC0C8D3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73770"/>
            <a:ext cx="3517567" cy="4233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Majority of the loan applicants have low income between 20000 to 60000.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Loan applicants with income less than 50000 are likely to be charged off.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8FFEE3-F022-FBF0-7FBF-F2CF6309C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0282" y="1351895"/>
            <a:ext cx="7166897" cy="3720086"/>
          </a:xfrm>
        </p:spPr>
      </p:pic>
    </p:spTree>
    <p:extLst>
      <p:ext uri="{BB962C8B-B14F-4D97-AF65-F5344CB8AC3E}">
        <p14:creationId xmlns:p14="http://schemas.microsoft.com/office/powerpoint/2010/main" val="292393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08D-2E72-B837-30EA-3B0EDB8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907506"/>
          </a:xfrm>
        </p:spPr>
        <p:txBody>
          <a:bodyPr>
            <a:normAutofit fontScale="90000"/>
          </a:bodyPr>
          <a:lstStyle/>
          <a:p>
            <a:r>
              <a:rPr lang="en-US" dirty="0"/>
              <a:t>b. Interest Rate VS Loan Status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C11E-FB28-E2DD-D79C-FC0C8D3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73770"/>
            <a:ext cx="3517567" cy="4233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chances of defaulting increase with the increase in the Interest Rate.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BB15F3-FBF7-A4FE-F943-E8C37CAB8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500" y="1238132"/>
            <a:ext cx="7323581" cy="3675074"/>
          </a:xfrm>
        </p:spPr>
      </p:pic>
    </p:spTree>
    <p:extLst>
      <p:ext uri="{BB962C8B-B14F-4D97-AF65-F5344CB8AC3E}">
        <p14:creationId xmlns:p14="http://schemas.microsoft.com/office/powerpoint/2010/main" val="318906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08D-2E72-B837-30EA-3B0EDB8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907506"/>
          </a:xfrm>
        </p:spPr>
        <p:txBody>
          <a:bodyPr>
            <a:normAutofit fontScale="90000"/>
          </a:bodyPr>
          <a:lstStyle/>
          <a:p>
            <a:r>
              <a:rPr lang="en-US" dirty="0"/>
              <a:t>c. DTI VS Loan Status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C11E-FB28-E2DD-D79C-FC0C8D3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73770"/>
            <a:ext cx="3517567" cy="4233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Majority of the loan applicants have a large DTI (Debt to Income) ratio.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Lending loans to such applicants can lead to Business loss.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C9664E-C327-2D96-9025-80851031A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8999" y="1693890"/>
            <a:ext cx="6519535" cy="3083441"/>
          </a:xfrm>
        </p:spPr>
      </p:pic>
    </p:spTree>
    <p:extLst>
      <p:ext uri="{BB962C8B-B14F-4D97-AF65-F5344CB8AC3E}">
        <p14:creationId xmlns:p14="http://schemas.microsoft.com/office/powerpoint/2010/main" val="586331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08D-2E72-B837-30EA-3B0EDB8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907506"/>
          </a:xfrm>
        </p:spPr>
        <p:txBody>
          <a:bodyPr>
            <a:normAutofit fontScale="90000"/>
          </a:bodyPr>
          <a:lstStyle/>
          <a:p>
            <a:r>
              <a:rPr lang="en-US" dirty="0"/>
              <a:t>g. Grades VS Loan Status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C11E-FB28-E2DD-D79C-FC0C8D3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73770"/>
            <a:ext cx="3517567" cy="4233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As the Grade gets lower (A to G) the Charged Off rate also increases proportionally.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617F65-1B22-F8BF-734E-0BBDDC86A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1666" y="1490113"/>
            <a:ext cx="6913051" cy="3615567"/>
          </a:xfrm>
        </p:spPr>
      </p:pic>
    </p:spTree>
    <p:extLst>
      <p:ext uri="{BB962C8B-B14F-4D97-AF65-F5344CB8AC3E}">
        <p14:creationId xmlns:p14="http://schemas.microsoft.com/office/powerpoint/2010/main" val="289508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08D-2E72-B837-30EA-3B0EDB8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907506"/>
          </a:xfrm>
        </p:spPr>
        <p:txBody>
          <a:bodyPr>
            <a:normAutofit fontScale="90000"/>
          </a:bodyPr>
          <a:lstStyle/>
          <a:p>
            <a:r>
              <a:rPr lang="en-US" dirty="0"/>
              <a:t>h. Sub Grades VS Loan Status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C11E-FB28-E2DD-D79C-FC0C8D3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73770"/>
            <a:ext cx="3517567" cy="4233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Similar to Grades, as the Sub Grade gets lower (A1 to G5) the Charged Off rate also increases proportionally.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Giving loans to lower grades, preferably A1 is more beneficial.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830D1E3-BEB3-3C89-2C46-44E54518C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299" y="1693890"/>
            <a:ext cx="7166862" cy="3219895"/>
          </a:xfrm>
        </p:spPr>
      </p:pic>
    </p:spTree>
    <p:extLst>
      <p:ext uri="{BB962C8B-B14F-4D97-AF65-F5344CB8AC3E}">
        <p14:creationId xmlns:p14="http://schemas.microsoft.com/office/powerpoint/2010/main" val="195065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Roadmap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74303-F27E-9192-DBB9-F655E8FC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Importing Required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Loading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Cleaning Data and Understanding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Univariate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Bivariate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08D-2E72-B837-30EA-3B0EDB8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907506"/>
          </a:xfrm>
        </p:spPr>
        <p:txBody>
          <a:bodyPr>
            <a:normAutofit/>
          </a:bodyPr>
          <a:lstStyle/>
          <a:p>
            <a:r>
              <a:rPr lang="en-US" dirty="0"/>
              <a:t>i. Location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C11E-FB28-E2DD-D79C-FC0C8D3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73770"/>
            <a:ext cx="3517567" cy="4233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Majority of the loan applicants are based off of metropolitan cities.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Metropolitan cities also have a comparatively higher amount of Charged Off applicants but the chances of defaulting are also low.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954FEA-6D6A-7127-F80C-DE4B253B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6872" y="1693891"/>
            <a:ext cx="7264844" cy="3522686"/>
          </a:xfrm>
        </p:spPr>
      </p:pic>
    </p:spTree>
    <p:extLst>
      <p:ext uri="{BB962C8B-B14F-4D97-AF65-F5344CB8AC3E}">
        <p14:creationId xmlns:p14="http://schemas.microsoft.com/office/powerpoint/2010/main" val="369904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A18A-3425-FF6D-11D4-2A8796A0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58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B53D-0950-6BA2-D6CD-2AA5C650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119360" cy="2231745"/>
          </a:xfrm>
        </p:spPr>
        <p:txBody>
          <a:bodyPr>
            <a:normAutofit/>
          </a:bodyPr>
          <a:lstStyle/>
          <a:p>
            <a:r>
              <a:rPr lang="en-US" dirty="0"/>
              <a:t>1. Importing Required Libraries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6E13-B990-01AF-0F92-661433CE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Matplotlib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Seaborn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70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759E-2D0D-18FE-141A-63DE61D6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Loading Dataset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DF0E-7B40-59BC-595E-79FF04AC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Loaded ‘loan.csv’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Understanding the ‘data-dictionary.csv’ (column definition)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46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CA2A-C6E8-1B36-8E25-E9C6D712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Cleaning Data and Understanding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DED3-03AF-8EB2-94EC-BC65E471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Removing columns with large 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Removing columns irrelevant to the study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Fixing 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Correcting data types and deriving new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Identifying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Removing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ACB-B445-50AB-2F3E-AC129D60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Univariate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47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08D-2E72-B837-30EA-3B0EDB8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907506"/>
          </a:xfrm>
        </p:spPr>
        <p:txBody>
          <a:bodyPr/>
          <a:lstStyle/>
          <a:p>
            <a:r>
              <a:rPr lang="en-US" dirty="0"/>
              <a:t>a. Loan Status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C11E-FB28-E2DD-D79C-FC0C8D3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73770"/>
            <a:ext cx="3517567" cy="4233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percentage of Charged Off (14.22%) is less than Fully Paid (85.77%) of the total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Majority of the people have paid off their loans. We can target such people and provide them loans in future to avoid business loss.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31EFC-F2B4-4E68-9EB7-764168982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994114"/>
            <a:ext cx="5927725" cy="2931685"/>
          </a:xfrm>
        </p:spPr>
      </p:pic>
    </p:spTree>
    <p:extLst>
      <p:ext uri="{BB962C8B-B14F-4D97-AF65-F5344CB8AC3E}">
        <p14:creationId xmlns:p14="http://schemas.microsoft.com/office/powerpoint/2010/main" val="384360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08D-2E72-B837-30EA-3B0EDB8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907506"/>
          </a:xfrm>
        </p:spPr>
        <p:txBody>
          <a:bodyPr>
            <a:normAutofit fontScale="90000"/>
          </a:bodyPr>
          <a:lstStyle/>
          <a:p>
            <a:r>
              <a:rPr lang="en-US" dirty="0"/>
              <a:t>c. Loan Amount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C11E-FB28-E2DD-D79C-FC0C8D3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73770"/>
            <a:ext cx="3517567" cy="4233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Loan amount ranges between 500 to 35000.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Most of the people borrowed loan for less than 15000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Most of the people opted for loans with rounded values like 5000, 10000, 12000, 15000.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2A81D1-7253-E34A-E99E-EEBB9378E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995542"/>
            <a:ext cx="5927725" cy="2928828"/>
          </a:xfrm>
        </p:spPr>
      </p:pic>
    </p:spTree>
    <p:extLst>
      <p:ext uri="{BB962C8B-B14F-4D97-AF65-F5344CB8AC3E}">
        <p14:creationId xmlns:p14="http://schemas.microsoft.com/office/powerpoint/2010/main" val="327412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08D-2E72-B837-30EA-3B0EDB8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907506"/>
          </a:xfrm>
        </p:spPr>
        <p:txBody>
          <a:bodyPr/>
          <a:lstStyle/>
          <a:p>
            <a:r>
              <a:rPr lang="en-US" dirty="0"/>
              <a:t>b. Loan Term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C11E-FB28-E2DD-D79C-FC0C8D31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73770"/>
            <a:ext cx="3517567" cy="4233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There are two values for Tenure Period: 36 months and 60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Majority of the people have opted for 36 months Tenure Period.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CAD9D4-3075-B336-3E25-4FECD9A06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327" y="2035089"/>
            <a:ext cx="6274812" cy="3016596"/>
          </a:xfrm>
        </p:spPr>
      </p:pic>
    </p:spTree>
    <p:extLst>
      <p:ext uri="{BB962C8B-B14F-4D97-AF65-F5344CB8AC3E}">
        <p14:creationId xmlns:p14="http://schemas.microsoft.com/office/powerpoint/2010/main" val="38748761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{6B515AAE-A4D4-46C1-933D-F19425ADF35A}tf22712842_win32</Template>
  <TotalTime>142</TotalTime>
  <Words>536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Custom</vt:lpstr>
      <vt:lpstr>Lending Club Case Study</vt:lpstr>
      <vt:lpstr>Roadmap </vt:lpstr>
      <vt:lpstr>1. Importing Required Libraries </vt:lpstr>
      <vt:lpstr>2. Loading Dataset </vt:lpstr>
      <vt:lpstr>3. Cleaning Data and Understanding Data</vt:lpstr>
      <vt:lpstr>4. Univariate Analysis</vt:lpstr>
      <vt:lpstr>a. Loan Status</vt:lpstr>
      <vt:lpstr>c. Loan Amount</vt:lpstr>
      <vt:lpstr>b. Loan Term</vt:lpstr>
      <vt:lpstr>d. Interest Rate</vt:lpstr>
      <vt:lpstr>e. Employment Duration</vt:lpstr>
      <vt:lpstr>f. Purpose</vt:lpstr>
      <vt:lpstr>5. Bivariate Analysis</vt:lpstr>
      <vt:lpstr>a. Loan Amount VS Loan Status</vt:lpstr>
      <vt:lpstr>a. Annual Income VS Loan Status</vt:lpstr>
      <vt:lpstr>b. Interest Rate VS Loan Status</vt:lpstr>
      <vt:lpstr>c. DTI VS Loan Status</vt:lpstr>
      <vt:lpstr>g. Grades VS Loan Status</vt:lpstr>
      <vt:lpstr>h. Sub Grades VS Loan Status</vt:lpstr>
      <vt:lpstr>i. Location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Rutuja Jadhav</dc:creator>
  <cp:lastModifiedBy>Rutuja Jadhav</cp:lastModifiedBy>
  <cp:revision>1</cp:revision>
  <dcterms:created xsi:type="dcterms:W3CDTF">2024-07-29T19:26:30Z</dcterms:created>
  <dcterms:modified xsi:type="dcterms:W3CDTF">2024-07-30T18:14:44Z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