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9"/>
  </p:notesMasterIdLst>
  <p:sldIdLst>
    <p:sldId id="257" r:id="rId2"/>
    <p:sldId id="258" r:id="rId3"/>
    <p:sldId id="260"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631" autoAdjust="0"/>
  </p:normalViewPr>
  <p:slideViewPr>
    <p:cSldViewPr snapToGrid="0">
      <p:cViewPr varScale="1">
        <p:scale>
          <a:sx n="79" d="100"/>
          <a:sy n="79" d="100"/>
        </p:scale>
        <p:origin x="978" y="60"/>
      </p:cViewPr>
      <p:guideLst/>
    </p:cSldViewPr>
  </p:slideViewPr>
  <p:notesTextViewPr>
    <p:cViewPr>
      <p:scale>
        <a:sx n="1" d="1"/>
        <a:sy n="1" d="1"/>
      </p:scale>
      <p:origin x="0" y="0"/>
    </p:cViewPr>
  </p:notesTextViewPr>
  <p:sorterViewPr>
    <p:cViewPr>
      <p:scale>
        <a:sx n="100" d="100"/>
        <a:sy n="100" d="100"/>
      </p:scale>
      <p:origin x="0" y="-1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F9D2-CF58-40C4-87D4-AAF9B9831464}" type="datetimeFigureOut">
              <a:rPr lang="en-IN" smtClean="0"/>
              <a:t>21-09-2020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3E046-5876-4D25-B57A-C088583AAD19}" type="slidenum">
              <a:rPr lang="en-IN" smtClean="0"/>
              <a:t>‹#›</a:t>
            </a:fld>
            <a:endParaRPr lang="en-IN"/>
          </a:p>
        </p:txBody>
      </p:sp>
    </p:spTree>
    <p:extLst>
      <p:ext uri="{BB962C8B-B14F-4D97-AF65-F5344CB8AC3E}">
        <p14:creationId xmlns:p14="http://schemas.microsoft.com/office/powerpoint/2010/main" val="352177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6F3E046-5876-4D25-B57A-C088583AAD19}" type="slidenum">
              <a:rPr lang="en-IN" smtClean="0"/>
              <a:t>14</a:t>
            </a:fld>
            <a:endParaRPr lang="en-IN"/>
          </a:p>
        </p:txBody>
      </p:sp>
    </p:spTree>
    <p:extLst>
      <p:ext uri="{BB962C8B-B14F-4D97-AF65-F5344CB8AC3E}">
        <p14:creationId xmlns:p14="http://schemas.microsoft.com/office/powerpoint/2010/main" val="2103559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414690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432037-7A9F-4B04-A9E4-468847B9ED0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254296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856021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72655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377359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432037-7A9F-4B04-A9E4-468847B9ED0B}"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2314860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432037-7A9F-4B04-A9E4-468847B9ED0B}" type="datetimeFigureOut">
              <a:rPr lang="en-IN" smtClean="0"/>
              <a:t>21-09-2020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1211041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3205336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184670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181852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432037-7A9F-4B04-A9E4-468847B9ED0B}"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215469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432037-7A9F-4B04-A9E4-468847B9ED0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357811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432037-7A9F-4B04-A9E4-468847B9ED0B}"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4812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432037-7A9F-4B04-A9E4-468847B9ED0B}"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146957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32037-7A9F-4B04-A9E4-468847B9ED0B}"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299177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432037-7A9F-4B04-A9E4-468847B9ED0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418503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432037-7A9F-4B04-A9E4-468847B9ED0B}"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AFD9FD-964F-4131-90F5-DA243E6DDB5D}" type="slidenum">
              <a:rPr lang="en-IN" smtClean="0"/>
              <a:t>‹#›</a:t>
            </a:fld>
            <a:endParaRPr lang="en-IN"/>
          </a:p>
        </p:txBody>
      </p:sp>
    </p:spTree>
    <p:extLst>
      <p:ext uri="{BB962C8B-B14F-4D97-AF65-F5344CB8AC3E}">
        <p14:creationId xmlns:p14="http://schemas.microsoft.com/office/powerpoint/2010/main" val="167072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432037-7A9F-4B04-A9E4-468847B9ED0B}" type="datetimeFigureOut">
              <a:rPr lang="en-IN" smtClean="0"/>
              <a:t>21-09-2020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AFD9FD-964F-4131-90F5-DA243E6DDB5D}" type="slidenum">
              <a:rPr lang="en-IN" smtClean="0"/>
              <a:t>‹#›</a:t>
            </a:fld>
            <a:endParaRPr lang="en-IN"/>
          </a:p>
        </p:txBody>
      </p:sp>
    </p:spTree>
    <p:extLst>
      <p:ext uri="{BB962C8B-B14F-4D97-AF65-F5344CB8AC3E}">
        <p14:creationId xmlns:p14="http://schemas.microsoft.com/office/powerpoint/2010/main" val="187400597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60813" y="221350"/>
            <a:ext cx="7395882" cy="6636650"/>
          </a:xfrm>
          <a:prstGeom prst="rect">
            <a:avLst/>
          </a:prstGeom>
        </p:spPr>
      </p:pic>
    </p:spTree>
    <p:extLst>
      <p:ext uri="{BB962C8B-B14F-4D97-AF65-F5344CB8AC3E}">
        <p14:creationId xmlns:p14="http://schemas.microsoft.com/office/powerpoint/2010/main" val="34897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804772" y="178338"/>
            <a:ext cx="4981075" cy="854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bg1"/>
                </a:solidFill>
                <a:latin typeface="Times New Roman" panose="02020603050405020304" pitchFamily="18" charset="0"/>
                <a:cs typeface="Times New Roman" panose="02020603050405020304" pitchFamily="18" charset="0"/>
              </a:rPr>
              <a:t>RANDOM</a:t>
            </a:r>
            <a:r>
              <a:rPr lang="en-US" sz="3200" b="1" u="sng" dirty="0">
                <a:solidFill>
                  <a:srgbClr val="002060"/>
                </a:solidFill>
                <a:latin typeface="Times New Roman" panose="02020603050405020304" pitchFamily="18" charset="0"/>
                <a:cs typeface="Times New Roman" panose="02020603050405020304" pitchFamily="18" charset="0"/>
              </a:rPr>
              <a:t> </a:t>
            </a:r>
            <a:r>
              <a:rPr lang="en-US" sz="3200" b="1" u="sng" dirty="0">
                <a:solidFill>
                  <a:schemeClr val="bg1"/>
                </a:solidFill>
                <a:latin typeface="Times New Roman" panose="02020603050405020304" pitchFamily="18" charset="0"/>
                <a:cs typeface="Times New Roman" panose="02020603050405020304" pitchFamily="18" charset="0"/>
              </a:rPr>
              <a:t>FOREST</a:t>
            </a:r>
          </a:p>
          <a:p>
            <a:pPr algn="ctr"/>
            <a:endParaRPr lang="en-IN" dirty="0"/>
          </a:p>
        </p:txBody>
      </p:sp>
      <p:sp>
        <p:nvSpPr>
          <p:cNvPr id="3" name="TextBox 2"/>
          <p:cNvSpPr txBox="1"/>
          <p:nvPr/>
        </p:nvSpPr>
        <p:spPr>
          <a:xfrm>
            <a:off x="404058" y="1537368"/>
            <a:ext cx="10400299" cy="1200329"/>
          </a:xfrm>
          <a:prstGeom prst="rect">
            <a:avLst/>
          </a:prstGeom>
          <a:noFill/>
        </p:spPr>
        <p:txBody>
          <a:bodyPr wrap="square" rtlCol="0">
            <a:spAutoFit/>
          </a:bodyPr>
          <a:lstStyle/>
          <a:p>
            <a:pPr latinLnBrk="1"/>
            <a:r>
              <a:rPr lang="en-IN" sz="2400" dirty="0">
                <a:latin typeface="Times New Roman" panose="02020603050405020304" pitchFamily="18" charset="0"/>
                <a:cs typeface="Times New Roman" panose="02020603050405020304" pitchFamily="18" charset="0"/>
              </a:rPr>
              <a:t>From Random Forest we get MSE = </a:t>
            </a:r>
            <a:r>
              <a:rPr lang="en-IN" sz="2400" dirty="0" smtClean="0">
                <a:latin typeface="Times New Roman" panose="02020603050405020304" pitchFamily="18" charset="0"/>
                <a:cs typeface="Times New Roman" panose="02020603050405020304" pitchFamily="18" charset="0"/>
              </a:rPr>
              <a:t>0.005223 </a:t>
            </a:r>
          </a:p>
          <a:p>
            <a:pPr latinLnBrk="1"/>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can use random forest model for further </a:t>
            </a:r>
            <a:r>
              <a:rPr lang="en-IN" sz="2400" dirty="0" smtClean="0">
                <a:latin typeface="Times New Roman" panose="02020603050405020304" pitchFamily="18" charset="0"/>
                <a:cs typeface="Times New Roman" panose="02020603050405020304" pitchFamily="18" charset="0"/>
              </a:rPr>
              <a:t>predictions.</a:t>
            </a:r>
            <a:endParaRPr lang="en-US" sz="2400" dirty="0">
              <a:latin typeface="Times New Roman" panose="02020603050405020304" pitchFamily="18" charset="0"/>
              <a:cs typeface="Times New Roman" panose="02020603050405020304" pitchFamily="18" charset="0"/>
            </a:endParaRPr>
          </a:p>
          <a:p>
            <a:pPr latinLnBrk="1"/>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529389" y="2466474"/>
            <a:ext cx="8987589" cy="3385286"/>
          </a:xfrm>
          <a:prstGeom prst="rect">
            <a:avLst/>
          </a:prstGeom>
        </p:spPr>
        <p:txBody>
          <a:bodyPr wrap="square">
            <a:spAutoFit/>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Times New Roman" panose="02020603050405020304" pitchFamily="18" charset="0"/>
                <a:cs typeface="Times New Roman" panose="02020603050405020304" pitchFamily="18" charset="0"/>
              </a:rPr>
              <a:t>After fitting model we get list of highly important and less important variables.</a:t>
            </a:r>
            <a:endParaRPr lang="en-US" dirty="0">
              <a:latin typeface="Times New Roman" panose="02020603050405020304" pitchFamily="18"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IncNodePurity</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152.875407</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ImpressionRequest</a:t>
            </a: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465.572074</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bids_count</a:t>
            </a: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296.026736</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cpm</a:t>
            </a: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66.832335</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bidderCode</a:t>
            </a: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19.941530</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device_type</a:t>
            </a: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6.410859</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renderedSize</a:t>
            </a: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29.357386</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70560" y="5605486"/>
            <a:ext cx="10241280" cy="1015663"/>
          </a:xfrm>
          <a:prstGeom prst="rect">
            <a:avLst/>
          </a:prstGeom>
        </p:spPr>
        <p:txBody>
          <a:bodyPr wrap="square">
            <a:spAutoFit/>
          </a:bodyPr>
          <a:lstStyle/>
          <a:p>
            <a:pPr latinLnBrk="1"/>
            <a:r>
              <a:rPr lang="en-IN" sz="2000" dirty="0">
                <a:latin typeface="Times New Roman" panose="02020603050405020304" pitchFamily="18" charset="0"/>
                <a:cs typeface="Times New Roman" panose="02020603050405020304" pitchFamily="18" charset="0"/>
              </a:rPr>
              <a:t>Here we found out that variable Impression is most important variable to predict revenue, whereas </a:t>
            </a:r>
            <a:r>
              <a:rPr lang="en-IN" sz="2000" dirty="0" smtClean="0">
                <a:latin typeface="Times New Roman" panose="02020603050405020304" pitchFamily="18" charset="0"/>
                <a:cs typeface="Times New Roman" panose="02020603050405020304" pitchFamily="18" charset="0"/>
              </a:rPr>
              <a:t>variable </a:t>
            </a:r>
            <a:r>
              <a:rPr lang="en-IN" sz="2000" dirty="0">
                <a:latin typeface="Times New Roman" panose="02020603050405020304" pitchFamily="18" charset="0"/>
                <a:cs typeface="Times New Roman" panose="02020603050405020304" pitchFamily="18" charset="0"/>
              </a:rPr>
              <a:t>device type </a:t>
            </a:r>
            <a:r>
              <a:rPr lang="en-IN" sz="2000" dirty="0" smtClean="0">
                <a:latin typeface="Times New Roman" panose="02020603050405020304" pitchFamily="18" charset="0"/>
                <a:cs typeface="Times New Roman" panose="02020603050405020304" pitchFamily="18" charset="0"/>
              </a:rPr>
              <a:t>is less </a:t>
            </a:r>
            <a:r>
              <a:rPr lang="en-IN" sz="2000" dirty="0">
                <a:latin typeface="Times New Roman" panose="02020603050405020304" pitchFamily="18" charset="0"/>
                <a:cs typeface="Times New Roman" panose="02020603050405020304" pitchFamily="18" charset="0"/>
              </a:rPr>
              <a:t>important for predicting revenue.</a:t>
            </a:r>
            <a:endParaRPr lang="en-US" sz="2000" dirty="0">
              <a:latin typeface="Times New Roman" panose="02020603050405020304" pitchFamily="18" charset="0"/>
              <a:cs typeface="Times New Roman" panose="02020603050405020304" pitchFamily="18" charset="0"/>
            </a:endParaRPr>
          </a:p>
          <a:p>
            <a:pPr latinLnBrk="1"/>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03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51428" y="1771051"/>
            <a:ext cx="7975452" cy="2931154"/>
          </a:xfrm>
          <a:prstGeom prst="rect">
            <a:avLst/>
          </a:prstGeom>
        </p:spPr>
      </p:pic>
      <p:sp>
        <p:nvSpPr>
          <p:cNvPr id="3" name="Rectangle 2"/>
          <p:cNvSpPr/>
          <p:nvPr/>
        </p:nvSpPr>
        <p:spPr>
          <a:xfrm>
            <a:off x="858498" y="5337284"/>
            <a:ext cx="8968254" cy="728084"/>
          </a:xfrm>
          <a:prstGeom prst="rect">
            <a:avLst/>
          </a:prstGeom>
        </p:spPr>
        <p:txBody>
          <a:bodyPr wrap="square">
            <a:spAutoFit/>
          </a:bodyPr>
          <a:lstStyle/>
          <a:p>
            <a:pPr>
              <a:lnSpc>
                <a:spcPct val="107000"/>
              </a:lnSpc>
              <a:spcAft>
                <a:spcPts val="0"/>
              </a:spcAft>
            </a:pPr>
            <a:r>
              <a:rPr lang="en-IN" sz="2000" dirty="0">
                <a:latin typeface="Times New Roman" panose="02020603050405020304" pitchFamily="18" charset="0"/>
                <a:ea typeface="Times New Roman" panose="02020603050405020304" pitchFamily="18" charset="0"/>
                <a:cs typeface="Mangal"/>
              </a:rPr>
              <a:t>M</a:t>
            </a:r>
            <a:r>
              <a:rPr lang="en-IN" sz="2000" dirty="0" smtClean="0">
                <a:effectLst/>
                <a:latin typeface="Times New Roman" panose="02020603050405020304" pitchFamily="18" charset="0"/>
                <a:ea typeface="Times New Roman" panose="02020603050405020304" pitchFamily="18" charset="0"/>
                <a:cs typeface="Mangal"/>
              </a:rPr>
              <a:t>any points are along the straight line since our </a:t>
            </a:r>
            <a:r>
              <a:rPr lang="en-IN" sz="2000" dirty="0" smtClean="0">
                <a:effectLst/>
                <a:latin typeface="Times New Roman" panose="02020603050405020304" pitchFamily="18" charset="0"/>
                <a:ea typeface="Times New Roman" panose="02020603050405020304" pitchFamily="18" charset="0"/>
              </a:rPr>
              <a:t>random forest model is good fit for the data.</a:t>
            </a:r>
            <a:endParaRPr lang="en-IN" sz="2000" dirty="0"/>
          </a:p>
        </p:txBody>
      </p:sp>
      <p:sp>
        <p:nvSpPr>
          <p:cNvPr id="4" name="Rectangle 3"/>
          <p:cNvSpPr/>
          <p:nvPr/>
        </p:nvSpPr>
        <p:spPr>
          <a:xfrm>
            <a:off x="658368" y="313500"/>
            <a:ext cx="8851392" cy="1569660"/>
          </a:xfrm>
          <a:prstGeom prst="rect">
            <a:avLst/>
          </a:prstGeom>
        </p:spPr>
        <p:txBody>
          <a:bodyPr wrap="square">
            <a:spAutoFit/>
          </a:bodyPr>
          <a:lstStyle/>
          <a:p>
            <a:pPr latinLnBrk="1"/>
            <a:r>
              <a:rPr lang="en-IN" sz="2400" dirty="0">
                <a:latin typeface="Times New Roman" panose="02020603050405020304" pitchFamily="18" charset="0"/>
                <a:cs typeface="Times New Roman" panose="02020603050405020304" pitchFamily="18" charset="0"/>
              </a:rPr>
              <a:t>Therefore we can delete that less important </a:t>
            </a:r>
            <a:r>
              <a:rPr lang="en-IN" sz="2400" dirty="0" smtClean="0">
                <a:latin typeface="Times New Roman" panose="02020603050405020304" pitchFamily="18" charset="0"/>
                <a:cs typeface="Times New Roman" panose="02020603050405020304" pitchFamily="18" charset="0"/>
              </a:rPr>
              <a:t>variable.</a:t>
            </a:r>
            <a:endParaRPr lang="en-US" sz="2400" dirty="0">
              <a:latin typeface="Times New Roman" panose="02020603050405020304" pitchFamily="18" charset="0"/>
              <a:cs typeface="Times New Roman" panose="02020603050405020304" pitchFamily="18" charset="0"/>
            </a:endParaRPr>
          </a:p>
          <a:p>
            <a:pPr latinLnBrk="1"/>
            <a:r>
              <a:rPr lang="en-IN" sz="2400" dirty="0">
                <a:latin typeface="Times New Roman" panose="02020603050405020304" pitchFamily="18" charset="0"/>
                <a:cs typeface="Times New Roman" panose="02020603050405020304" pitchFamily="18" charset="0"/>
              </a:rPr>
              <a:t>After deleting less important variable we get less MSE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0.004806 </a:t>
            </a:r>
            <a:endParaRPr lang="en-IN" sz="2400" dirty="0" smtClean="0">
              <a:latin typeface="Times New Roman" panose="02020603050405020304" pitchFamily="18" charset="0"/>
              <a:cs typeface="Times New Roman" panose="02020603050405020304" pitchFamily="18" charset="0"/>
            </a:endParaRPr>
          </a:p>
          <a:p>
            <a:pPr latinLnBrk="1"/>
            <a:r>
              <a:rPr lang="en-IN" sz="2400" dirty="0" smtClean="0">
                <a:latin typeface="Times New Roman" panose="02020603050405020304" pitchFamily="18" charset="0"/>
                <a:cs typeface="Times New Roman" panose="02020603050405020304" pitchFamily="18" charset="0"/>
              </a:rPr>
              <a:t>according </a:t>
            </a:r>
            <a:r>
              <a:rPr lang="en-IN" sz="2400" dirty="0">
                <a:latin typeface="Times New Roman" panose="02020603050405020304" pitchFamily="18" charset="0"/>
                <a:cs typeface="Times New Roman" panose="02020603050405020304" pitchFamily="18" charset="0"/>
              </a:rPr>
              <a:t>to the previous MSE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0.005223. </a:t>
            </a:r>
          </a:p>
          <a:p>
            <a:pPr latinLnBrk="1"/>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00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88566" y="147560"/>
            <a:ext cx="4301445" cy="780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latin typeface="Times New Roman" panose="02020603050405020304" pitchFamily="18" charset="0"/>
                <a:cs typeface="Times New Roman" panose="02020603050405020304" pitchFamily="18" charset="0"/>
              </a:rPr>
              <a:t>DECISION </a:t>
            </a:r>
            <a:r>
              <a:rPr lang="en-US" sz="2800" b="1" u="sng" dirty="0">
                <a:latin typeface="Times New Roman" panose="02020603050405020304" pitchFamily="18" charset="0"/>
                <a:cs typeface="Times New Roman" panose="02020603050405020304" pitchFamily="18" charset="0"/>
              </a:rPr>
              <a:t>T</a:t>
            </a:r>
            <a:r>
              <a:rPr lang="en-US" sz="2800" b="1" u="sng" dirty="0" smtClean="0">
                <a:latin typeface="Times New Roman" panose="02020603050405020304" pitchFamily="18" charset="0"/>
                <a:cs typeface="Times New Roman" panose="02020603050405020304" pitchFamily="18" charset="0"/>
              </a:rPr>
              <a:t>REE</a:t>
            </a:r>
            <a:endParaRPr lang="en-IN" sz="28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50976" y="1078230"/>
            <a:ext cx="7680960" cy="3274314"/>
          </a:xfrm>
          <a:prstGeom prst="rect">
            <a:avLst/>
          </a:prstGeom>
        </p:spPr>
      </p:pic>
      <p:sp>
        <p:nvSpPr>
          <p:cNvPr id="4" name="Rectangle 3"/>
          <p:cNvSpPr/>
          <p:nvPr/>
        </p:nvSpPr>
        <p:spPr>
          <a:xfrm>
            <a:off x="1645920" y="4352544"/>
            <a:ext cx="9570720" cy="1944122"/>
          </a:xfrm>
          <a:prstGeom prst="rect">
            <a:avLst/>
          </a:prstGeom>
        </p:spPr>
        <p:txBody>
          <a:bodyPr wrap="square">
            <a:sp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Mangal"/>
              </a:rPr>
              <a:t>From above plot we can say that many points are of some distance from </a:t>
            </a:r>
            <a:endParaRPr lang="en-IN"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Mangal"/>
              </a:rPr>
              <a:t>Straight line since this model is not much good fit for the data</a:t>
            </a:r>
            <a:r>
              <a:rPr lang="en-IN" sz="2000" b="1" dirty="0" smtClean="0">
                <a:effectLst/>
                <a:latin typeface="Times New Roman" panose="02020603050405020304" pitchFamily="18" charset="0"/>
                <a:ea typeface="Calibri" panose="020F0502020204030204" pitchFamily="34" charset="0"/>
                <a:cs typeface="Mangal"/>
              </a:rPr>
              <a:t>.</a:t>
            </a:r>
            <a:endParaRPr lang="en-IN" dirty="0" smtClean="0">
              <a:effectLst/>
              <a:latin typeface="Calibri" panose="020F0502020204030204" pitchFamily="34" charset="0"/>
              <a:ea typeface="Calibri" panose="020F0502020204030204" pitchFamily="34" charset="0"/>
              <a:cs typeface="Mangal"/>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smtClean="0">
                <a:effectLst/>
                <a:latin typeface="Times New Roman" panose="02020603050405020304" pitchFamily="18" charset="0"/>
                <a:ea typeface="Calibri" panose="020F0502020204030204" pitchFamily="34" charset="0"/>
                <a:cs typeface="Mangal"/>
              </a:rPr>
              <a:t>And here MSE =0.01563719 &amp; RMSE= </a:t>
            </a:r>
            <a:r>
              <a:rPr lang="en-IN" sz="2000" dirty="0" smtClean="0">
                <a:solidFill>
                  <a:srgbClr val="000000"/>
                </a:solidFill>
                <a:effectLst/>
                <a:latin typeface="Times New Roman" panose="02020603050405020304" pitchFamily="18" charset="0"/>
                <a:ea typeface="Times New Roman" panose="02020603050405020304" pitchFamily="18" charset="0"/>
                <a:cs typeface="Mangal"/>
              </a:rPr>
              <a:t>0.1250488 is somewhat larger than other model</a:t>
            </a:r>
            <a:endParaRPr lang="en-IN" dirty="0" smtClean="0">
              <a:effectLst/>
              <a:latin typeface="Calibri" panose="020F0502020204030204" pitchFamily="34" charset="0"/>
              <a:ea typeface="Calibri" panose="020F0502020204030204" pitchFamily="34" charset="0"/>
              <a:cs typeface="Mangal"/>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smtClean="0">
                <a:solidFill>
                  <a:srgbClr val="000000"/>
                </a:solidFill>
                <a:effectLst/>
                <a:latin typeface="Times New Roman" panose="02020603050405020304" pitchFamily="18" charset="0"/>
                <a:ea typeface="Times New Roman" panose="02020603050405020304" pitchFamily="18" charset="0"/>
                <a:cs typeface="Mangal"/>
              </a:rPr>
              <a:t>Since this model is not much good .</a:t>
            </a:r>
            <a:endParaRPr lang="en-IN"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Mangal"/>
              </a:rPr>
              <a:t> </a:t>
            </a:r>
            <a:endParaRPr lang="en-IN"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80484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82496" y="207264"/>
            <a:ext cx="6620256" cy="6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anose="02020603050405020304" pitchFamily="18" charset="0"/>
                <a:cs typeface="Times New Roman" panose="02020603050405020304" pitchFamily="18" charset="0"/>
              </a:rPr>
              <a:t>SUPPORT VECTOR REGRESSION</a:t>
            </a:r>
            <a:endParaRPr lang="en-IN"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86534" y="841248"/>
            <a:ext cx="6012180" cy="3482340"/>
          </a:xfrm>
          <a:prstGeom prst="rect">
            <a:avLst/>
          </a:prstGeom>
        </p:spPr>
      </p:pic>
      <p:sp>
        <p:nvSpPr>
          <p:cNvPr id="4" name="Rectangle 3"/>
          <p:cNvSpPr/>
          <p:nvPr/>
        </p:nvSpPr>
        <p:spPr>
          <a:xfrm>
            <a:off x="1169894" y="4551014"/>
            <a:ext cx="9754138" cy="1285480"/>
          </a:xfrm>
          <a:prstGeom prst="rect">
            <a:avLst/>
          </a:prstGeom>
        </p:spPr>
        <p:txBody>
          <a:bodyPr wrap="square">
            <a:sp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Mangal"/>
              </a:rPr>
              <a:t>Here MSE of given model is 0.0295, which is somewhat larger than other model hence our </a:t>
            </a:r>
            <a:endParaRPr lang="en-IN"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Mangal"/>
              </a:rPr>
              <a:t>model is not much good fit for data.</a:t>
            </a:r>
            <a:endParaRPr lang="en-IN"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Mangal"/>
              </a:rPr>
              <a:t>Many points are along the straight line since support vector is good model.</a:t>
            </a:r>
            <a:endParaRPr lang="en-IN"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5515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12378" y="380144"/>
            <a:ext cx="5979559" cy="760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cs typeface="Times New Roman" panose="02020603050405020304" pitchFamily="18" charset="0"/>
              </a:rPr>
              <a:t>COMPARISON WITH EXISTING MODEL</a:t>
            </a:r>
            <a:endParaRPr lang="en-IN" sz="2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22736430"/>
              </p:ext>
            </p:extLst>
          </p:nvPr>
        </p:nvGraphicFramePr>
        <p:xfrm>
          <a:off x="7322050" y="1795318"/>
          <a:ext cx="4245510" cy="1865193"/>
        </p:xfrm>
        <a:graphic>
          <a:graphicData uri="http://schemas.openxmlformats.org/drawingml/2006/table">
            <a:tbl>
              <a:tblPr firstRow="1" bandRow="1">
                <a:tableStyleId>{5C22544A-7EE6-4342-B048-85BDC9FD1C3A}</a:tableStyleId>
              </a:tblPr>
              <a:tblGrid>
                <a:gridCol w="2122755"/>
                <a:gridCol w="2122755"/>
              </a:tblGrid>
              <a:tr h="370840">
                <a:tc>
                  <a:txBody>
                    <a:bodyPr/>
                    <a:lstStyle/>
                    <a:p>
                      <a:pPr>
                        <a:lnSpc>
                          <a:spcPct val="107000"/>
                        </a:lnSpc>
                        <a:spcAft>
                          <a:spcPts val="0"/>
                        </a:spcAft>
                      </a:pPr>
                      <a:r>
                        <a:rPr lang="en-IN" sz="1600" b="1" dirty="0">
                          <a:effectLst/>
                          <a:latin typeface="Times New Roman" panose="02020603050405020304" pitchFamily="18" charset="0"/>
                          <a:ea typeface="Calibri" panose="020F0502020204030204" pitchFamily="34" charset="0"/>
                          <a:cs typeface="Mangal"/>
                        </a:rPr>
                        <a:t>Techniques</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07000"/>
                        </a:lnSpc>
                        <a:spcAft>
                          <a:spcPts val="0"/>
                        </a:spcAft>
                      </a:pPr>
                      <a:r>
                        <a:rPr lang="en-IN" sz="1600" b="1" dirty="0">
                          <a:effectLst/>
                          <a:latin typeface="Times New Roman" panose="02020603050405020304" pitchFamily="18" charset="0"/>
                          <a:ea typeface="Calibri" panose="020F0502020204030204" pitchFamily="34" charset="0"/>
                          <a:cs typeface="Mangal"/>
                        </a:rPr>
                        <a:t>RMSE</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tr>
              <a:tr h="381833">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Random forest</a:t>
                      </a:r>
                      <a:endParaRPr lang="en-IN" sz="1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0.0693288</a:t>
                      </a:r>
                      <a:endParaRPr lang="en-IN" sz="1400">
                        <a:effectLst/>
                        <a:latin typeface="Calibri" panose="020F0502020204030204" pitchFamily="34" charset="0"/>
                        <a:ea typeface="Calibri" panose="020F0502020204030204" pitchFamily="34" charset="0"/>
                        <a:cs typeface="Mangal"/>
                      </a:endParaRPr>
                    </a:p>
                  </a:txBody>
                  <a:tcPr marL="68580" marR="68580" marT="0" marB="0"/>
                </a:tc>
              </a:tr>
              <a:tr h="370840">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Regression</a:t>
                      </a:r>
                      <a:endParaRPr lang="en-IN" sz="1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0.094414</a:t>
                      </a:r>
                      <a:endParaRPr lang="en-IN" sz="1400">
                        <a:effectLst/>
                        <a:latin typeface="Calibri" panose="020F0502020204030204" pitchFamily="34" charset="0"/>
                        <a:ea typeface="Calibri" panose="020F0502020204030204" pitchFamily="34" charset="0"/>
                        <a:cs typeface="Mangal"/>
                      </a:endParaRPr>
                    </a:p>
                  </a:txBody>
                  <a:tcPr marL="68580" marR="68580" marT="0" marB="0"/>
                </a:tc>
              </a:tr>
              <a:tr h="370840">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Decision Tree</a:t>
                      </a:r>
                      <a:endParaRPr lang="en-IN" sz="1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0.1250488</a:t>
                      </a:r>
                      <a:endParaRPr lang="en-IN" sz="1400">
                        <a:effectLst/>
                        <a:latin typeface="Calibri" panose="020F0502020204030204" pitchFamily="34" charset="0"/>
                        <a:ea typeface="Calibri" panose="020F0502020204030204" pitchFamily="34" charset="0"/>
                        <a:cs typeface="Mangal"/>
                      </a:endParaRPr>
                    </a:p>
                  </a:txBody>
                  <a:tcPr marL="68580" marR="68580" marT="0" marB="0"/>
                </a:tc>
              </a:tr>
              <a:tr h="370840">
                <a:tc>
                  <a:txBody>
                    <a:bodyPr/>
                    <a:lstStyle/>
                    <a:p>
                      <a:pPr>
                        <a:lnSpc>
                          <a:spcPct val="107000"/>
                        </a:lnSpc>
                        <a:spcAft>
                          <a:spcPts val="0"/>
                        </a:spcAft>
                      </a:pPr>
                      <a:r>
                        <a:rPr lang="en-IN" sz="1600">
                          <a:effectLst/>
                          <a:latin typeface="Times New Roman" panose="02020603050405020304" pitchFamily="18" charset="0"/>
                          <a:ea typeface="Calibri" panose="020F0502020204030204" pitchFamily="34" charset="0"/>
                          <a:cs typeface="Mangal"/>
                        </a:rPr>
                        <a:t>SVR</a:t>
                      </a:r>
                      <a:endParaRPr lang="en-IN" sz="1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07000"/>
                        </a:lnSpc>
                        <a:spcAft>
                          <a:spcPts val="0"/>
                        </a:spcAft>
                      </a:pPr>
                      <a:r>
                        <a:rPr lang="en-IN" sz="1600" dirty="0">
                          <a:effectLst/>
                          <a:latin typeface="Times New Roman" panose="02020603050405020304" pitchFamily="18" charset="0"/>
                          <a:ea typeface="Calibri" panose="020F0502020204030204" pitchFamily="34" charset="0"/>
                          <a:cs typeface="Mangal"/>
                        </a:rPr>
                        <a:t>0.1717832</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tr>
            </a:tbl>
          </a:graphicData>
        </a:graphic>
      </p:graphicFrame>
      <p:pic>
        <p:nvPicPr>
          <p:cNvPr id="7" name="Picture 6"/>
          <p:cNvPicPr>
            <a:picLocks noChangeAspect="1"/>
          </p:cNvPicPr>
          <p:nvPr/>
        </p:nvPicPr>
        <p:blipFill>
          <a:blip r:embed="rId3"/>
          <a:stretch>
            <a:fillRect/>
          </a:stretch>
        </p:blipFill>
        <p:spPr>
          <a:xfrm>
            <a:off x="154113" y="1894041"/>
            <a:ext cx="6804061" cy="3869761"/>
          </a:xfrm>
          <a:prstGeom prst="rect">
            <a:avLst/>
          </a:prstGeom>
        </p:spPr>
      </p:pic>
      <p:sp>
        <p:nvSpPr>
          <p:cNvPr id="8" name="Rectangle 7"/>
          <p:cNvSpPr/>
          <p:nvPr/>
        </p:nvSpPr>
        <p:spPr>
          <a:xfrm>
            <a:off x="7054922" y="3828921"/>
            <a:ext cx="4955568" cy="2829493"/>
          </a:xfrm>
          <a:prstGeom prst="rect">
            <a:avLst/>
          </a:prstGeom>
        </p:spPr>
        <p:txBody>
          <a:bodyPr wrap="square">
            <a:spAutoFit/>
          </a:bodyPr>
          <a:lstStyle/>
          <a:p>
            <a:pPr>
              <a:lnSpc>
                <a:spcPct val="107000"/>
              </a:lnSpc>
              <a:spcAft>
                <a:spcPts val="800"/>
              </a:spcAft>
              <a:tabLst>
                <a:tab pos="5087620" algn="l"/>
              </a:tabLst>
            </a:pPr>
            <a:r>
              <a:rPr lang="en-IN" sz="2000" dirty="0" smtClean="0">
                <a:effectLst/>
                <a:latin typeface="Times New Roman" panose="02020603050405020304" pitchFamily="18" charset="0"/>
                <a:ea typeface="Calibri" panose="020F0502020204030204" pitchFamily="34" charset="0"/>
                <a:cs typeface="Mangal"/>
              </a:rPr>
              <a:t>Here RMSE of SVR model is high </a:t>
            </a:r>
            <a:r>
              <a:rPr lang="en-IN" sz="2000" dirty="0" err="1" smtClean="0">
                <a:effectLst/>
                <a:latin typeface="Times New Roman" panose="02020603050405020304" pitchFamily="18" charset="0"/>
                <a:ea typeface="Calibri" panose="020F0502020204030204" pitchFamily="34" charset="0"/>
                <a:cs typeface="Mangal"/>
              </a:rPr>
              <a:t>i.e</a:t>
            </a:r>
            <a:r>
              <a:rPr lang="en-IN" sz="2000" dirty="0" smtClean="0">
                <a:effectLst/>
                <a:latin typeface="Times New Roman" panose="02020603050405020304" pitchFamily="18" charset="0"/>
                <a:ea typeface="Calibri" panose="020F0502020204030204" pitchFamily="34" charset="0"/>
                <a:cs typeface="Mangal"/>
              </a:rPr>
              <a:t> 0.1717832 &amp; RMSE of Random forest model is comparatively less </a:t>
            </a:r>
            <a:r>
              <a:rPr lang="en-IN" sz="2000" dirty="0" err="1" smtClean="0">
                <a:effectLst/>
                <a:latin typeface="Times New Roman" panose="02020603050405020304" pitchFamily="18" charset="0"/>
                <a:ea typeface="Calibri" panose="020F0502020204030204" pitchFamily="34" charset="0"/>
                <a:cs typeface="Mangal"/>
              </a:rPr>
              <a:t>i.e</a:t>
            </a:r>
            <a:r>
              <a:rPr lang="en-IN" sz="2000" dirty="0" smtClean="0">
                <a:effectLst/>
                <a:latin typeface="Times New Roman" panose="02020603050405020304" pitchFamily="18" charset="0"/>
                <a:ea typeface="Calibri" panose="020F0502020204030204" pitchFamily="34" charset="0"/>
                <a:cs typeface="Mangal"/>
              </a:rPr>
              <a:t> 0.0693288 since our random forest model is more accurate than the other models Decision tree, SVR and Multiple Regression.</a:t>
            </a:r>
            <a:endParaRPr lang="en-IN" dirty="0" smtClean="0">
              <a:effectLst/>
              <a:latin typeface="Calibri" panose="020F0502020204030204" pitchFamily="34" charset="0"/>
              <a:ea typeface="Calibri" panose="020F0502020204030204" pitchFamily="34" charset="0"/>
              <a:cs typeface="Mangal"/>
            </a:endParaRPr>
          </a:p>
          <a:p>
            <a:pPr>
              <a:lnSpc>
                <a:spcPct val="107000"/>
              </a:lnSpc>
              <a:spcAft>
                <a:spcPts val="800"/>
              </a:spcAft>
              <a:tabLst>
                <a:tab pos="5087620" algn="l"/>
              </a:tabLst>
            </a:pPr>
            <a:r>
              <a:rPr lang="en-IN" sz="2000" dirty="0" smtClean="0">
                <a:effectLst/>
                <a:latin typeface="Times New Roman" panose="02020603050405020304" pitchFamily="18" charset="0"/>
                <a:ea typeface="Calibri" panose="020F0502020204030204" pitchFamily="34" charset="0"/>
                <a:cs typeface="Mangal"/>
              </a:rPr>
              <a:t>Random forest model gives most accurate result than other models. </a:t>
            </a:r>
            <a:endParaRPr lang="en-IN"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739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2794570" y="0"/>
            <a:ext cx="5314006" cy="93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latin typeface="Times New Roman" panose="02020603050405020304" pitchFamily="18" charset="0"/>
                <a:cs typeface="Times New Roman" panose="02020603050405020304" pitchFamily="18" charset="0"/>
              </a:rPr>
              <a:t>OVERALL CONCLUSION</a:t>
            </a:r>
            <a:endParaRPr lang="en-IN" sz="2800" u="sng" dirty="0">
              <a:latin typeface="Times New Roman" panose="02020603050405020304" pitchFamily="18" charset="0"/>
              <a:cs typeface="Times New Roman" panose="02020603050405020304" pitchFamily="18" charset="0"/>
            </a:endParaRPr>
          </a:p>
        </p:txBody>
      </p:sp>
      <p:sp>
        <p:nvSpPr>
          <p:cNvPr id="3" name="Rectangle 2"/>
          <p:cNvSpPr/>
          <p:nvPr/>
        </p:nvSpPr>
        <p:spPr>
          <a:xfrm>
            <a:off x="318498" y="1243439"/>
            <a:ext cx="10849511" cy="5607304"/>
          </a:xfrm>
          <a:prstGeom prst="rect">
            <a:avLst/>
          </a:prstGeom>
        </p:spPr>
        <p:txBody>
          <a:bodyPr wrap="square">
            <a:spAutoFit/>
          </a:bodyPr>
          <a:lstStyle/>
          <a:p>
            <a:pPr>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Mangal"/>
              </a:rPr>
              <a:t>From Data visualization:</a:t>
            </a:r>
            <a:endParaRPr lang="en-IN" sz="1600" dirty="0" smtClean="0">
              <a:effectLst/>
              <a:latin typeface="Calibri" panose="020F0502020204030204" pitchFamily="34" charset="0"/>
              <a:ea typeface="Calibri" panose="020F0502020204030204" pitchFamily="34" charset="0"/>
              <a:cs typeface="Mangal"/>
            </a:endParaRPr>
          </a:p>
          <a:p>
            <a:pPr marL="342900" lvl="0" indent="-342900">
              <a:lnSpc>
                <a:spcPct val="107000"/>
              </a:lnSpc>
              <a:spcAft>
                <a:spcPts val="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From </a:t>
            </a:r>
            <a:r>
              <a:rPr lang="en-US" sz="1600" dirty="0" err="1" smtClean="0">
                <a:effectLst/>
                <a:latin typeface="Times New Roman" panose="02020603050405020304" pitchFamily="18" charset="0"/>
                <a:ea typeface="Calibri" panose="020F0502020204030204" pitchFamily="34" charset="0"/>
                <a:cs typeface="Mangal"/>
              </a:rPr>
              <a:t>barplot</a:t>
            </a:r>
            <a:r>
              <a:rPr lang="en-US" sz="1600" dirty="0" smtClean="0">
                <a:effectLst/>
                <a:latin typeface="Times New Roman" panose="02020603050405020304" pitchFamily="18" charset="0"/>
                <a:ea typeface="Calibri" panose="020F0502020204030204" pitchFamily="34" charset="0"/>
                <a:cs typeface="Mangal"/>
              </a:rPr>
              <a:t> of Device type </a:t>
            </a:r>
            <a:r>
              <a:rPr lang="en-US" sz="1600" dirty="0" err="1" smtClean="0">
                <a:effectLst/>
                <a:latin typeface="Times New Roman" panose="02020603050405020304" pitchFamily="18" charset="0"/>
                <a:ea typeface="Calibri" panose="020F0502020204030204" pitchFamily="34" charset="0"/>
                <a:cs typeface="Mangal"/>
              </a:rPr>
              <a:t>Vs</a:t>
            </a:r>
            <a:r>
              <a:rPr lang="en-US" sz="1600" dirty="0" smtClean="0">
                <a:effectLst/>
                <a:latin typeface="Times New Roman" panose="02020603050405020304" pitchFamily="18" charset="0"/>
                <a:ea typeface="Calibri" panose="020F0502020204030204" pitchFamily="34" charset="0"/>
                <a:cs typeface="Mangal"/>
              </a:rPr>
              <a:t> Revenue, we conclude that from Desktop advertisement profit is more than advertisement publish on Mobiles.</a:t>
            </a:r>
            <a:endParaRPr lang="en-IN" sz="1400" dirty="0">
              <a:latin typeface="Calibri" panose="020F0502020204030204" pitchFamily="34" charset="0"/>
              <a:ea typeface="Calibri" panose="020F0502020204030204" pitchFamily="34" charset="0"/>
              <a:cs typeface="Mangal"/>
            </a:endParaRPr>
          </a:p>
          <a:p>
            <a:pPr marL="342900" lvl="0" indent="-342900">
              <a:lnSpc>
                <a:spcPct val="107000"/>
              </a:lnSpc>
              <a:spcAft>
                <a:spcPts val="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 </a:t>
            </a:r>
            <a:endParaRPr lang="en-IN" sz="1400" dirty="0" smtClean="0">
              <a:effectLst/>
              <a:latin typeface="Calibri" panose="020F0502020204030204" pitchFamily="34" charset="0"/>
              <a:ea typeface="Calibri" panose="020F0502020204030204" pitchFamily="34" charset="0"/>
              <a:cs typeface="Mangal"/>
            </a:endParaRPr>
          </a:p>
          <a:p>
            <a:pPr marL="342900" lvl="0" indent="-342900">
              <a:lnSpc>
                <a:spcPct val="107000"/>
              </a:lnSpc>
              <a:spcAft>
                <a:spcPts val="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From </a:t>
            </a:r>
            <a:r>
              <a:rPr lang="en-US" sz="1600" dirty="0" err="1" smtClean="0">
                <a:effectLst/>
                <a:latin typeface="Times New Roman" panose="02020603050405020304" pitchFamily="18" charset="0"/>
                <a:ea typeface="Calibri" panose="020F0502020204030204" pitchFamily="34" charset="0"/>
                <a:cs typeface="Mangal"/>
              </a:rPr>
              <a:t>barplot</a:t>
            </a:r>
            <a:r>
              <a:rPr lang="en-US" sz="1600" dirty="0" smtClean="0">
                <a:effectLst/>
                <a:latin typeface="Times New Roman" panose="02020603050405020304" pitchFamily="18" charset="0"/>
                <a:ea typeface="Calibri" panose="020F0502020204030204" pitchFamily="34" charset="0"/>
                <a:cs typeface="Mangal"/>
              </a:rPr>
              <a:t> of Bidder code </a:t>
            </a:r>
            <a:r>
              <a:rPr lang="en-US" sz="1600" dirty="0" err="1" smtClean="0">
                <a:effectLst/>
                <a:latin typeface="Times New Roman" panose="02020603050405020304" pitchFamily="18" charset="0"/>
                <a:ea typeface="Calibri" panose="020F0502020204030204" pitchFamily="34" charset="0"/>
                <a:cs typeface="Mangal"/>
              </a:rPr>
              <a:t>Vs</a:t>
            </a:r>
            <a:r>
              <a:rPr lang="en-US" sz="1600" dirty="0" smtClean="0">
                <a:effectLst/>
                <a:latin typeface="Times New Roman" panose="02020603050405020304" pitchFamily="18" charset="0"/>
                <a:ea typeface="Calibri" panose="020F0502020204030204" pitchFamily="34" charset="0"/>
                <a:cs typeface="Mangal"/>
              </a:rPr>
              <a:t> Revenue, ix bidder code contribute more to gain more profit. Using ix code more advertisements were open so it contribute more.</a:t>
            </a:r>
            <a:endParaRPr lang="en-IN" sz="1400" dirty="0" smtClean="0">
              <a:effectLst/>
              <a:latin typeface="Calibri" panose="020F0502020204030204" pitchFamily="34" charset="0"/>
              <a:ea typeface="Calibri" panose="020F0502020204030204" pitchFamily="34" charset="0"/>
              <a:cs typeface="Mangal"/>
            </a:endParaRPr>
          </a:p>
          <a:p>
            <a:pPr marL="457200">
              <a:lnSpc>
                <a:spcPct val="107000"/>
              </a:lnSpc>
              <a:spcAft>
                <a:spcPts val="0"/>
              </a:spcAft>
            </a:pPr>
            <a:r>
              <a:rPr lang="en-US" sz="1600" dirty="0" smtClean="0">
                <a:effectLst/>
                <a:latin typeface="Times New Roman" panose="02020603050405020304" pitchFamily="18" charset="0"/>
                <a:ea typeface="Calibri" panose="020F0502020204030204" pitchFamily="34" charset="0"/>
                <a:cs typeface="Mangal"/>
              </a:rPr>
              <a:t>  </a:t>
            </a:r>
            <a:endParaRPr lang="en-IN" sz="1400" dirty="0" smtClean="0">
              <a:effectLst/>
              <a:latin typeface="Calibri" panose="020F0502020204030204" pitchFamily="34" charset="0"/>
              <a:ea typeface="Calibri" panose="020F0502020204030204" pitchFamily="34" charset="0"/>
              <a:cs typeface="Mangal"/>
            </a:endParaRPr>
          </a:p>
          <a:p>
            <a:pPr marL="342900" lvl="0" indent="-342900">
              <a:lnSpc>
                <a:spcPct val="107000"/>
              </a:lnSpc>
              <a:spcAft>
                <a:spcPts val="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From all 7 rendered size, 300×600 size of advertisement people should be more preferable since this rendered size contribute more to gain profit.</a:t>
            </a:r>
            <a:endParaRPr lang="en-IN" sz="1400" dirty="0" smtClean="0">
              <a:effectLst/>
              <a:latin typeface="Calibri" panose="020F0502020204030204" pitchFamily="34" charset="0"/>
              <a:ea typeface="Calibri" panose="020F0502020204030204" pitchFamily="34" charset="0"/>
              <a:cs typeface="Mangal"/>
            </a:endParaRPr>
          </a:p>
          <a:p>
            <a:pPr marL="457200">
              <a:lnSpc>
                <a:spcPct val="107000"/>
              </a:lnSpc>
              <a:spcAft>
                <a:spcPts val="0"/>
              </a:spcAft>
            </a:pPr>
            <a:r>
              <a:rPr lang="en-US" sz="1600" dirty="0" smtClean="0">
                <a:effectLst/>
                <a:latin typeface="Times New Roman" panose="02020603050405020304" pitchFamily="18" charset="0"/>
                <a:ea typeface="Calibri" panose="020F0502020204030204" pitchFamily="34" charset="0"/>
                <a:cs typeface="Mangal"/>
              </a:rPr>
              <a:t> </a:t>
            </a:r>
            <a:endParaRPr lang="en-IN" sz="1400" dirty="0" smtClean="0">
              <a:effectLst/>
              <a:latin typeface="Calibri" panose="020F0502020204030204" pitchFamily="34" charset="0"/>
              <a:ea typeface="Calibri" panose="020F0502020204030204" pitchFamily="34" charset="0"/>
              <a:cs typeface="Mangal"/>
            </a:endParaRPr>
          </a:p>
          <a:p>
            <a:pPr marL="342900" lvl="0" indent="-342900">
              <a:lnSpc>
                <a:spcPct val="107000"/>
              </a:lnSpc>
              <a:spcAft>
                <a:spcPts val="80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From graph of time key </a:t>
            </a:r>
            <a:r>
              <a:rPr lang="en-US" sz="1600" dirty="0" err="1" smtClean="0">
                <a:effectLst/>
                <a:latin typeface="Times New Roman" panose="02020603050405020304" pitchFamily="18" charset="0"/>
                <a:ea typeface="Calibri" panose="020F0502020204030204" pitchFamily="34" charset="0"/>
                <a:cs typeface="Mangal"/>
              </a:rPr>
              <a:t>Vs</a:t>
            </a:r>
            <a:r>
              <a:rPr lang="en-US" sz="1600" dirty="0" smtClean="0">
                <a:effectLst/>
                <a:latin typeface="Times New Roman" panose="02020603050405020304" pitchFamily="18" charset="0"/>
                <a:ea typeface="Calibri" panose="020F0502020204030204" pitchFamily="34" charset="0"/>
                <a:cs typeface="Mangal"/>
              </a:rPr>
              <a:t> Revenue, on day 17/09/2019 revenue is high i.e. 346.0. People have seen more advertisement on this day company gain more profit on this day. On 21/09/2019 people have seen less advertisement so company gain less revenue (profit).</a:t>
            </a:r>
            <a:endParaRPr lang="en-IN" sz="14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Mangal"/>
              </a:rPr>
              <a:t>From Model Fitting:</a:t>
            </a:r>
            <a:endParaRPr lang="en-IN" sz="1600" dirty="0" smtClean="0">
              <a:effectLst/>
              <a:latin typeface="Calibri" panose="020F0502020204030204" pitchFamily="34" charset="0"/>
              <a:ea typeface="Calibri" panose="020F0502020204030204" pitchFamily="34" charset="0"/>
              <a:cs typeface="Mangal"/>
            </a:endParaRPr>
          </a:p>
          <a:p>
            <a:pPr marL="342900" lvl="0" indent="-342900">
              <a:lnSpc>
                <a:spcPct val="107000"/>
              </a:lnSpc>
              <a:spcAft>
                <a:spcPts val="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By comparing all existing model and from that, we say that random forest model give more accurate result.</a:t>
            </a:r>
            <a:endParaRPr lang="en-IN" sz="1400" dirty="0" smtClean="0">
              <a:effectLst/>
              <a:latin typeface="Calibri" panose="020F0502020204030204" pitchFamily="34" charset="0"/>
              <a:ea typeface="Calibri" panose="020F0502020204030204" pitchFamily="34" charset="0"/>
              <a:cs typeface="Mangal"/>
            </a:endParaRPr>
          </a:p>
          <a:p>
            <a:pPr marL="457200">
              <a:lnSpc>
                <a:spcPct val="107000"/>
              </a:lnSpc>
              <a:spcAft>
                <a:spcPts val="0"/>
              </a:spcAft>
            </a:pPr>
            <a:r>
              <a:rPr lang="en-US" sz="1600" dirty="0" smtClean="0">
                <a:effectLst/>
                <a:latin typeface="Times New Roman" panose="02020603050405020304" pitchFamily="18" charset="0"/>
                <a:ea typeface="Calibri" panose="020F0502020204030204" pitchFamily="34" charset="0"/>
                <a:cs typeface="Mangal"/>
              </a:rPr>
              <a:t> </a:t>
            </a:r>
            <a:endParaRPr lang="en-IN" sz="1400" dirty="0" smtClean="0">
              <a:effectLst/>
              <a:latin typeface="Calibri" panose="020F0502020204030204" pitchFamily="34" charset="0"/>
              <a:ea typeface="Calibri" panose="020F0502020204030204" pitchFamily="34" charset="0"/>
              <a:cs typeface="Mangal"/>
            </a:endParaRPr>
          </a:p>
          <a:p>
            <a:pPr marL="342900" lvl="0" indent="-342900">
              <a:lnSpc>
                <a:spcPct val="107000"/>
              </a:lnSpc>
              <a:spcAft>
                <a:spcPts val="800"/>
              </a:spcAft>
              <a:buFont typeface="Wingdings" panose="05000000000000000000" pitchFamily="2" charset="2"/>
              <a:buChar char=""/>
            </a:pPr>
            <a:r>
              <a:rPr lang="en-US" sz="1600" dirty="0" smtClean="0">
                <a:effectLst/>
                <a:latin typeface="Times New Roman" panose="02020603050405020304" pitchFamily="18" charset="0"/>
                <a:ea typeface="Calibri" panose="020F0502020204030204" pitchFamily="34" charset="0"/>
                <a:cs typeface="Mangal"/>
              </a:rPr>
              <a:t>From random forest model, we can say that impression is most important variable from all variables i.e. people have seen advertisement is give more profit than other variables, since impression is most effectible factor to increase revenue (profit).</a:t>
            </a:r>
            <a:endParaRPr lang="en-IN" sz="14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US" sz="1600" dirty="0" smtClean="0">
                <a:effectLst/>
                <a:latin typeface="Times New Roman" panose="02020603050405020304" pitchFamily="18" charset="0"/>
                <a:ea typeface="Calibri" panose="020F0502020204030204" pitchFamily="34" charset="0"/>
                <a:cs typeface="Mangal"/>
              </a:rPr>
              <a:t> </a:t>
            </a:r>
            <a:endParaRPr lang="en-IN" sz="1400"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0767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4215" y="290927"/>
            <a:ext cx="235962" cy="338554"/>
          </a:xfrm>
          <a:prstGeom prst="rect">
            <a:avLst/>
          </a:prstGeom>
        </p:spPr>
        <p:txBody>
          <a:bodyPr wrap="none">
            <a:spAutoFit/>
          </a:bodyPr>
          <a:lstStyle/>
          <a:p>
            <a:r>
              <a:rPr lang="en-US" sz="1600" u="sng" dirty="0" smtClean="0">
                <a:effectLst/>
                <a:latin typeface="Times New Roman" panose="02020603050405020304" pitchFamily="18" charset="0"/>
                <a:ea typeface="Calibri" panose="020F0502020204030204" pitchFamily="34" charset="0"/>
                <a:cs typeface="Mangal"/>
              </a:rPr>
              <a:t> </a:t>
            </a:r>
            <a:endParaRPr lang="en-IN" u="sng" dirty="0"/>
          </a:p>
        </p:txBody>
      </p:sp>
      <p:sp>
        <p:nvSpPr>
          <p:cNvPr id="3" name="Rounded Rectangle 2"/>
          <p:cNvSpPr/>
          <p:nvPr/>
        </p:nvSpPr>
        <p:spPr>
          <a:xfrm>
            <a:off x="3573518" y="143212"/>
            <a:ext cx="3005958" cy="633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LIMITATIONS</a:t>
            </a:r>
            <a:endParaRPr lang="en-IN" sz="2400" u="sng" dirty="0">
              <a:latin typeface="Times New Roman" panose="02020603050405020304" pitchFamily="18" charset="0"/>
              <a:cs typeface="Times New Roman" panose="02020603050405020304" pitchFamily="18" charset="0"/>
            </a:endParaRPr>
          </a:p>
        </p:txBody>
      </p:sp>
      <p:sp>
        <p:nvSpPr>
          <p:cNvPr id="4" name="Rectangle 3"/>
          <p:cNvSpPr/>
          <p:nvPr/>
        </p:nvSpPr>
        <p:spPr>
          <a:xfrm>
            <a:off x="2280744" y="924910"/>
            <a:ext cx="7662041" cy="1754326"/>
          </a:xfrm>
          <a:prstGeom prst="rect">
            <a:avLst/>
          </a:prstGeom>
        </p:spPr>
        <p:txBody>
          <a:bodyPr wrap="square">
            <a:spAutoFit/>
          </a:bodyPr>
          <a:lstStyle/>
          <a:p>
            <a:pPr marL="342900" lvl="0" indent="-342900">
              <a:lnSpc>
                <a:spcPct val="150000"/>
              </a:lnSpc>
              <a:spcAft>
                <a:spcPts val="0"/>
              </a:spcAft>
              <a:buFont typeface="+mj-lt"/>
              <a:buAutoNum type="arabicPeriod"/>
            </a:pPr>
            <a:r>
              <a:rPr lang="en-IN" dirty="0" smtClean="0">
                <a:effectLst/>
                <a:latin typeface="Times New Roman" panose="02020603050405020304" pitchFamily="18" charset="0"/>
                <a:ea typeface="Calibri" panose="020F0502020204030204" pitchFamily="34" charset="0"/>
                <a:cs typeface="Mangal"/>
              </a:rPr>
              <a:t>The study should be only for sample size 15437.</a:t>
            </a:r>
            <a:endParaRPr lang="en-IN" sz="1600" dirty="0" smtClean="0">
              <a:effectLst/>
              <a:latin typeface="Calibri" panose="020F0502020204030204" pitchFamily="34" charset="0"/>
              <a:ea typeface="Calibri" panose="020F0502020204030204" pitchFamily="34" charset="0"/>
              <a:cs typeface="Mangal"/>
            </a:endParaRPr>
          </a:p>
          <a:p>
            <a:pPr marL="342900" lvl="0" indent="-342900">
              <a:lnSpc>
                <a:spcPct val="150000"/>
              </a:lnSpc>
              <a:spcAft>
                <a:spcPts val="0"/>
              </a:spcAft>
              <a:buFont typeface="+mj-lt"/>
              <a:buAutoNum type="arabicPeriod"/>
            </a:pPr>
            <a:r>
              <a:rPr lang="en-IN" dirty="0" smtClean="0">
                <a:effectLst/>
                <a:latin typeface="Times New Roman" panose="02020603050405020304" pitchFamily="18" charset="0"/>
                <a:ea typeface="Calibri" panose="020F0502020204030204" pitchFamily="34" charset="0"/>
                <a:cs typeface="Mangal"/>
              </a:rPr>
              <a:t>Times of India is only publisher for the advertisement.</a:t>
            </a:r>
            <a:endParaRPr lang="en-IN" sz="1600" dirty="0" smtClean="0">
              <a:effectLst/>
              <a:latin typeface="Calibri" panose="020F0502020204030204" pitchFamily="34" charset="0"/>
              <a:ea typeface="Calibri" panose="020F0502020204030204" pitchFamily="34" charset="0"/>
              <a:cs typeface="Mangal"/>
            </a:endParaRPr>
          </a:p>
          <a:p>
            <a:pPr marL="342900" lvl="0" indent="-342900">
              <a:lnSpc>
                <a:spcPct val="150000"/>
              </a:lnSpc>
              <a:spcAft>
                <a:spcPts val="0"/>
              </a:spcAft>
              <a:buFont typeface="+mj-lt"/>
              <a:buAutoNum type="arabicPeriod"/>
            </a:pPr>
            <a:r>
              <a:rPr lang="en-IN" dirty="0" smtClean="0">
                <a:effectLst/>
                <a:latin typeface="Times New Roman" panose="02020603050405020304" pitchFamily="18" charset="0"/>
                <a:ea typeface="Calibri" panose="020F0502020204030204" pitchFamily="34" charset="0"/>
                <a:cs typeface="Mangal"/>
              </a:rPr>
              <a:t>Banner is only media type for publishing advertisement.</a:t>
            </a:r>
            <a:endParaRPr lang="en-IN" sz="1600" dirty="0" smtClean="0">
              <a:effectLst/>
              <a:latin typeface="Calibri" panose="020F0502020204030204" pitchFamily="34" charset="0"/>
              <a:ea typeface="Calibri" panose="020F0502020204030204" pitchFamily="34" charset="0"/>
              <a:cs typeface="Mangal"/>
            </a:endParaRPr>
          </a:p>
          <a:p>
            <a:pPr marL="342900" lvl="0" indent="-342900">
              <a:lnSpc>
                <a:spcPct val="150000"/>
              </a:lnSpc>
              <a:spcAft>
                <a:spcPts val="800"/>
              </a:spcAft>
              <a:buFont typeface="+mj-lt"/>
              <a:buAutoNum type="arabicPeriod"/>
            </a:pPr>
            <a:r>
              <a:rPr lang="en-IN" dirty="0" smtClean="0">
                <a:effectLst/>
                <a:latin typeface="Times New Roman" panose="02020603050405020304" pitchFamily="18" charset="0"/>
                <a:ea typeface="Calibri" panose="020F0502020204030204" pitchFamily="34" charset="0"/>
                <a:cs typeface="Mangal"/>
              </a:rPr>
              <a:t>Our study is limited for 9 days only.</a:t>
            </a:r>
            <a:endParaRPr lang="en-IN" sz="1600" dirty="0">
              <a:effectLst/>
              <a:latin typeface="Calibri" panose="020F0502020204030204" pitchFamily="34" charset="0"/>
              <a:ea typeface="Calibri" panose="020F0502020204030204" pitchFamily="34" charset="0"/>
              <a:cs typeface="Mangal"/>
            </a:endParaRPr>
          </a:p>
        </p:txBody>
      </p:sp>
      <p:sp>
        <p:nvSpPr>
          <p:cNvPr id="5" name="Rounded Rectangle 4"/>
          <p:cNvSpPr/>
          <p:nvPr/>
        </p:nvSpPr>
        <p:spPr>
          <a:xfrm>
            <a:off x="2795752" y="3026979"/>
            <a:ext cx="4371530" cy="557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latin typeface="Times New Roman" panose="02020603050405020304" pitchFamily="18" charset="0"/>
                <a:cs typeface="Times New Roman" panose="02020603050405020304" pitchFamily="18" charset="0"/>
              </a:rPr>
              <a:t>FUTURE SCOPE</a:t>
            </a:r>
            <a:endParaRPr lang="en-IN" sz="2800" u="sng" dirty="0">
              <a:latin typeface="Times New Roman" panose="02020603050405020304" pitchFamily="18" charset="0"/>
              <a:cs typeface="Times New Roman" panose="02020603050405020304" pitchFamily="18" charset="0"/>
            </a:endParaRPr>
          </a:p>
          <a:p>
            <a:pPr algn="ctr"/>
            <a:endParaRPr lang="en-IN" dirty="0"/>
          </a:p>
        </p:txBody>
      </p:sp>
      <p:sp>
        <p:nvSpPr>
          <p:cNvPr id="6" name="Rectangle 5"/>
          <p:cNvSpPr/>
          <p:nvPr/>
        </p:nvSpPr>
        <p:spPr>
          <a:xfrm>
            <a:off x="1408386" y="3851273"/>
            <a:ext cx="8345214" cy="1881925"/>
          </a:xfrm>
          <a:prstGeom prst="rect">
            <a:avLst/>
          </a:prstGeom>
        </p:spPr>
        <p:txBody>
          <a:bodyPr wrap="square">
            <a:spAutoFit/>
          </a:bodyPr>
          <a:lstStyle/>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Mangal"/>
              </a:rPr>
              <a:t>In our analysis, we came to decision that impression and bids count are two main </a:t>
            </a:r>
            <a:endParaRPr lang="en-IN" sz="16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Mangal"/>
              </a:rPr>
              <a:t>important factor. So to refer this result many companies and agencies will be trying to </a:t>
            </a:r>
            <a:endParaRPr lang="en-IN" sz="16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Mangal"/>
              </a:rPr>
              <a:t>increase profit by focusing on those 2 factor i.e. impression and bids count. So there main </a:t>
            </a:r>
            <a:endParaRPr lang="en-IN" sz="16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Mangal"/>
              </a:rPr>
              <a:t>aim is how they will work hard for to increase impression and bids count. </a:t>
            </a:r>
            <a:endParaRPr lang="en-IN" sz="1600"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33869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693682"/>
            <a:ext cx="10342179" cy="6164317"/>
          </a:xfrm>
          <a:prstGeom prst="rect">
            <a:avLst/>
          </a:prstGeom>
        </p:spPr>
      </p:pic>
    </p:spTree>
    <p:extLst>
      <p:ext uri="{BB962C8B-B14F-4D97-AF65-F5344CB8AC3E}">
        <p14:creationId xmlns:p14="http://schemas.microsoft.com/office/powerpoint/2010/main" val="296489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838200" y="0"/>
            <a:ext cx="10515600" cy="111461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ctr"/>
            <a:endParaRPr lang="en-US" b="1" u="sng" dirty="0"/>
          </a:p>
        </p:txBody>
      </p:sp>
      <p:sp>
        <p:nvSpPr>
          <p:cNvPr id="3" name="Oval 2"/>
          <p:cNvSpPr/>
          <p:nvPr/>
        </p:nvSpPr>
        <p:spPr>
          <a:xfrm>
            <a:off x="5003912" y="3011474"/>
            <a:ext cx="1751526" cy="13035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REVENUE</a:t>
            </a:r>
            <a:endParaRPr lang="en-US" dirty="0"/>
          </a:p>
        </p:txBody>
      </p:sp>
      <p:sp>
        <p:nvSpPr>
          <p:cNvPr id="6" name="Oval 5"/>
          <p:cNvSpPr/>
          <p:nvPr/>
        </p:nvSpPr>
        <p:spPr>
          <a:xfrm>
            <a:off x="6851784" y="1242413"/>
            <a:ext cx="1175199" cy="911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BIDDER CODE</a:t>
            </a:r>
            <a:endParaRPr lang="en-US" sz="1600" dirty="0"/>
          </a:p>
        </p:txBody>
      </p:sp>
      <p:sp>
        <p:nvSpPr>
          <p:cNvPr id="7" name="Oval 6"/>
          <p:cNvSpPr/>
          <p:nvPr/>
        </p:nvSpPr>
        <p:spPr>
          <a:xfrm>
            <a:off x="7682866" y="2287196"/>
            <a:ext cx="102471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MEDIA TYPE</a:t>
            </a:r>
            <a:endParaRPr lang="en-US" sz="1400" dirty="0"/>
          </a:p>
        </p:txBody>
      </p:sp>
      <p:sp>
        <p:nvSpPr>
          <p:cNvPr id="8" name="Oval 7"/>
          <p:cNvSpPr/>
          <p:nvPr/>
        </p:nvSpPr>
        <p:spPr>
          <a:xfrm>
            <a:off x="7585272" y="3475657"/>
            <a:ext cx="121990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DEVICE</a:t>
            </a:r>
            <a:endParaRPr lang="en-US" sz="1600" dirty="0"/>
          </a:p>
        </p:txBody>
      </p:sp>
      <p:sp>
        <p:nvSpPr>
          <p:cNvPr id="9" name="Oval 8"/>
          <p:cNvSpPr/>
          <p:nvPr/>
        </p:nvSpPr>
        <p:spPr>
          <a:xfrm>
            <a:off x="7112583" y="4946683"/>
            <a:ext cx="13040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HOST</a:t>
            </a:r>
            <a:endParaRPr lang="en-US" sz="1600" dirty="0"/>
          </a:p>
        </p:txBody>
      </p:sp>
      <p:sp>
        <p:nvSpPr>
          <p:cNvPr id="10" name="Oval 9"/>
          <p:cNvSpPr/>
          <p:nvPr/>
        </p:nvSpPr>
        <p:spPr>
          <a:xfrm>
            <a:off x="5184072" y="5438444"/>
            <a:ext cx="139120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RENDERED SIZE</a:t>
            </a:r>
            <a:endParaRPr lang="en-US" sz="1400" dirty="0"/>
          </a:p>
        </p:txBody>
      </p:sp>
      <p:sp>
        <p:nvSpPr>
          <p:cNvPr id="11" name="Oval 10"/>
          <p:cNvSpPr/>
          <p:nvPr/>
        </p:nvSpPr>
        <p:spPr>
          <a:xfrm>
            <a:off x="3398328" y="4946683"/>
            <a:ext cx="135685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REQUEST</a:t>
            </a:r>
            <a:endParaRPr lang="en-US" sz="1600" dirty="0"/>
          </a:p>
        </p:txBody>
      </p:sp>
      <p:sp>
        <p:nvSpPr>
          <p:cNvPr id="12" name="Oval 11"/>
          <p:cNvSpPr/>
          <p:nvPr/>
        </p:nvSpPr>
        <p:spPr>
          <a:xfrm>
            <a:off x="2785768" y="3663264"/>
            <a:ext cx="155763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IMPRESSION</a:t>
            </a:r>
            <a:endParaRPr lang="en-US" sz="1400" dirty="0"/>
          </a:p>
        </p:txBody>
      </p:sp>
      <p:sp>
        <p:nvSpPr>
          <p:cNvPr id="13" name="Oval 12"/>
          <p:cNvSpPr/>
          <p:nvPr/>
        </p:nvSpPr>
        <p:spPr>
          <a:xfrm>
            <a:off x="2966448" y="2284615"/>
            <a:ext cx="137695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BIDS COUNT</a:t>
            </a:r>
            <a:endParaRPr lang="en-US" sz="1200" dirty="0"/>
          </a:p>
        </p:txBody>
      </p:sp>
      <p:sp>
        <p:nvSpPr>
          <p:cNvPr id="14" name="Oval 13"/>
          <p:cNvSpPr/>
          <p:nvPr/>
        </p:nvSpPr>
        <p:spPr>
          <a:xfrm>
            <a:off x="5412350" y="973685"/>
            <a:ext cx="123783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CPM</a:t>
            </a:r>
            <a:endParaRPr lang="en-US" sz="1400" dirty="0"/>
          </a:p>
        </p:txBody>
      </p:sp>
      <p:sp>
        <p:nvSpPr>
          <p:cNvPr id="15" name="Oval 14"/>
          <p:cNvSpPr/>
          <p:nvPr/>
        </p:nvSpPr>
        <p:spPr>
          <a:xfrm>
            <a:off x="3641936" y="1240008"/>
            <a:ext cx="140292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PUBLISHER</a:t>
            </a:r>
            <a:endParaRPr lang="en-US" sz="1400" dirty="0"/>
          </a:p>
        </p:txBody>
      </p:sp>
      <p:sp>
        <p:nvSpPr>
          <p:cNvPr id="18" name="Rounded Rectangle 17"/>
          <p:cNvSpPr/>
          <p:nvPr/>
        </p:nvSpPr>
        <p:spPr>
          <a:xfrm>
            <a:off x="2383484" y="-150482"/>
            <a:ext cx="7425032" cy="973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smtClean="0">
                <a:latin typeface="Times New Roman" panose="02020603050405020304" pitchFamily="18" charset="0"/>
                <a:cs typeface="Times New Roman" panose="02020603050405020304" pitchFamily="18" charset="0"/>
              </a:rPr>
              <a:t>INTRODUCTION</a:t>
            </a:r>
            <a:endParaRPr lang="en-IN" sz="4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6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57910" y="94129"/>
            <a:ext cx="9133609" cy="106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bg1"/>
                </a:solidFill>
                <a:latin typeface="Times New Roman" panose="02020603050405020304" pitchFamily="18" charset="0"/>
                <a:cs typeface="Times New Roman" panose="02020603050405020304" pitchFamily="18" charset="0"/>
              </a:rPr>
              <a:t>STATISTICAL AND SOFTWARE TOOLS WHICH WE HAVE </a:t>
            </a:r>
            <a:r>
              <a:rPr lang="en-US" sz="2800" b="1" u="sng" dirty="0" smtClean="0">
                <a:solidFill>
                  <a:schemeClr val="bg1"/>
                </a:solidFill>
                <a:latin typeface="Times New Roman" panose="02020603050405020304" pitchFamily="18" charset="0"/>
                <a:cs typeface="Times New Roman" panose="02020603050405020304" pitchFamily="18" charset="0"/>
              </a:rPr>
              <a:t>USED</a:t>
            </a:r>
            <a:endParaRPr lang="en-US" sz="2800" b="1" u="sng"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5" name="Rectangle 4"/>
          <p:cNvSpPr/>
          <p:nvPr/>
        </p:nvSpPr>
        <p:spPr>
          <a:xfrm>
            <a:off x="1745673" y="1364188"/>
            <a:ext cx="10525990" cy="632480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dirty="0" smtClean="0"/>
              <a:t>EXCEL </a:t>
            </a:r>
          </a:p>
          <a:p>
            <a:pPr>
              <a:lnSpc>
                <a:spcPct val="150000"/>
              </a:lnSpc>
            </a:pPr>
            <a:r>
              <a:rPr lang="en-US" dirty="0" smtClean="0"/>
              <a:t>     Data Visualization</a:t>
            </a:r>
          </a:p>
          <a:p>
            <a:pPr marL="342900" indent="-342900">
              <a:lnSpc>
                <a:spcPct val="150000"/>
              </a:lnSpc>
              <a:buFont typeface="Wingdings" panose="05000000000000000000" pitchFamily="2" charset="2"/>
              <a:buChar char="Ø"/>
            </a:pPr>
            <a:r>
              <a:rPr lang="en-US" dirty="0" smtClean="0"/>
              <a:t>R- Software</a:t>
            </a:r>
          </a:p>
          <a:p>
            <a:pPr>
              <a:lnSpc>
                <a:spcPct val="150000"/>
              </a:lnSpc>
            </a:pPr>
            <a:r>
              <a:rPr lang="en-US" dirty="0" smtClean="0"/>
              <a:t>  Installed packages:-</a:t>
            </a:r>
            <a:r>
              <a:rPr lang="en-US" dirty="0" err="1" smtClean="0"/>
              <a:t>randomForest,car</a:t>
            </a:r>
            <a:r>
              <a:rPr lang="en-US" dirty="0" smtClean="0"/>
              <a:t>, caret,ggplot2,dplyr</a:t>
            </a:r>
          </a:p>
          <a:p>
            <a:pPr marL="285750" indent="-285750">
              <a:lnSpc>
                <a:spcPct val="150000"/>
              </a:lnSpc>
              <a:buFont typeface="Wingdings" panose="05000000000000000000" pitchFamily="2" charset="2"/>
              <a:buChar char="Ø"/>
            </a:pPr>
            <a:r>
              <a:rPr lang="en-US" dirty="0" smtClean="0"/>
              <a:t>Tableau</a:t>
            </a:r>
          </a:p>
          <a:p>
            <a:pPr>
              <a:lnSpc>
                <a:spcPct val="150000"/>
              </a:lnSpc>
            </a:pPr>
            <a:r>
              <a:rPr lang="en-US" dirty="0"/>
              <a:t> </a:t>
            </a:r>
            <a:r>
              <a:rPr lang="en-US" dirty="0" smtClean="0"/>
              <a:t>   Visualization</a:t>
            </a:r>
          </a:p>
          <a:p>
            <a:pPr marL="457200" indent="-457200">
              <a:lnSpc>
                <a:spcPct val="150000"/>
              </a:lnSpc>
              <a:buFont typeface="+mj-lt"/>
              <a:buAutoNum type="arabicPeriod"/>
            </a:pPr>
            <a:endParaRPr lang="en-US" dirty="0" smtClean="0"/>
          </a:p>
          <a:p>
            <a:pPr marL="457200" indent="-457200">
              <a:lnSpc>
                <a:spcPct val="150000"/>
              </a:lnSpc>
              <a:buFont typeface="+mj-lt"/>
              <a:buAutoNum type="arabicPeriod"/>
            </a:pPr>
            <a:r>
              <a:rPr lang="en-US" dirty="0" smtClean="0"/>
              <a:t> Chi-squared Test</a:t>
            </a:r>
          </a:p>
          <a:p>
            <a:pPr marL="457200" indent="-457200">
              <a:lnSpc>
                <a:spcPct val="150000"/>
              </a:lnSpc>
              <a:buFont typeface="+mj-lt"/>
              <a:buAutoNum type="arabicPeriod"/>
            </a:pPr>
            <a:r>
              <a:rPr lang="en-US" dirty="0" smtClean="0"/>
              <a:t>Multiple Linear Regression</a:t>
            </a:r>
          </a:p>
          <a:p>
            <a:pPr marL="457200" indent="-457200">
              <a:lnSpc>
                <a:spcPct val="150000"/>
              </a:lnSpc>
              <a:buFont typeface="+mj-lt"/>
              <a:buAutoNum type="arabicPeriod"/>
            </a:pPr>
            <a:r>
              <a:rPr lang="en-US" dirty="0" smtClean="0"/>
              <a:t>Random forest Regression</a:t>
            </a:r>
          </a:p>
          <a:p>
            <a:pPr marL="457200" indent="-457200">
              <a:lnSpc>
                <a:spcPct val="150000"/>
              </a:lnSpc>
              <a:buFont typeface="+mj-lt"/>
              <a:buAutoNum type="arabicPeriod"/>
            </a:pPr>
            <a:r>
              <a:rPr lang="en-US" dirty="0" smtClean="0"/>
              <a:t>Decision Tree</a:t>
            </a:r>
          </a:p>
          <a:p>
            <a:pPr marL="457200" indent="-457200">
              <a:lnSpc>
                <a:spcPct val="150000"/>
              </a:lnSpc>
              <a:buFont typeface="+mj-lt"/>
              <a:buAutoNum type="arabicPeriod"/>
            </a:pPr>
            <a:r>
              <a:rPr lang="en-US" dirty="0" smtClean="0"/>
              <a:t>Support Vector Regression</a:t>
            </a:r>
          </a:p>
          <a:p>
            <a:pPr marL="457200" indent="-457200">
              <a:lnSpc>
                <a:spcPct val="150000"/>
              </a:lnSpc>
              <a:buFont typeface="+mj-lt"/>
              <a:buAutoNum type="arabicPeriod"/>
            </a:pPr>
            <a:endParaRPr lang="en-US" dirty="0" smtClean="0"/>
          </a:p>
          <a:p>
            <a:pPr marL="457200" indent="-457200">
              <a:lnSpc>
                <a:spcPct val="150000"/>
              </a:lnSpc>
              <a:buFont typeface="+mj-lt"/>
              <a:buAutoNum type="arabicPeriod"/>
            </a:pPr>
            <a:endParaRPr lang="en-US" dirty="0" smtClean="0"/>
          </a:p>
          <a:p>
            <a:pPr marL="342900" indent="-34290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30956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67809" y="289852"/>
            <a:ext cx="4291446" cy="852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smtClean="0">
                <a:latin typeface="Times New Roman" panose="02020603050405020304" pitchFamily="18" charset="0"/>
                <a:cs typeface="Times New Roman" panose="02020603050405020304" pitchFamily="18" charset="0"/>
              </a:rPr>
              <a:t>OBJECTIVE</a:t>
            </a:r>
            <a:endParaRPr lang="en-IN" sz="36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405246" y="1381991"/>
            <a:ext cx="8686800" cy="526819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3464" lvl="0" indent="-283464">
              <a:lnSpc>
                <a:spcPct val="112000"/>
              </a:lnSpc>
              <a:spcBef>
                <a:spcPts val="900"/>
              </a:spcBef>
              <a:buFont typeface="Arial" panose="020B0604020202020204" pitchFamily="34" charset="0"/>
              <a:buChar char="•"/>
            </a:pPr>
            <a:r>
              <a:rPr lang="en-US" sz="2400" b="1" dirty="0">
                <a:solidFill>
                  <a:srgbClr val="002060"/>
                </a:solidFill>
                <a:latin typeface="Times New Roman" panose="02020603050405020304" pitchFamily="18" charset="0"/>
                <a:cs typeface="Times New Roman" panose="02020603050405020304" pitchFamily="18" charset="0"/>
              </a:rPr>
              <a:t>How we increase advertisement Revenue </a:t>
            </a:r>
            <a:r>
              <a:rPr lang="en-US" sz="2400" b="1" dirty="0" smtClean="0">
                <a:solidFill>
                  <a:srgbClr val="002060"/>
                </a:solidFill>
                <a:latin typeface="Times New Roman" panose="02020603050405020304" pitchFamily="18" charset="0"/>
                <a:cs typeface="Times New Roman" panose="02020603050405020304" pitchFamily="18" charset="0"/>
              </a:rPr>
              <a:t>?</a:t>
            </a:r>
          </a:p>
          <a:p>
            <a:pPr lvl="0">
              <a:lnSpc>
                <a:spcPct val="112000"/>
              </a:lnSpc>
              <a:spcBef>
                <a:spcPts val="900"/>
              </a:spcBef>
            </a:pPr>
            <a:endParaRPr lang="en-US" sz="2400" b="1"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smtClean="0">
                <a:solidFill>
                  <a:schemeClr val="accent5"/>
                </a:solidFill>
              </a:rPr>
              <a:t>To </a:t>
            </a:r>
            <a:r>
              <a:rPr lang="en-IN" sz="2000" b="1" dirty="0">
                <a:solidFill>
                  <a:schemeClr val="accent5"/>
                </a:solidFill>
              </a:rPr>
              <a:t>study the relation between response and others variables.</a:t>
            </a:r>
            <a:endParaRPr lang="en-IN" sz="2000" dirty="0">
              <a:solidFill>
                <a:schemeClr val="accent5"/>
              </a:solidFill>
            </a:endParaRPr>
          </a:p>
          <a:p>
            <a:r>
              <a:rPr lang="en-IN" sz="2000" b="1" dirty="0">
                <a:solidFill>
                  <a:schemeClr val="accent5"/>
                </a:solidFill>
              </a:rPr>
              <a:t> </a:t>
            </a:r>
            <a:endParaRPr lang="en-IN" sz="2000" dirty="0">
              <a:solidFill>
                <a:schemeClr val="accent5"/>
              </a:solidFill>
            </a:endParaRPr>
          </a:p>
          <a:p>
            <a:pPr marL="342900" lvl="0" indent="-342900">
              <a:buFont typeface="Arial" panose="020B0604020202020204" pitchFamily="34" charset="0"/>
              <a:buChar char="•"/>
            </a:pPr>
            <a:r>
              <a:rPr lang="en-IN" sz="2000" b="1" dirty="0">
                <a:solidFill>
                  <a:schemeClr val="accent5"/>
                </a:solidFill>
              </a:rPr>
              <a:t>Which factors are mostly responsible to increase revenue.</a:t>
            </a:r>
            <a:endParaRPr lang="en-IN" sz="2000" dirty="0">
              <a:solidFill>
                <a:schemeClr val="accent5"/>
              </a:solidFill>
            </a:endParaRPr>
          </a:p>
          <a:p>
            <a:r>
              <a:rPr lang="en-IN" sz="2000" b="1" dirty="0">
                <a:solidFill>
                  <a:schemeClr val="accent5"/>
                </a:solidFill>
              </a:rPr>
              <a:t> </a:t>
            </a:r>
            <a:endParaRPr lang="en-IN" sz="2000" dirty="0">
              <a:solidFill>
                <a:schemeClr val="accent5"/>
              </a:solidFill>
            </a:endParaRPr>
          </a:p>
          <a:p>
            <a:pPr marL="342900" lvl="0" indent="-342900">
              <a:buFont typeface="Arial" panose="020B0604020202020204" pitchFamily="34" charset="0"/>
              <a:buChar char="•"/>
            </a:pPr>
            <a:r>
              <a:rPr lang="en-IN" sz="2000" b="1" dirty="0">
                <a:solidFill>
                  <a:schemeClr val="accent5"/>
                </a:solidFill>
              </a:rPr>
              <a:t>To study, to fight competition in the market and to increase the sales (by observing revenue).  </a:t>
            </a:r>
            <a:endParaRPr lang="en-IN" sz="2000" dirty="0">
              <a:solidFill>
                <a:schemeClr val="accent5"/>
              </a:solidFill>
            </a:endParaRPr>
          </a:p>
          <a:p>
            <a:r>
              <a:rPr lang="en-IN" sz="2000" b="1" dirty="0">
                <a:solidFill>
                  <a:schemeClr val="accent5"/>
                </a:solidFill>
              </a:rPr>
              <a:t> </a:t>
            </a:r>
            <a:endParaRPr lang="en-IN" sz="2000" dirty="0">
              <a:solidFill>
                <a:schemeClr val="accent5"/>
              </a:solidFill>
            </a:endParaRPr>
          </a:p>
          <a:p>
            <a:pPr marL="342900" lvl="0" indent="-342900">
              <a:buFont typeface="Arial" panose="020B0604020202020204" pitchFamily="34" charset="0"/>
              <a:buChar char="•"/>
            </a:pPr>
            <a:r>
              <a:rPr lang="en-IN" sz="2000" b="1" dirty="0">
                <a:solidFill>
                  <a:schemeClr val="accent5"/>
                </a:solidFill>
              </a:rPr>
              <a:t>To study different machine learning techniques such as Random Forest, Decision Tree, Multiple Linear Regression, support vector regression.</a:t>
            </a:r>
            <a:endParaRPr lang="en-IN" sz="2000" dirty="0">
              <a:solidFill>
                <a:schemeClr val="accent5"/>
              </a:solidFill>
            </a:endParaRPr>
          </a:p>
          <a:p>
            <a:r>
              <a:rPr lang="en-IN" sz="2000" b="1" dirty="0">
                <a:solidFill>
                  <a:schemeClr val="accent5"/>
                </a:solidFill>
              </a:rPr>
              <a:t> </a:t>
            </a:r>
            <a:endParaRPr lang="en-IN" sz="2000" dirty="0">
              <a:solidFill>
                <a:schemeClr val="accent5"/>
              </a:solidFill>
            </a:endParaRPr>
          </a:p>
          <a:p>
            <a:pPr marL="342900" indent="-342900">
              <a:buFont typeface="Arial" panose="020B0604020202020204" pitchFamily="34" charset="0"/>
              <a:buChar char="•"/>
            </a:pPr>
            <a:r>
              <a:rPr lang="en-IN" sz="2000" b="1" dirty="0">
                <a:solidFill>
                  <a:schemeClr val="accent5"/>
                </a:solidFill>
              </a:rPr>
              <a:t>Choose best models from these various machine learning techniques.</a:t>
            </a:r>
            <a:r>
              <a:rPr lang="en-US" sz="2000" dirty="0" smtClean="0">
                <a:solidFill>
                  <a:schemeClr val="accent5"/>
                </a:solidFill>
                <a:latin typeface="Corbel" panose="020B0503020204020204"/>
              </a:rPr>
              <a:t>.</a:t>
            </a:r>
            <a:endParaRPr lang="en-US" sz="2000" dirty="0">
              <a:solidFill>
                <a:schemeClr val="accent5"/>
              </a:solidFill>
              <a:latin typeface="Corbel" panose="020B0503020204020204"/>
            </a:endParaRPr>
          </a:p>
        </p:txBody>
      </p:sp>
      <p:pic>
        <p:nvPicPr>
          <p:cNvPr id="7" name="Picture 6"/>
          <p:cNvPicPr>
            <a:picLocks noChangeAspect="1"/>
          </p:cNvPicPr>
          <p:nvPr/>
        </p:nvPicPr>
        <p:blipFill>
          <a:blip r:embed="rId2"/>
          <a:stretch>
            <a:fillRect/>
          </a:stretch>
        </p:blipFill>
        <p:spPr>
          <a:xfrm>
            <a:off x="8982120" y="2176459"/>
            <a:ext cx="3035224" cy="3035224"/>
          </a:xfrm>
          <a:prstGeom prst="rect">
            <a:avLst/>
          </a:prstGeom>
        </p:spPr>
      </p:pic>
    </p:spTree>
    <p:extLst>
      <p:ext uri="{BB962C8B-B14F-4D97-AF65-F5344CB8AC3E}">
        <p14:creationId xmlns:p14="http://schemas.microsoft.com/office/powerpoint/2010/main" val="24849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220" y="113689"/>
            <a:ext cx="6131247" cy="716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smtClean="0">
                <a:latin typeface="Times New Roman" panose="02020603050405020304" pitchFamily="18" charset="0"/>
                <a:cs typeface="Times New Roman" panose="02020603050405020304" pitchFamily="18" charset="0"/>
              </a:rPr>
              <a:t>DATA VISUALIZATION</a:t>
            </a:r>
            <a:endParaRPr lang="en-IN" sz="28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49827" y="1215736"/>
            <a:ext cx="4856017" cy="2743200"/>
          </a:xfrm>
          <a:prstGeom prst="rect">
            <a:avLst/>
          </a:prstGeom>
        </p:spPr>
      </p:pic>
      <p:pic>
        <p:nvPicPr>
          <p:cNvPr id="4" name="Picture 3"/>
          <p:cNvPicPr>
            <a:picLocks noChangeAspect="1"/>
          </p:cNvPicPr>
          <p:nvPr/>
        </p:nvPicPr>
        <p:blipFill>
          <a:blip r:embed="rId3"/>
          <a:stretch>
            <a:fillRect/>
          </a:stretch>
        </p:blipFill>
        <p:spPr>
          <a:xfrm>
            <a:off x="5908962" y="1215736"/>
            <a:ext cx="4991101" cy="2743200"/>
          </a:xfrm>
          <a:prstGeom prst="rect">
            <a:avLst/>
          </a:prstGeom>
        </p:spPr>
      </p:pic>
      <p:pic>
        <p:nvPicPr>
          <p:cNvPr id="5" name="Picture 4"/>
          <p:cNvPicPr>
            <a:picLocks noChangeAspect="1"/>
          </p:cNvPicPr>
          <p:nvPr/>
        </p:nvPicPr>
        <p:blipFill>
          <a:blip r:embed="rId4"/>
          <a:stretch>
            <a:fillRect/>
          </a:stretch>
        </p:blipFill>
        <p:spPr>
          <a:xfrm>
            <a:off x="2777835" y="4249881"/>
            <a:ext cx="5430289" cy="2743200"/>
          </a:xfrm>
          <a:prstGeom prst="rect">
            <a:avLst/>
          </a:prstGeom>
        </p:spPr>
      </p:pic>
    </p:spTree>
    <p:extLst>
      <p:ext uri="{BB962C8B-B14F-4D97-AF65-F5344CB8AC3E}">
        <p14:creationId xmlns:p14="http://schemas.microsoft.com/office/powerpoint/2010/main" val="378848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062900" y="117966"/>
            <a:ext cx="6502876" cy="87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smtClean="0">
                <a:latin typeface="Times New Roman" panose="02020603050405020304" pitchFamily="18" charset="0"/>
                <a:cs typeface="Times New Roman" panose="02020603050405020304" pitchFamily="18" charset="0"/>
              </a:rPr>
              <a:t>TIME KEY </a:t>
            </a:r>
            <a:r>
              <a:rPr lang="en-US" sz="3200" b="1" u="sng" dirty="0" err="1" smtClean="0">
                <a:latin typeface="Times New Roman" panose="02020603050405020304" pitchFamily="18" charset="0"/>
                <a:cs typeface="Times New Roman" panose="02020603050405020304" pitchFamily="18" charset="0"/>
              </a:rPr>
              <a:t>Vs</a:t>
            </a:r>
            <a:r>
              <a:rPr lang="en-US" sz="3200" b="1" u="sng" dirty="0" smtClean="0">
                <a:latin typeface="Times New Roman" panose="02020603050405020304" pitchFamily="18" charset="0"/>
                <a:cs typeface="Times New Roman" panose="02020603050405020304" pitchFamily="18" charset="0"/>
              </a:rPr>
              <a:t> REVENUE</a:t>
            </a:r>
            <a:endParaRPr lang="en-IN" sz="32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72936" y="1143000"/>
            <a:ext cx="9206346" cy="5444775"/>
          </a:xfrm>
          <a:prstGeom prst="rect">
            <a:avLst/>
          </a:prstGeom>
        </p:spPr>
      </p:pic>
    </p:spTree>
    <p:extLst>
      <p:ext uri="{BB962C8B-B14F-4D97-AF65-F5344CB8AC3E}">
        <p14:creationId xmlns:p14="http://schemas.microsoft.com/office/powerpoint/2010/main" val="211647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039063" y="125914"/>
            <a:ext cx="6525491" cy="862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bg1"/>
                </a:solidFill>
                <a:latin typeface="Times New Roman" panose="02020603050405020304" pitchFamily="18" charset="0"/>
                <a:cs typeface="Times New Roman" panose="02020603050405020304" pitchFamily="18" charset="0"/>
              </a:rPr>
              <a:t>CHI-SQUARED TEST TABLE</a:t>
            </a:r>
          </a:p>
          <a:p>
            <a:pPr algn="ct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00905563"/>
              </p:ext>
            </p:extLst>
          </p:nvPr>
        </p:nvGraphicFramePr>
        <p:xfrm>
          <a:off x="1021346" y="1995013"/>
          <a:ext cx="9289716" cy="3804207"/>
        </p:xfrm>
        <a:graphic>
          <a:graphicData uri="http://schemas.openxmlformats.org/drawingml/2006/table">
            <a:tbl>
              <a:tblPr firstRow="1" bandRow="1">
                <a:tableStyleId>{5C22544A-7EE6-4342-B048-85BDC9FD1C3A}</a:tableStyleId>
              </a:tblPr>
              <a:tblGrid>
                <a:gridCol w="1548286"/>
                <a:gridCol w="1548286"/>
                <a:gridCol w="1548286"/>
                <a:gridCol w="1548286"/>
                <a:gridCol w="1548286"/>
                <a:gridCol w="1548286"/>
              </a:tblGrid>
              <a:tr h="604617">
                <a:tc>
                  <a:txBody>
                    <a:bodyPr/>
                    <a:lstStyle/>
                    <a:p>
                      <a:pPr marL="0" marR="0" algn="l">
                        <a:lnSpc>
                          <a:spcPct val="115000"/>
                        </a:lnSpc>
                        <a:spcBef>
                          <a:spcPts val="0"/>
                        </a:spcBef>
                        <a:spcAft>
                          <a:spcPts val="0"/>
                        </a:spcAft>
                      </a:pPr>
                      <a:r>
                        <a:rPr lang="en-IN" sz="1400" dirty="0">
                          <a:effectLst/>
                        </a:rPr>
                        <a:t>Variable 1</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Variable 2</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X-squared valued</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P-value</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Decision Rule</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Conclusion</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r>
              <a:tr h="11266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effectLst/>
                          <a:latin typeface="+mn-lt"/>
                          <a:ea typeface="+mn-ea"/>
                          <a:cs typeface="+mn-cs"/>
                        </a:rPr>
                        <a:t>Bidder</a:t>
                      </a:r>
                      <a:r>
                        <a:rPr lang="en-US" sz="1800" baseline="0" dirty="0" smtClean="0">
                          <a:effectLst/>
                          <a:latin typeface="+mn-lt"/>
                          <a:ea typeface="+mn-ea"/>
                          <a:cs typeface="+mn-cs"/>
                        </a:rPr>
                        <a:t> Code</a:t>
                      </a:r>
                      <a:endParaRPr lang="en-US" sz="2400" dirty="0" smtClean="0">
                        <a:effectLst/>
                        <a:latin typeface="Calibri" panose="020F0502020204030204" pitchFamily="34" charset="0"/>
                        <a:ea typeface="Calibri" panose="020F0502020204030204" pitchFamily="34" charset="0"/>
                        <a:cs typeface="Mangal"/>
                      </a:endParaRPr>
                    </a:p>
                    <a:p>
                      <a:endParaRPr lang="en-IN" dirty="0"/>
                    </a:p>
                  </a:txBody>
                  <a:tcPr/>
                </a:tc>
                <a:tc>
                  <a:txBody>
                    <a:bodyPr/>
                    <a:lstStyle/>
                    <a:p>
                      <a:pPr marL="0" marR="0" algn="l">
                        <a:lnSpc>
                          <a:spcPct val="115000"/>
                        </a:lnSpc>
                        <a:spcBef>
                          <a:spcPts val="0"/>
                        </a:spcBef>
                        <a:spcAft>
                          <a:spcPts val="0"/>
                        </a:spcAft>
                      </a:pPr>
                      <a:r>
                        <a:rPr lang="en-IN" sz="1400" dirty="0">
                          <a:effectLst/>
                        </a:rPr>
                        <a:t>Device Type</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baseline="0" dirty="0" smtClean="0">
                          <a:effectLst/>
                        </a:rPr>
                        <a:t>282.44                                  </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2.2e-16</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P-value&lt;0.05,Reject H0</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Dependent</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r>
              <a:tr h="906926">
                <a:tc>
                  <a:txBody>
                    <a:bodyPr/>
                    <a:lstStyle/>
                    <a:p>
                      <a:endParaRPr lang="en-IN" dirty="0"/>
                    </a:p>
                  </a:txBody>
                  <a:tcPr/>
                </a:tc>
                <a:tc>
                  <a:txBody>
                    <a:bodyPr/>
                    <a:lstStyle/>
                    <a:p>
                      <a:pPr marL="0" marR="0" algn="l">
                        <a:lnSpc>
                          <a:spcPct val="115000"/>
                        </a:lnSpc>
                        <a:spcBef>
                          <a:spcPts val="0"/>
                        </a:spcBef>
                        <a:spcAft>
                          <a:spcPts val="0"/>
                        </a:spcAft>
                      </a:pPr>
                      <a:r>
                        <a:rPr lang="en-IN" sz="1400" dirty="0">
                          <a:effectLst/>
                        </a:rPr>
                        <a:t>Rendered size</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US" sz="1400" dirty="0" smtClean="0">
                          <a:effectLst/>
                          <a:latin typeface="+mn-lt"/>
                          <a:ea typeface="+mn-ea"/>
                          <a:cs typeface="+mn-cs"/>
                        </a:rPr>
                        <a:t>1646.5</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a:effectLst/>
                        </a:rPr>
                        <a:t>2.2e-16</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smtClean="0">
                          <a:effectLst/>
                        </a:rPr>
                        <a:t>P-value&lt;0.05,Reject H0</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smtClean="0">
                          <a:effectLst/>
                        </a:rPr>
                        <a:t>Dependent</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r>
              <a:tr h="11660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effectLst/>
                          <a:latin typeface="+mn-lt"/>
                          <a:ea typeface="+mn-ea"/>
                          <a:cs typeface="+mn-cs"/>
                        </a:rPr>
                        <a:t>Device</a:t>
                      </a:r>
                      <a:r>
                        <a:rPr lang="en-US" sz="1800" baseline="0" dirty="0" smtClean="0">
                          <a:effectLst/>
                          <a:latin typeface="+mn-lt"/>
                          <a:ea typeface="+mn-ea"/>
                          <a:cs typeface="+mn-cs"/>
                        </a:rPr>
                        <a:t> Type</a:t>
                      </a:r>
                      <a:endParaRPr lang="en-US" sz="2400" dirty="0" smtClean="0">
                        <a:effectLst/>
                        <a:latin typeface="Calibri" panose="020F0502020204030204" pitchFamily="34" charset="0"/>
                        <a:ea typeface="Calibri" panose="020F0502020204030204" pitchFamily="34" charset="0"/>
                        <a:cs typeface="Mangal"/>
                      </a:endParaRPr>
                    </a:p>
                    <a:p>
                      <a:endParaRPr lang="en-IN" dirty="0"/>
                    </a:p>
                  </a:txBody>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IN" sz="1800" dirty="0" smtClean="0">
                          <a:effectLst/>
                        </a:rPr>
                        <a:t>Rendered size</a:t>
                      </a:r>
                      <a:endParaRPr lang="en-US" sz="2400" dirty="0" smtClean="0">
                        <a:effectLst/>
                        <a:latin typeface="Calibri" panose="020F0502020204030204" pitchFamily="34" charset="0"/>
                        <a:ea typeface="Calibri" panose="020F0502020204030204" pitchFamily="34" charset="0"/>
                        <a:cs typeface="Mangal"/>
                      </a:endParaRPr>
                    </a:p>
                    <a:p>
                      <a:pPr marL="0" marR="0" algn="l">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r>
                        <a:rPr lang="en-US" dirty="0" smtClean="0"/>
                        <a:t>3127.1</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effectLst/>
                        </a:rPr>
                        <a:t>2.2e-16</a:t>
                      </a:r>
                      <a:endParaRPr lang="en-US" sz="2400" dirty="0" smtClean="0">
                        <a:effectLst/>
                        <a:latin typeface="Calibri" panose="020F0502020204030204" pitchFamily="34" charset="0"/>
                        <a:ea typeface="Calibri" panose="020F0502020204030204" pitchFamily="34" charset="0"/>
                        <a:cs typeface="Mangal"/>
                      </a:endParaRPr>
                    </a:p>
                    <a:p>
                      <a:endParaRPr lang="en-IN" dirty="0"/>
                    </a:p>
                  </a:txBody>
                  <a:tcPr/>
                </a:tc>
                <a:tc>
                  <a:txBody>
                    <a:bodyPr/>
                    <a:lstStyle/>
                    <a:p>
                      <a:pPr marL="0" marR="0" algn="l">
                        <a:lnSpc>
                          <a:spcPct val="115000"/>
                        </a:lnSpc>
                        <a:spcBef>
                          <a:spcPts val="0"/>
                        </a:spcBef>
                        <a:spcAft>
                          <a:spcPts val="0"/>
                        </a:spcAft>
                      </a:pPr>
                      <a:r>
                        <a:rPr lang="en-IN" sz="1400" dirty="0" smtClean="0">
                          <a:effectLst/>
                        </a:rPr>
                        <a:t>P-value&lt;0.05,Reject H0</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c>
                  <a:txBody>
                    <a:bodyPr/>
                    <a:lstStyle/>
                    <a:p>
                      <a:pPr marL="0" marR="0" algn="l">
                        <a:lnSpc>
                          <a:spcPct val="115000"/>
                        </a:lnSpc>
                        <a:spcBef>
                          <a:spcPts val="0"/>
                        </a:spcBef>
                        <a:spcAft>
                          <a:spcPts val="0"/>
                        </a:spcAft>
                      </a:pPr>
                      <a:r>
                        <a:rPr lang="en-IN" sz="1400" dirty="0" smtClean="0">
                          <a:effectLst/>
                        </a:rPr>
                        <a:t>Dependent</a:t>
                      </a:r>
                      <a:endParaRPr lang="en-US" sz="1800" dirty="0">
                        <a:effectLst/>
                        <a:latin typeface="Calibri" panose="020F0502020204030204" pitchFamily="34" charset="0"/>
                        <a:ea typeface="Calibri" panose="020F0502020204030204" pitchFamily="34" charset="0"/>
                        <a:cs typeface="Mangal"/>
                      </a:endParaRPr>
                    </a:p>
                  </a:txBody>
                  <a:tcPr marL="67993" marR="67993" marT="0" marB="0"/>
                </a:tc>
              </a:tr>
            </a:tbl>
          </a:graphicData>
        </a:graphic>
      </p:graphicFrame>
    </p:spTree>
    <p:extLst>
      <p:ext uri="{BB962C8B-B14F-4D97-AF65-F5344CB8AC3E}">
        <p14:creationId xmlns:p14="http://schemas.microsoft.com/office/powerpoint/2010/main" val="274585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14499" y="145473"/>
            <a:ext cx="7554191" cy="1122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BETWEEN CONTINUOUS VARIABLE</a:t>
            </a:r>
          </a:p>
          <a:p>
            <a:pPr algn="ct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485948082"/>
              </p:ext>
            </p:extLst>
          </p:nvPr>
        </p:nvGraphicFramePr>
        <p:xfrm>
          <a:off x="1155700" y="2078181"/>
          <a:ext cx="9962573" cy="3169226"/>
        </p:xfrm>
        <a:graphic>
          <a:graphicData uri="http://schemas.openxmlformats.org/drawingml/2006/table">
            <a:tbl>
              <a:tblPr firstRow="1" firstCol="1" bandRow="1"/>
              <a:tblGrid>
                <a:gridCol w="2020963"/>
                <a:gridCol w="1327965"/>
                <a:gridCol w="1613585"/>
                <a:gridCol w="1612447"/>
                <a:gridCol w="1129962"/>
                <a:gridCol w="2257651"/>
              </a:tblGrid>
              <a:tr h="346264">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Request</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Impression</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Bids count</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cpm</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solidFill>
                            <a:srgbClr val="000000"/>
                          </a:solidFill>
                          <a:effectLst/>
                          <a:latin typeface="Times New Roman" panose="02020603050405020304" pitchFamily="18" charset="0"/>
                          <a:ea typeface="Times New Roman" panose="02020603050405020304" pitchFamily="18" charset="0"/>
                          <a:cs typeface="Mangal"/>
                        </a:rPr>
                        <a:t>revenue</a:t>
                      </a:r>
                      <a:endParaRPr lang="en-IN" sz="18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r>
              <a:tr h="552190">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Request</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00"/>
                          </a:solidFill>
                          <a:effectLst/>
                          <a:latin typeface="Times New Roman" panose="02020603050405020304" pitchFamily="18" charset="0"/>
                          <a:ea typeface="Times New Roman" panose="02020603050405020304" pitchFamily="18" charset="0"/>
                          <a:cs typeface="Mangal"/>
                        </a:rPr>
                        <a:t>1.0000</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0.704978</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0.93591</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0.01058</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00"/>
                          </a:solidFill>
                          <a:effectLst/>
                          <a:latin typeface="Times New Roman" panose="02020603050405020304" pitchFamily="18" charset="0"/>
                          <a:ea typeface="Times New Roman" panose="02020603050405020304" pitchFamily="18" charset="0"/>
                          <a:cs typeface="Mangal"/>
                        </a:rPr>
                        <a:t>0.66594747</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r>
              <a:tr h="552190">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Impression</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0.704978</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1.00000</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0.7853</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0.00414</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a:solidFill>
                            <a:srgbClr val="000000"/>
                          </a:solidFill>
                          <a:effectLst/>
                          <a:latin typeface="Times New Roman" panose="02020603050405020304" pitchFamily="18" charset="0"/>
                          <a:ea typeface="Times New Roman" panose="02020603050405020304" pitchFamily="18" charset="0"/>
                          <a:cs typeface="Mangal"/>
                        </a:rPr>
                        <a:t>0.92718888</a:t>
                      </a:r>
                      <a:endParaRPr lang="en-IN" sz="14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r>
              <a:tr h="552190">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Bids count</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8064A2"/>
                    </a:solidFill>
                  </a:tcPr>
                </a:tc>
                <a:tc>
                  <a:txBody>
                    <a:bodyPr/>
                    <a:lstStyle/>
                    <a:p>
                      <a:pPr algn="ct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0.935913</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0.78533406</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1.0000</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0.07474</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a:solidFill>
                            <a:srgbClr val="000000"/>
                          </a:solidFill>
                          <a:effectLst/>
                          <a:latin typeface="Times New Roman" panose="02020603050405020304" pitchFamily="18" charset="0"/>
                          <a:ea typeface="Times New Roman" panose="02020603050405020304" pitchFamily="18" charset="0"/>
                          <a:cs typeface="Mangal"/>
                        </a:rPr>
                        <a:t>0.80280169</a:t>
                      </a:r>
                      <a:endParaRPr lang="en-IN" sz="14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D8D8D8"/>
                    </a:solidFill>
                  </a:tcPr>
                </a:tc>
              </a:tr>
              <a:tr h="614202">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Cpm</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0.010587</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a:solidFill>
                            <a:srgbClr val="000000"/>
                          </a:solidFill>
                          <a:effectLst/>
                          <a:latin typeface="Times New Roman" panose="02020603050405020304" pitchFamily="18" charset="0"/>
                          <a:ea typeface="Times New Roman" panose="02020603050405020304" pitchFamily="18" charset="0"/>
                          <a:cs typeface="Mangal"/>
                        </a:rPr>
                        <a:t>-0.00414863</a:t>
                      </a:r>
                      <a:endParaRPr lang="en-IN" sz="14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0.074744</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00"/>
                          </a:solidFill>
                          <a:effectLst/>
                          <a:latin typeface="Times New Roman" panose="02020603050405020304" pitchFamily="18" charset="0"/>
                          <a:ea typeface="Times New Roman" panose="02020603050405020304" pitchFamily="18" charset="0"/>
                          <a:cs typeface="Mangal"/>
                        </a:rPr>
                        <a:t>1.0000000</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00"/>
                          </a:solidFill>
                          <a:effectLst/>
                          <a:latin typeface="Times New Roman" panose="02020603050405020304" pitchFamily="18" charset="0"/>
                          <a:ea typeface="Times New Roman" panose="02020603050405020304" pitchFamily="18" charset="0"/>
                          <a:cs typeface="Mangal"/>
                        </a:rPr>
                        <a:t>0.09426785</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a:noFill/>
                    </a:lnB>
                  </a:tcPr>
                </a:tc>
              </a:tr>
              <a:tr h="552190">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solidFill>
                            <a:srgbClr val="000000"/>
                          </a:solidFill>
                          <a:effectLst/>
                          <a:latin typeface="Times New Roman" panose="02020603050405020304" pitchFamily="18" charset="0"/>
                          <a:ea typeface="Times New Roman" panose="02020603050405020304" pitchFamily="18" charset="0"/>
                          <a:cs typeface="Mangal"/>
                        </a:rPr>
                        <a:t>revenue</a:t>
                      </a:r>
                      <a:endParaRPr lang="en-IN" sz="1800" b="1">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8064A2"/>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0.665947</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0.92718888</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00"/>
                          </a:solidFill>
                          <a:effectLst/>
                          <a:latin typeface="Times New Roman" panose="02020603050405020304" pitchFamily="18" charset="0"/>
                          <a:ea typeface="Times New Roman" panose="02020603050405020304" pitchFamily="18" charset="0"/>
                          <a:cs typeface="Mangal"/>
                        </a:rPr>
                        <a:t>0.828169</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smtClean="0">
                          <a:solidFill>
                            <a:srgbClr val="000000"/>
                          </a:solidFill>
                          <a:effectLst/>
                          <a:latin typeface="Times New Roman" panose="02020603050405020304" pitchFamily="18" charset="0"/>
                          <a:ea typeface="Times New Roman" panose="02020603050405020304" pitchFamily="18" charset="0"/>
                          <a:cs typeface="Mangal"/>
                        </a:rPr>
                        <a:t>0.094268</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00"/>
                          </a:solidFill>
                          <a:effectLst/>
                          <a:latin typeface="Times New Roman" panose="02020603050405020304" pitchFamily="18" charset="0"/>
                          <a:ea typeface="Times New Roman" panose="02020603050405020304" pitchFamily="18" charset="0"/>
                          <a:cs typeface="Mangal"/>
                        </a:rPr>
                        <a:t>1.0000000</a:t>
                      </a:r>
                      <a:endParaRPr lang="en-IN" sz="1400" b="1" dirty="0">
                        <a:effectLst/>
                        <a:latin typeface="Calibri" panose="020F0502020204030204" pitchFamily="34" charset="0"/>
                        <a:ea typeface="Calibri" panose="020F0502020204030204" pitchFamily="34" charset="0"/>
                        <a:cs typeface="Mangal"/>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Tree>
    <p:extLst>
      <p:ext uri="{BB962C8B-B14F-4D97-AF65-F5344CB8AC3E}">
        <p14:creationId xmlns:p14="http://schemas.microsoft.com/office/powerpoint/2010/main" val="187825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51693" y="301496"/>
            <a:ext cx="5598930" cy="90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bg1"/>
                </a:solidFill>
                <a:latin typeface="Times New Roman" panose="02020603050405020304" pitchFamily="18" charset="0"/>
                <a:cs typeface="Times New Roman" panose="02020603050405020304" pitchFamily="18" charset="0"/>
              </a:rPr>
              <a:t>MULTIPLE</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a:solidFill>
                  <a:schemeClr val="bg1"/>
                </a:solidFill>
                <a:latin typeface="Times New Roman" panose="02020603050405020304" pitchFamily="18" charset="0"/>
                <a:cs typeface="Times New Roman" panose="02020603050405020304" pitchFamily="18" charset="0"/>
              </a:rPr>
              <a:t>REGRESSION</a:t>
            </a:r>
          </a:p>
          <a:p>
            <a:pPr algn="ctr"/>
            <a:endParaRPr lang="en-IN" dirty="0"/>
          </a:p>
        </p:txBody>
      </p:sp>
      <p:sp>
        <p:nvSpPr>
          <p:cNvPr id="3" name="Rectangle 2"/>
          <p:cNvSpPr/>
          <p:nvPr/>
        </p:nvSpPr>
        <p:spPr>
          <a:xfrm>
            <a:off x="433137" y="1852863"/>
            <a:ext cx="10912641" cy="440120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Residual standard error: </a:t>
            </a:r>
            <a:r>
              <a:rPr lang="en-US" sz="2400" dirty="0" smtClean="0">
                <a:latin typeface="Times New Roman" panose="02020603050405020304" pitchFamily="18" charset="0"/>
                <a:cs typeface="Times New Roman" panose="02020603050405020304" pitchFamily="18" charset="0"/>
              </a:rPr>
              <a:t>0.1053 </a:t>
            </a:r>
            <a:r>
              <a:rPr lang="en-US" sz="2400" dirty="0">
                <a:latin typeface="Times New Roman" panose="02020603050405020304" pitchFamily="18" charset="0"/>
                <a:cs typeface="Times New Roman" panose="02020603050405020304" pitchFamily="18" charset="0"/>
              </a:rPr>
              <a:t>on </a:t>
            </a:r>
            <a:r>
              <a:rPr lang="en-US" sz="2400" dirty="0" smtClean="0">
                <a:latin typeface="Times New Roman" panose="02020603050405020304" pitchFamily="18" charset="0"/>
                <a:cs typeface="Times New Roman" panose="02020603050405020304" pitchFamily="18" charset="0"/>
              </a:rPr>
              <a:t>12334 </a:t>
            </a:r>
            <a:r>
              <a:rPr lang="en-US" sz="2400" dirty="0">
                <a:latin typeface="Times New Roman" panose="02020603050405020304" pitchFamily="18" charset="0"/>
                <a:cs typeface="Times New Roman" panose="02020603050405020304" pitchFamily="18" charset="0"/>
              </a:rPr>
              <a:t>degrees of freedom</a:t>
            </a:r>
          </a:p>
          <a:p>
            <a:r>
              <a:rPr lang="en-US" sz="2400" dirty="0">
                <a:latin typeface="Times New Roman" panose="02020603050405020304" pitchFamily="18" charset="0"/>
                <a:cs typeface="Times New Roman" panose="02020603050405020304" pitchFamily="18" charset="0"/>
              </a:rPr>
              <a:t>Multiple R-squared:  </a:t>
            </a:r>
            <a:r>
              <a:rPr lang="en-US" sz="2400" dirty="0" smtClean="0">
                <a:latin typeface="Times New Roman" panose="02020603050405020304" pitchFamily="18" charset="0"/>
                <a:cs typeface="Times New Roman" panose="02020603050405020304" pitchFamily="18" charset="0"/>
              </a:rPr>
              <a:t>0.8704,</a:t>
            </a:r>
            <a:r>
              <a:rPr lang="en-US" sz="2400" dirty="0">
                <a:latin typeface="Times New Roman" panose="02020603050405020304" pitchFamily="18" charset="0"/>
                <a:cs typeface="Times New Roman" panose="02020603050405020304" pitchFamily="18" charset="0"/>
              </a:rPr>
              <a:t>	Adjusted R-squared:  </a:t>
            </a:r>
            <a:r>
              <a:rPr lang="en-US" sz="2400" dirty="0" smtClean="0">
                <a:latin typeface="Times New Roman" panose="02020603050405020304" pitchFamily="18" charset="0"/>
                <a:cs typeface="Times New Roman" panose="02020603050405020304" pitchFamily="18" charset="0"/>
              </a:rPr>
              <a:t>0.8703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F-statistic:  5477 on 38 and 20961 DF,  p-value: &lt; 2.2e-16</a:t>
            </a:r>
          </a:p>
          <a:p>
            <a:r>
              <a:rPr lang="en-US" sz="2000" dirty="0">
                <a:latin typeface="Times New Roman" panose="02020603050405020304" pitchFamily="18" charset="0"/>
                <a:cs typeface="Times New Roman" panose="02020603050405020304" pitchFamily="18" charset="0"/>
              </a:rPr>
              <a:t> MSE = 0.0692027</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Interpretation: </a:t>
            </a:r>
          </a:p>
          <a:p>
            <a:r>
              <a:rPr lang="en-US" sz="2400" dirty="0">
                <a:latin typeface="Times New Roman" panose="02020603050405020304" pitchFamily="18" charset="0"/>
                <a:cs typeface="Times New Roman" panose="02020603050405020304" pitchFamily="18" charset="0"/>
              </a:rPr>
              <a:t>From multiple regression we can conclude that There is significant relationship between revenue and Request, </a:t>
            </a:r>
            <a:r>
              <a:rPr lang="en-US" sz="2400" dirty="0" err="1">
                <a:latin typeface="Times New Roman" panose="02020603050405020304" pitchFamily="18" charset="0"/>
                <a:cs typeface="Times New Roman" panose="02020603050405020304" pitchFamily="18" charset="0"/>
              </a:rPr>
              <a:t>bids_count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cpm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biddercode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rendersize</a:t>
            </a:r>
            <a:r>
              <a:rPr lang="en-US" sz="2400" dirty="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predicting test data we get MSE=(</a:t>
            </a:r>
            <a:r>
              <a:rPr lang="en-US" sz="2400" dirty="0" err="1">
                <a:latin typeface="Times New Roman" panose="02020603050405020304" pitchFamily="18" charset="0"/>
                <a:cs typeface="Times New Roman" panose="02020603050405020304" pitchFamily="18" charset="0"/>
              </a:rPr>
              <a:t>cal-predi</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2=0.008914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a:t>
            </a:r>
            <a:r>
              <a:rPr lang="en-US" sz="2400" dirty="0" smtClean="0">
                <a:latin typeface="Times New Roman" panose="02020603050405020304" pitchFamily="18" charset="0"/>
                <a:cs typeface="Times New Roman" panose="02020603050405020304" pitchFamily="18" charset="0"/>
              </a:rPr>
              <a:t>R-squared=0.8703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means that </a:t>
            </a:r>
            <a:r>
              <a:rPr lang="en-US" sz="2400" dirty="0" smtClean="0">
                <a:latin typeface="Times New Roman" panose="02020603050405020304" pitchFamily="18" charset="0"/>
                <a:cs typeface="Times New Roman" panose="02020603050405020304" pitchFamily="18" charset="0"/>
              </a:rPr>
              <a:t>87.03% </a:t>
            </a:r>
            <a:r>
              <a:rPr lang="en-US" sz="2400" dirty="0">
                <a:latin typeface="Times New Roman" panose="02020603050405020304" pitchFamily="18" charset="0"/>
                <a:cs typeface="Times New Roman" panose="02020603050405020304" pitchFamily="18" charset="0"/>
              </a:rPr>
              <a:t>of variation in revenue is explained by its relationship with linear combination of all independent variable. </a:t>
            </a:r>
          </a:p>
        </p:txBody>
      </p:sp>
    </p:spTree>
    <p:extLst>
      <p:ext uri="{BB962C8B-B14F-4D97-AF65-F5344CB8AC3E}">
        <p14:creationId xmlns:p14="http://schemas.microsoft.com/office/powerpoint/2010/main" val="3369146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168</TotalTime>
  <Words>597</Words>
  <Application>Microsoft Office PowerPoint</Application>
  <PresentationFormat>Widescreen</PresentationFormat>
  <Paragraphs>181</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Corbel</vt:lpstr>
      <vt:lpstr>Mangal</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dcterms:created xsi:type="dcterms:W3CDTF">2020-09-18T06:32:07Z</dcterms:created>
  <dcterms:modified xsi:type="dcterms:W3CDTF">2020-09-21T06:37:28Z</dcterms:modified>
</cp:coreProperties>
</file>