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4" r:id="rId5"/>
    <p:sldId id="265" r:id="rId6"/>
    <p:sldId id="259" r:id="rId7"/>
    <p:sldId id="260" r:id="rId8"/>
    <p:sldId id="261" r:id="rId9"/>
    <p:sldId id="266"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7435-9F34-7385-B212-0E78800A21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FE085D-12E1-C987-9635-5DE4D48B9B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8905B0-6120-FB08-076E-3F78F01F5124}"/>
              </a:ext>
            </a:extLst>
          </p:cNvPr>
          <p:cNvSpPr>
            <a:spLocks noGrp="1"/>
          </p:cNvSpPr>
          <p:nvPr>
            <p:ph type="dt" sz="half" idx="10"/>
          </p:nvPr>
        </p:nvSpPr>
        <p:spPr/>
        <p:txBody>
          <a:bodyPr/>
          <a:lstStyle/>
          <a:p>
            <a:fld id="{F909E707-8307-4760-B19D-05B6DD0E874F}" type="datetimeFigureOut">
              <a:rPr lang="en-US" smtClean="0"/>
              <a:t>12/6/2023</a:t>
            </a:fld>
            <a:endParaRPr lang="en-US"/>
          </a:p>
        </p:txBody>
      </p:sp>
      <p:sp>
        <p:nvSpPr>
          <p:cNvPr id="5" name="Footer Placeholder 4">
            <a:extLst>
              <a:ext uri="{FF2B5EF4-FFF2-40B4-BE49-F238E27FC236}">
                <a16:creationId xmlns:a16="http://schemas.microsoft.com/office/drawing/2014/main" id="{ACB6EE53-5957-FA15-ACB7-502800CA3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59E05-F5B4-423D-DBE9-2D89F6183D02}"/>
              </a:ext>
            </a:extLst>
          </p:cNvPr>
          <p:cNvSpPr>
            <a:spLocks noGrp="1"/>
          </p:cNvSpPr>
          <p:nvPr>
            <p:ph type="sldNum" sz="quarter" idx="12"/>
          </p:nvPr>
        </p:nvSpPr>
        <p:spPr/>
        <p:txBody>
          <a:bodyPr/>
          <a:lstStyle/>
          <a:p>
            <a:fld id="{30E991D1-2461-4924-A56D-1C45FB477192}" type="slidenum">
              <a:rPr lang="en-US" smtClean="0"/>
              <a:t>‹#›</a:t>
            </a:fld>
            <a:endParaRPr lang="en-US"/>
          </a:p>
        </p:txBody>
      </p:sp>
    </p:spTree>
    <p:extLst>
      <p:ext uri="{BB962C8B-B14F-4D97-AF65-F5344CB8AC3E}">
        <p14:creationId xmlns:p14="http://schemas.microsoft.com/office/powerpoint/2010/main" val="428726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90191-13F4-20D5-B644-9AA2704CBA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807C88-C622-6256-0E2C-DF8BBB113B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7B16F4-45BD-93B3-1C15-9D628C05901F}"/>
              </a:ext>
            </a:extLst>
          </p:cNvPr>
          <p:cNvSpPr>
            <a:spLocks noGrp="1"/>
          </p:cNvSpPr>
          <p:nvPr>
            <p:ph type="dt" sz="half" idx="10"/>
          </p:nvPr>
        </p:nvSpPr>
        <p:spPr/>
        <p:txBody>
          <a:bodyPr/>
          <a:lstStyle/>
          <a:p>
            <a:fld id="{F909E707-8307-4760-B19D-05B6DD0E874F}" type="datetimeFigureOut">
              <a:rPr lang="en-US" smtClean="0"/>
              <a:t>12/6/2023</a:t>
            </a:fld>
            <a:endParaRPr lang="en-US"/>
          </a:p>
        </p:txBody>
      </p:sp>
      <p:sp>
        <p:nvSpPr>
          <p:cNvPr id="5" name="Footer Placeholder 4">
            <a:extLst>
              <a:ext uri="{FF2B5EF4-FFF2-40B4-BE49-F238E27FC236}">
                <a16:creationId xmlns:a16="http://schemas.microsoft.com/office/drawing/2014/main" id="{0634E433-2B59-F542-0636-475F17F25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65370E-1E2A-4B8E-C987-1718ABE56E42}"/>
              </a:ext>
            </a:extLst>
          </p:cNvPr>
          <p:cNvSpPr>
            <a:spLocks noGrp="1"/>
          </p:cNvSpPr>
          <p:nvPr>
            <p:ph type="sldNum" sz="quarter" idx="12"/>
          </p:nvPr>
        </p:nvSpPr>
        <p:spPr/>
        <p:txBody>
          <a:bodyPr/>
          <a:lstStyle/>
          <a:p>
            <a:fld id="{30E991D1-2461-4924-A56D-1C45FB477192}" type="slidenum">
              <a:rPr lang="en-US" smtClean="0"/>
              <a:t>‹#›</a:t>
            </a:fld>
            <a:endParaRPr lang="en-US"/>
          </a:p>
        </p:txBody>
      </p:sp>
    </p:spTree>
    <p:extLst>
      <p:ext uri="{BB962C8B-B14F-4D97-AF65-F5344CB8AC3E}">
        <p14:creationId xmlns:p14="http://schemas.microsoft.com/office/powerpoint/2010/main" val="484169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CEF07C-C6E9-1D5A-A7A9-0FD5D24D81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B05951-1099-9122-8A01-21168DE248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3CC29F-9765-AC1B-766B-4D6A49C6088D}"/>
              </a:ext>
            </a:extLst>
          </p:cNvPr>
          <p:cNvSpPr>
            <a:spLocks noGrp="1"/>
          </p:cNvSpPr>
          <p:nvPr>
            <p:ph type="dt" sz="half" idx="10"/>
          </p:nvPr>
        </p:nvSpPr>
        <p:spPr/>
        <p:txBody>
          <a:bodyPr/>
          <a:lstStyle/>
          <a:p>
            <a:fld id="{F909E707-8307-4760-B19D-05B6DD0E874F}" type="datetimeFigureOut">
              <a:rPr lang="en-US" smtClean="0"/>
              <a:t>12/6/2023</a:t>
            </a:fld>
            <a:endParaRPr lang="en-US"/>
          </a:p>
        </p:txBody>
      </p:sp>
      <p:sp>
        <p:nvSpPr>
          <p:cNvPr id="5" name="Footer Placeholder 4">
            <a:extLst>
              <a:ext uri="{FF2B5EF4-FFF2-40B4-BE49-F238E27FC236}">
                <a16:creationId xmlns:a16="http://schemas.microsoft.com/office/drawing/2014/main" id="{12C18711-D957-7E9F-E157-7CFF082A2A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D73A3-7463-AD11-0133-17183B61EC68}"/>
              </a:ext>
            </a:extLst>
          </p:cNvPr>
          <p:cNvSpPr>
            <a:spLocks noGrp="1"/>
          </p:cNvSpPr>
          <p:nvPr>
            <p:ph type="sldNum" sz="quarter" idx="12"/>
          </p:nvPr>
        </p:nvSpPr>
        <p:spPr/>
        <p:txBody>
          <a:bodyPr/>
          <a:lstStyle/>
          <a:p>
            <a:fld id="{30E991D1-2461-4924-A56D-1C45FB477192}" type="slidenum">
              <a:rPr lang="en-US" smtClean="0"/>
              <a:t>‹#›</a:t>
            </a:fld>
            <a:endParaRPr lang="en-US"/>
          </a:p>
        </p:txBody>
      </p:sp>
    </p:spTree>
    <p:extLst>
      <p:ext uri="{BB962C8B-B14F-4D97-AF65-F5344CB8AC3E}">
        <p14:creationId xmlns:p14="http://schemas.microsoft.com/office/powerpoint/2010/main" val="2199058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6E527-5F24-5E2E-E5F1-6642C7D01D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D72CB-ABEF-99A5-FEED-F7A864AC70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942052-80A0-6A6C-0DAD-A51D57C474B0}"/>
              </a:ext>
            </a:extLst>
          </p:cNvPr>
          <p:cNvSpPr>
            <a:spLocks noGrp="1"/>
          </p:cNvSpPr>
          <p:nvPr>
            <p:ph type="dt" sz="half" idx="10"/>
          </p:nvPr>
        </p:nvSpPr>
        <p:spPr/>
        <p:txBody>
          <a:bodyPr/>
          <a:lstStyle/>
          <a:p>
            <a:fld id="{F909E707-8307-4760-B19D-05B6DD0E874F}" type="datetimeFigureOut">
              <a:rPr lang="en-US" smtClean="0"/>
              <a:t>12/6/2023</a:t>
            </a:fld>
            <a:endParaRPr lang="en-US"/>
          </a:p>
        </p:txBody>
      </p:sp>
      <p:sp>
        <p:nvSpPr>
          <p:cNvPr id="5" name="Footer Placeholder 4">
            <a:extLst>
              <a:ext uri="{FF2B5EF4-FFF2-40B4-BE49-F238E27FC236}">
                <a16:creationId xmlns:a16="http://schemas.microsoft.com/office/drawing/2014/main" id="{C0CD253B-58C8-3981-C05E-1A854C420D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4AFC04-D434-4FBD-FA66-C45829C05A0C}"/>
              </a:ext>
            </a:extLst>
          </p:cNvPr>
          <p:cNvSpPr>
            <a:spLocks noGrp="1"/>
          </p:cNvSpPr>
          <p:nvPr>
            <p:ph type="sldNum" sz="quarter" idx="12"/>
          </p:nvPr>
        </p:nvSpPr>
        <p:spPr/>
        <p:txBody>
          <a:bodyPr/>
          <a:lstStyle/>
          <a:p>
            <a:fld id="{30E991D1-2461-4924-A56D-1C45FB477192}" type="slidenum">
              <a:rPr lang="en-US" smtClean="0"/>
              <a:t>‹#›</a:t>
            </a:fld>
            <a:endParaRPr lang="en-US"/>
          </a:p>
        </p:txBody>
      </p:sp>
    </p:spTree>
    <p:extLst>
      <p:ext uri="{BB962C8B-B14F-4D97-AF65-F5344CB8AC3E}">
        <p14:creationId xmlns:p14="http://schemas.microsoft.com/office/powerpoint/2010/main" val="135726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0D17-ADBF-A00D-F728-499B12C280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6B6B5C-06E2-56D8-3D47-862298A3D0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FE8EC3-F38F-17AE-6F61-87D9D1961286}"/>
              </a:ext>
            </a:extLst>
          </p:cNvPr>
          <p:cNvSpPr>
            <a:spLocks noGrp="1"/>
          </p:cNvSpPr>
          <p:nvPr>
            <p:ph type="dt" sz="half" idx="10"/>
          </p:nvPr>
        </p:nvSpPr>
        <p:spPr/>
        <p:txBody>
          <a:bodyPr/>
          <a:lstStyle/>
          <a:p>
            <a:fld id="{F909E707-8307-4760-B19D-05B6DD0E874F}" type="datetimeFigureOut">
              <a:rPr lang="en-US" smtClean="0"/>
              <a:t>12/6/2023</a:t>
            </a:fld>
            <a:endParaRPr lang="en-US"/>
          </a:p>
        </p:txBody>
      </p:sp>
      <p:sp>
        <p:nvSpPr>
          <p:cNvPr id="5" name="Footer Placeholder 4">
            <a:extLst>
              <a:ext uri="{FF2B5EF4-FFF2-40B4-BE49-F238E27FC236}">
                <a16:creationId xmlns:a16="http://schemas.microsoft.com/office/drawing/2014/main" id="{26AF2A15-BF36-7248-F420-E03B9D5FF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9417A-F9CA-A183-4AC7-CB85D8271718}"/>
              </a:ext>
            </a:extLst>
          </p:cNvPr>
          <p:cNvSpPr>
            <a:spLocks noGrp="1"/>
          </p:cNvSpPr>
          <p:nvPr>
            <p:ph type="sldNum" sz="quarter" idx="12"/>
          </p:nvPr>
        </p:nvSpPr>
        <p:spPr/>
        <p:txBody>
          <a:bodyPr/>
          <a:lstStyle/>
          <a:p>
            <a:fld id="{30E991D1-2461-4924-A56D-1C45FB477192}" type="slidenum">
              <a:rPr lang="en-US" smtClean="0"/>
              <a:t>‹#›</a:t>
            </a:fld>
            <a:endParaRPr lang="en-US"/>
          </a:p>
        </p:txBody>
      </p:sp>
    </p:spTree>
    <p:extLst>
      <p:ext uri="{BB962C8B-B14F-4D97-AF65-F5344CB8AC3E}">
        <p14:creationId xmlns:p14="http://schemas.microsoft.com/office/powerpoint/2010/main" val="270430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2E49-5932-1DB8-CBDE-9B740643B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18B48B-7591-79D4-0670-03F0E51D36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73393E-0A7E-08C9-8AF0-F56CC9E76A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C09651-0669-A561-2B23-72B9404498CA}"/>
              </a:ext>
            </a:extLst>
          </p:cNvPr>
          <p:cNvSpPr>
            <a:spLocks noGrp="1"/>
          </p:cNvSpPr>
          <p:nvPr>
            <p:ph type="dt" sz="half" idx="10"/>
          </p:nvPr>
        </p:nvSpPr>
        <p:spPr/>
        <p:txBody>
          <a:bodyPr/>
          <a:lstStyle/>
          <a:p>
            <a:fld id="{F909E707-8307-4760-B19D-05B6DD0E874F}" type="datetimeFigureOut">
              <a:rPr lang="en-US" smtClean="0"/>
              <a:t>12/6/2023</a:t>
            </a:fld>
            <a:endParaRPr lang="en-US"/>
          </a:p>
        </p:txBody>
      </p:sp>
      <p:sp>
        <p:nvSpPr>
          <p:cNvPr id="6" name="Footer Placeholder 5">
            <a:extLst>
              <a:ext uri="{FF2B5EF4-FFF2-40B4-BE49-F238E27FC236}">
                <a16:creationId xmlns:a16="http://schemas.microsoft.com/office/drawing/2014/main" id="{17331D2B-DE03-1F98-43F6-704C586579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170BAA-9466-CD1D-0995-145A5010F8AE}"/>
              </a:ext>
            </a:extLst>
          </p:cNvPr>
          <p:cNvSpPr>
            <a:spLocks noGrp="1"/>
          </p:cNvSpPr>
          <p:nvPr>
            <p:ph type="sldNum" sz="quarter" idx="12"/>
          </p:nvPr>
        </p:nvSpPr>
        <p:spPr/>
        <p:txBody>
          <a:bodyPr/>
          <a:lstStyle/>
          <a:p>
            <a:fld id="{30E991D1-2461-4924-A56D-1C45FB477192}" type="slidenum">
              <a:rPr lang="en-US" smtClean="0"/>
              <a:t>‹#›</a:t>
            </a:fld>
            <a:endParaRPr lang="en-US"/>
          </a:p>
        </p:txBody>
      </p:sp>
    </p:spTree>
    <p:extLst>
      <p:ext uri="{BB962C8B-B14F-4D97-AF65-F5344CB8AC3E}">
        <p14:creationId xmlns:p14="http://schemas.microsoft.com/office/powerpoint/2010/main" val="331374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C9B18-BA8C-6767-FA37-703FF26E1E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00DCE8-842E-3398-710A-214C9BBF17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86C39A-B4FD-1855-C071-052171D207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C34E06-1F68-7370-9020-14F08BDC1D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A7523E-5148-83F4-525C-B4B6A55B4F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FF24EA-336A-D470-9EE5-64797939DCE2}"/>
              </a:ext>
            </a:extLst>
          </p:cNvPr>
          <p:cNvSpPr>
            <a:spLocks noGrp="1"/>
          </p:cNvSpPr>
          <p:nvPr>
            <p:ph type="dt" sz="half" idx="10"/>
          </p:nvPr>
        </p:nvSpPr>
        <p:spPr/>
        <p:txBody>
          <a:bodyPr/>
          <a:lstStyle/>
          <a:p>
            <a:fld id="{F909E707-8307-4760-B19D-05B6DD0E874F}" type="datetimeFigureOut">
              <a:rPr lang="en-US" smtClean="0"/>
              <a:t>12/6/2023</a:t>
            </a:fld>
            <a:endParaRPr lang="en-US"/>
          </a:p>
        </p:txBody>
      </p:sp>
      <p:sp>
        <p:nvSpPr>
          <p:cNvPr id="8" name="Footer Placeholder 7">
            <a:extLst>
              <a:ext uri="{FF2B5EF4-FFF2-40B4-BE49-F238E27FC236}">
                <a16:creationId xmlns:a16="http://schemas.microsoft.com/office/drawing/2014/main" id="{54BBC5BC-4809-C7BD-D622-814ECB7F1E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A0E14C-DC56-678E-47C6-F67B7CEA9F52}"/>
              </a:ext>
            </a:extLst>
          </p:cNvPr>
          <p:cNvSpPr>
            <a:spLocks noGrp="1"/>
          </p:cNvSpPr>
          <p:nvPr>
            <p:ph type="sldNum" sz="quarter" idx="12"/>
          </p:nvPr>
        </p:nvSpPr>
        <p:spPr/>
        <p:txBody>
          <a:bodyPr/>
          <a:lstStyle/>
          <a:p>
            <a:fld id="{30E991D1-2461-4924-A56D-1C45FB477192}" type="slidenum">
              <a:rPr lang="en-US" smtClean="0"/>
              <a:t>‹#›</a:t>
            </a:fld>
            <a:endParaRPr lang="en-US"/>
          </a:p>
        </p:txBody>
      </p:sp>
    </p:spTree>
    <p:extLst>
      <p:ext uri="{BB962C8B-B14F-4D97-AF65-F5344CB8AC3E}">
        <p14:creationId xmlns:p14="http://schemas.microsoft.com/office/powerpoint/2010/main" val="91966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B5606-8298-5877-D3ED-63AEA87FC3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4A85B6-250B-E037-7447-9248D1CF9C96}"/>
              </a:ext>
            </a:extLst>
          </p:cNvPr>
          <p:cNvSpPr>
            <a:spLocks noGrp="1"/>
          </p:cNvSpPr>
          <p:nvPr>
            <p:ph type="dt" sz="half" idx="10"/>
          </p:nvPr>
        </p:nvSpPr>
        <p:spPr/>
        <p:txBody>
          <a:bodyPr/>
          <a:lstStyle/>
          <a:p>
            <a:fld id="{F909E707-8307-4760-B19D-05B6DD0E874F}" type="datetimeFigureOut">
              <a:rPr lang="en-US" smtClean="0"/>
              <a:t>12/6/2023</a:t>
            </a:fld>
            <a:endParaRPr lang="en-US"/>
          </a:p>
        </p:txBody>
      </p:sp>
      <p:sp>
        <p:nvSpPr>
          <p:cNvPr id="4" name="Footer Placeholder 3">
            <a:extLst>
              <a:ext uri="{FF2B5EF4-FFF2-40B4-BE49-F238E27FC236}">
                <a16:creationId xmlns:a16="http://schemas.microsoft.com/office/drawing/2014/main" id="{A8B93C25-1163-5DF7-FD05-EFD6D2A7AF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7F5E93-E8BC-C1A9-CC5D-DA6EA7C14C5D}"/>
              </a:ext>
            </a:extLst>
          </p:cNvPr>
          <p:cNvSpPr>
            <a:spLocks noGrp="1"/>
          </p:cNvSpPr>
          <p:nvPr>
            <p:ph type="sldNum" sz="quarter" idx="12"/>
          </p:nvPr>
        </p:nvSpPr>
        <p:spPr/>
        <p:txBody>
          <a:bodyPr/>
          <a:lstStyle/>
          <a:p>
            <a:fld id="{30E991D1-2461-4924-A56D-1C45FB477192}" type="slidenum">
              <a:rPr lang="en-US" smtClean="0"/>
              <a:t>‹#›</a:t>
            </a:fld>
            <a:endParaRPr lang="en-US"/>
          </a:p>
        </p:txBody>
      </p:sp>
    </p:spTree>
    <p:extLst>
      <p:ext uri="{BB962C8B-B14F-4D97-AF65-F5344CB8AC3E}">
        <p14:creationId xmlns:p14="http://schemas.microsoft.com/office/powerpoint/2010/main" val="616273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01A1AF-3C61-93E8-E35C-644F36F8048C}"/>
              </a:ext>
            </a:extLst>
          </p:cNvPr>
          <p:cNvSpPr>
            <a:spLocks noGrp="1"/>
          </p:cNvSpPr>
          <p:nvPr>
            <p:ph type="dt" sz="half" idx="10"/>
          </p:nvPr>
        </p:nvSpPr>
        <p:spPr/>
        <p:txBody>
          <a:bodyPr/>
          <a:lstStyle/>
          <a:p>
            <a:fld id="{F909E707-8307-4760-B19D-05B6DD0E874F}" type="datetimeFigureOut">
              <a:rPr lang="en-US" smtClean="0"/>
              <a:t>12/6/2023</a:t>
            </a:fld>
            <a:endParaRPr lang="en-US"/>
          </a:p>
        </p:txBody>
      </p:sp>
      <p:sp>
        <p:nvSpPr>
          <p:cNvPr id="3" name="Footer Placeholder 2">
            <a:extLst>
              <a:ext uri="{FF2B5EF4-FFF2-40B4-BE49-F238E27FC236}">
                <a16:creationId xmlns:a16="http://schemas.microsoft.com/office/drawing/2014/main" id="{A607D392-6E4E-B884-C03E-7C5D819FC5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277EB7-AC77-65EC-1BAF-33BEBEE2A3D0}"/>
              </a:ext>
            </a:extLst>
          </p:cNvPr>
          <p:cNvSpPr>
            <a:spLocks noGrp="1"/>
          </p:cNvSpPr>
          <p:nvPr>
            <p:ph type="sldNum" sz="quarter" idx="12"/>
          </p:nvPr>
        </p:nvSpPr>
        <p:spPr/>
        <p:txBody>
          <a:bodyPr/>
          <a:lstStyle/>
          <a:p>
            <a:fld id="{30E991D1-2461-4924-A56D-1C45FB477192}" type="slidenum">
              <a:rPr lang="en-US" smtClean="0"/>
              <a:t>‹#›</a:t>
            </a:fld>
            <a:endParaRPr lang="en-US"/>
          </a:p>
        </p:txBody>
      </p:sp>
    </p:spTree>
    <p:extLst>
      <p:ext uri="{BB962C8B-B14F-4D97-AF65-F5344CB8AC3E}">
        <p14:creationId xmlns:p14="http://schemas.microsoft.com/office/powerpoint/2010/main" val="1710901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C9188-D393-1C50-36B8-2E4CA8A5A6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7F4704-CF4B-825A-926F-DD45212B21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494BE7-C449-6DE0-4EE3-163C11B8DD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FFDE71-BBC8-CBD9-BD02-96AF5DB0AB01}"/>
              </a:ext>
            </a:extLst>
          </p:cNvPr>
          <p:cNvSpPr>
            <a:spLocks noGrp="1"/>
          </p:cNvSpPr>
          <p:nvPr>
            <p:ph type="dt" sz="half" idx="10"/>
          </p:nvPr>
        </p:nvSpPr>
        <p:spPr/>
        <p:txBody>
          <a:bodyPr/>
          <a:lstStyle/>
          <a:p>
            <a:fld id="{F909E707-8307-4760-B19D-05B6DD0E874F}" type="datetimeFigureOut">
              <a:rPr lang="en-US" smtClean="0"/>
              <a:t>12/6/2023</a:t>
            </a:fld>
            <a:endParaRPr lang="en-US"/>
          </a:p>
        </p:txBody>
      </p:sp>
      <p:sp>
        <p:nvSpPr>
          <p:cNvPr id="6" name="Footer Placeholder 5">
            <a:extLst>
              <a:ext uri="{FF2B5EF4-FFF2-40B4-BE49-F238E27FC236}">
                <a16:creationId xmlns:a16="http://schemas.microsoft.com/office/drawing/2014/main" id="{8ACDBF23-2AD8-3BBE-0E9E-801932EDF8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698CDB-7BFE-D881-AAEC-5038E77E2841}"/>
              </a:ext>
            </a:extLst>
          </p:cNvPr>
          <p:cNvSpPr>
            <a:spLocks noGrp="1"/>
          </p:cNvSpPr>
          <p:nvPr>
            <p:ph type="sldNum" sz="quarter" idx="12"/>
          </p:nvPr>
        </p:nvSpPr>
        <p:spPr/>
        <p:txBody>
          <a:bodyPr/>
          <a:lstStyle/>
          <a:p>
            <a:fld id="{30E991D1-2461-4924-A56D-1C45FB477192}" type="slidenum">
              <a:rPr lang="en-US" smtClean="0"/>
              <a:t>‹#›</a:t>
            </a:fld>
            <a:endParaRPr lang="en-US"/>
          </a:p>
        </p:txBody>
      </p:sp>
    </p:spTree>
    <p:extLst>
      <p:ext uri="{BB962C8B-B14F-4D97-AF65-F5344CB8AC3E}">
        <p14:creationId xmlns:p14="http://schemas.microsoft.com/office/powerpoint/2010/main" val="2592007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90A46-8113-BEFB-2A68-447CB1AE61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3F3E9A-F19B-8ECD-380F-689E9BF8CA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4BD489-BC65-C364-9C50-A2ACC8D818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1BD7E7-3F99-31BF-FEB5-13AC5A5EF115}"/>
              </a:ext>
            </a:extLst>
          </p:cNvPr>
          <p:cNvSpPr>
            <a:spLocks noGrp="1"/>
          </p:cNvSpPr>
          <p:nvPr>
            <p:ph type="dt" sz="half" idx="10"/>
          </p:nvPr>
        </p:nvSpPr>
        <p:spPr/>
        <p:txBody>
          <a:bodyPr/>
          <a:lstStyle/>
          <a:p>
            <a:fld id="{F909E707-8307-4760-B19D-05B6DD0E874F}" type="datetimeFigureOut">
              <a:rPr lang="en-US" smtClean="0"/>
              <a:t>12/6/2023</a:t>
            </a:fld>
            <a:endParaRPr lang="en-US"/>
          </a:p>
        </p:txBody>
      </p:sp>
      <p:sp>
        <p:nvSpPr>
          <p:cNvPr id="6" name="Footer Placeholder 5">
            <a:extLst>
              <a:ext uri="{FF2B5EF4-FFF2-40B4-BE49-F238E27FC236}">
                <a16:creationId xmlns:a16="http://schemas.microsoft.com/office/drawing/2014/main" id="{F198EB42-E90C-52D1-CDF3-32A2C9CD5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803C74-0516-48E9-B6FF-E88A8FEC3427}"/>
              </a:ext>
            </a:extLst>
          </p:cNvPr>
          <p:cNvSpPr>
            <a:spLocks noGrp="1"/>
          </p:cNvSpPr>
          <p:nvPr>
            <p:ph type="sldNum" sz="quarter" idx="12"/>
          </p:nvPr>
        </p:nvSpPr>
        <p:spPr/>
        <p:txBody>
          <a:bodyPr/>
          <a:lstStyle/>
          <a:p>
            <a:fld id="{30E991D1-2461-4924-A56D-1C45FB477192}" type="slidenum">
              <a:rPr lang="en-US" smtClean="0"/>
              <a:t>‹#›</a:t>
            </a:fld>
            <a:endParaRPr lang="en-US"/>
          </a:p>
        </p:txBody>
      </p:sp>
    </p:spTree>
    <p:extLst>
      <p:ext uri="{BB962C8B-B14F-4D97-AF65-F5344CB8AC3E}">
        <p14:creationId xmlns:p14="http://schemas.microsoft.com/office/powerpoint/2010/main" val="2561557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42FB0C-891C-13B2-EC9B-B58AB3942F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3F5B0D-D407-FEEE-EA82-FE70B2DEAE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C5997B-534F-280E-22A5-0DE95ADB47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09E707-8307-4760-B19D-05B6DD0E874F}" type="datetimeFigureOut">
              <a:rPr lang="en-US" smtClean="0"/>
              <a:t>12/6/2023</a:t>
            </a:fld>
            <a:endParaRPr lang="en-US"/>
          </a:p>
        </p:txBody>
      </p:sp>
      <p:sp>
        <p:nvSpPr>
          <p:cNvPr id="5" name="Footer Placeholder 4">
            <a:extLst>
              <a:ext uri="{FF2B5EF4-FFF2-40B4-BE49-F238E27FC236}">
                <a16:creationId xmlns:a16="http://schemas.microsoft.com/office/drawing/2014/main" id="{7FF28C69-8071-54A1-BA02-869C6C5196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608F00-528E-5BD0-DB6D-F5B8DF7BAB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E991D1-2461-4924-A56D-1C45FB477192}" type="slidenum">
              <a:rPr lang="en-US" smtClean="0"/>
              <a:t>‹#›</a:t>
            </a:fld>
            <a:endParaRPr lang="en-US"/>
          </a:p>
        </p:txBody>
      </p:sp>
    </p:spTree>
    <p:extLst>
      <p:ext uri="{BB962C8B-B14F-4D97-AF65-F5344CB8AC3E}">
        <p14:creationId xmlns:p14="http://schemas.microsoft.com/office/powerpoint/2010/main" val="1197131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A4734-F5BE-9419-42E9-CBA436EFAA22}"/>
              </a:ext>
            </a:extLst>
          </p:cNvPr>
          <p:cNvSpPr>
            <a:spLocks noGrp="1"/>
          </p:cNvSpPr>
          <p:nvPr>
            <p:ph type="ctrTitle"/>
          </p:nvPr>
        </p:nvSpPr>
        <p:spPr>
          <a:xfrm>
            <a:off x="1524000" y="413469"/>
            <a:ext cx="9144000" cy="3850960"/>
          </a:xfrm>
        </p:spPr>
        <p:txBody>
          <a:bodyPr>
            <a:normAutofit/>
          </a:bodyPr>
          <a:lstStyle/>
          <a:p>
            <a:r>
              <a:rPr lang="en-US" sz="7200" b="1" cap="all" dirty="0">
                <a:ln w="9000" cmpd="sng">
                  <a:solidFill>
                    <a:schemeClr val="accent4">
                      <a:shade val="50000"/>
                      <a:satMod val="120000"/>
                    </a:schemeClr>
                  </a:solidFill>
                  <a:prstDash val="solid"/>
                </a:ln>
                <a:solidFill>
                  <a:srgbClr val="136636"/>
                </a:solidFill>
                <a:effectLst>
                  <a:reflection blurRad="12700" endPos="0" dist="1000" dir="5400000" sy="-100000" algn="bl" rotWithShape="0"/>
                </a:effectLst>
              </a:rPr>
              <a:t>Shoppers Guide for EV's In The US.</a:t>
            </a:r>
            <a:br>
              <a:rPr lang="en-US" sz="7200" cap="all" dirty="0">
                <a:ln w="9000" cmpd="sng">
                  <a:solidFill>
                    <a:schemeClr val="accent4">
                      <a:shade val="50000"/>
                      <a:satMod val="120000"/>
                    </a:schemeClr>
                  </a:solidFill>
                  <a:prstDash val="solid"/>
                </a:ln>
                <a:solidFill>
                  <a:srgbClr val="136636"/>
                </a:solidFill>
                <a:effectLst>
                  <a:reflection blurRad="12700" endPos="0" dist="1000" dir="5400000" sy="-100000" algn="bl" rotWithShape="0"/>
                </a:effectLst>
              </a:rPr>
            </a:br>
            <a:r>
              <a:rPr lang="en-US" sz="4400" cap="all" dirty="0">
                <a:ln w="9000" cmpd="sng">
                  <a:solidFill>
                    <a:schemeClr val="accent4">
                      <a:shade val="50000"/>
                      <a:satMod val="120000"/>
                    </a:schemeClr>
                  </a:solidFill>
                  <a:prstDash val="solid"/>
                </a:ln>
                <a:solidFill>
                  <a:srgbClr val="136636"/>
                </a:solidFill>
                <a:effectLst>
                  <a:reflection blurRad="12700" endPos="0" dist="1000" dir="5400000" sy="-100000" algn="bl" rotWithShape="0"/>
                </a:effectLst>
              </a:rPr>
              <a:t>December 06, 2023</a:t>
            </a:r>
            <a:br>
              <a:rPr lang="en-US" sz="7200" cap="all" dirty="0">
                <a:ln w="9000" cmpd="sng">
                  <a:solidFill>
                    <a:schemeClr val="accent4">
                      <a:shade val="50000"/>
                      <a:satMod val="120000"/>
                    </a:schemeClr>
                  </a:solidFill>
                  <a:prstDash val="solid"/>
                </a:ln>
                <a:solidFill>
                  <a:srgbClr val="136636"/>
                </a:solidFill>
                <a:effectLst>
                  <a:reflection blurRad="12700" endPos="0" dist="1000" dir="5400000" sy="-100000" algn="bl" rotWithShape="0"/>
                </a:effectLst>
              </a:rPr>
            </a:br>
            <a:r>
              <a:rPr lang="en-US" sz="3600" cap="all" dirty="0">
                <a:ln w="9000" cmpd="sng">
                  <a:solidFill>
                    <a:schemeClr val="accent4">
                      <a:shade val="50000"/>
                      <a:satMod val="120000"/>
                    </a:schemeClr>
                  </a:solidFill>
                  <a:prstDash val="solid"/>
                </a:ln>
                <a:solidFill>
                  <a:srgbClr val="136636"/>
                </a:solidFill>
                <a:effectLst>
                  <a:reflection blurRad="12700" endPos="0" dist="1000" dir="5400000" sy="-100000" algn="bl" rotWithShape="0"/>
                </a:effectLst>
              </a:rPr>
              <a:t>Rutuja Kokate</a:t>
            </a:r>
            <a:endParaRPr lang="en-US" sz="3600" dirty="0"/>
          </a:p>
        </p:txBody>
      </p:sp>
      <p:pic>
        <p:nvPicPr>
          <p:cNvPr id="6" name="Picture 5" descr="Drive Electric-02.png">
            <a:extLst>
              <a:ext uri="{FF2B5EF4-FFF2-40B4-BE49-F238E27FC236}">
                <a16:creationId xmlns:a16="http://schemas.microsoft.com/office/drawing/2014/main" id="{8FAD7CA5-109A-6DC0-546F-38598538FDBA}"/>
              </a:ext>
            </a:extLst>
          </p:cNvPr>
          <p:cNvPicPr>
            <a:picLocks noChangeAspect="1"/>
          </p:cNvPicPr>
          <p:nvPr/>
        </p:nvPicPr>
        <p:blipFill>
          <a:blip r:embed="rId2"/>
          <a:stretch>
            <a:fillRect/>
          </a:stretch>
        </p:blipFill>
        <p:spPr>
          <a:xfrm>
            <a:off x="2397760" y="2934693"/>
            <a:ext cx="10302240" cy="3509838"/>
          </a:xfrm>
          <a:prstGeom prst="rect">
            <a:avLst/>
          </a:prstGeom>
        </p:spPr>
      </p:pic>
    </p:spTree>
    <p:extLst>
      <p:ext uri="{BB962C8B-B14F-4D97-AF65-F5344CB8AC3E}">
        <p14:creationId xmlns:p14="http://schemas.microsoft.com/office/powerpoint/2010/main" val="2437481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green fabric with dots&#10;&#10;Description automatically generated">
            <a:extLst>
              <a:ext uri="{FF2B5EF4-FFF2-40B4-BE49-F238E27FC236}">
                <a16:creationId xmlns:a16="http://schemas.microsoft.com/office/drawing/2014/main" id="{E98FB945-E29E-EBD6-76B1-92F4A6FF8471}"/>
              </a:ext>
            </a:extLst>
          </p:cNvPr>
          <p:cNvPicPr>
            <a:picLocks noChangeAspect="1"/>
          </p:cNvPicPr>
          <p:nvPr/>
        </p:nvPicPr>
        <p:blipFill rotWithShape="1">
          <a:blip r:embed="rId2">
            <a:extLst>
              <a:ext uri="{28A0092B-C50C-407E-A947-70E740481C1C}">
                <a14:useLocalDpi xmlns:a14="http://schemas.microsoft.com/office/drawing/2010/main" val="0"/>
              </a:ext>
            </a:extLst>
          </a:blip>
          <a:srcRect l="9710" r="17827" b="1"/>
          <a:stretch/>
        </p:blipFill>
        <p:spPr>
          <a:xfrm>
            <a:off x="175646" y="172618"/>
            <a:ext cx="11798300" cy="6512763"/>
          </a:xfrm>
          <a:prstGeom prst="rect">
            <a:avLst/>
          </a:prstGeom>
        </p:spPr>
      </p:pic>
      <p:sp>
        <p:nvSpPr>
          <p:cNvPr id="7" name="TextBox 6">
            <a:extLst>
              <a:ext uri="{FF2B5EF4-FFF2-40B4-BE49-F238E27FC236}">
                <a16:creationId xmlns:a16="http://schemas.microsoft.com/office/drawing/2014/main" id="{4BF6570A-CC1C-43DF-A237-5047D68D8DD0}"/>
              </a:ext>
            </a:extLst>
          </p:cNvPr>
          <p:cNvSpPr txBox="1"/>
          <p:nvPr/>
        </p:nvSpPr>
        <p:spPr>
          <a:xfrm>
            <a:off x="3830601" y="2574148"/>
            <a:ext cx="5645427" cy="1323439"/>
          </a:xfrm>
          <a:prstGeom prst="rect">
            <a:avLst/>
          </a:prstGeom>
          <a:noFill/>
        </p:spPr>
        <p:txBody>
          <a:bodyPr wrap="square">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sz="8000" dirty="0">
                <a:solidFill>
                  <a:schemeClr val="accent6">
                    <a:lumMod val="40000"/>
                    <a:lumOff val="60000"/>
                  </a:schemeClr>
                </a:solidFill>
                <a:latin typeface="Calibri"/>
                <a:ea typeface="+mj-ea"/>
                <a:cs typeface="+mj-cs"/>
              </a:rPr>
              <a:t>Thank you </a:t>
            </a:r>
            <a:r>
              <a:rPr lang="en-US" sz="8000" dirty="0">
                <a:solidFill>
                  <a:schemeClr val="accent6">
                    <a:lumMod val="40000"/>
                    <a:lumOff val="60000"/>
                  </a:schemeClr>
                </a:solidFill>
                <a:latin typeface="Calibri"/>
                <a:ea typeface="+mj-ea"/>
                <a:cs typeface="+mj-cs"/>
                <a:sym typeface="Wingdings" panose="05000000000000000000" pitchFamily="2" charset="2"/>
              </a:rPr>
              <a:t></a:t>
            </a:r>
            <a:endParaRPr kumimoji="0" lang="en-US" sz="8000" b="0" i="0" u="none" strike="noStrike" kern="1200" cap="none" spc="0" normalizeH="0" baseline="0" noProof="0" dirty="0">
              <a:ln>
                <a:noFill/>
              </a:ln>
              <a:solidFill>
                <a:schemeClr val="accent6">
                  <a:lumMod val="40000"/>
                  <a:lumOff val="60000"/>
                </a:schemeClr>
              </a:solidFill>
              <a:effectLst/>
              <a:uLnTx/>
              <a:uFillTx/>
              <a:latin typeface="Calibri"/>
              <a:ea typeface="+mj-ea"/>
              <a:cs typeface="+mj-cs"/>
            </a:endParaRPr>
          </a:p>
        </p:txBody>
      </p:sp>
    </p:spTree>
    <p:extLst>
      <p:ext uri="{BB962C8B-B14F-4D97-AF65-F5344CB8AC3E}">
        <p14:creationId xmlns:p14="http://schemas.microsoft.com/office/powerpoint/2010/main" val="3982420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12A45-52F9-91A1-D371-617B468163C3}"/>
              </a:ext>
            </a:extLst>
          </p:cNvPr>
          <p:cNvSpPr>
            <a:spLocks noGrp="1"/>
          </p:cNvSpPr>
          <p:nvPr>
            <p:ph type="title"/>
          </p:nvPr>
        </p:nvSpPr>
        <p:spPr>
          <a:xfrm>
            <a:off x="426553" y="297123"/>
            <a:ext cx="4509236" cy="907516"/>
          </a:xfrm>
        </p:spPr>
        <p:txBody>
          <a:bodyPr>
            <a:normAutofit/>
          </a:bodyPr>
          <a:lstStyle/>
          <a:p>
            <a:r>
              <a:rPr lang="en-US" sz="3600" b="1" dirty="0"/>
              <a:t>Data Sources</a:t>
            </a:r>
          </a:p>
        </p:txBody>
      </p:sp>
      <p:sp>
        <p:nvSpPr>
          <p:cNvPr id="3" name="Content Placeholder 2">
            <a:extLst>
              <a:ext uri="{FF2B5EF4-FFF2-40B4-BE49-F238E27FC236}">
                <a16:creationId xmlns:a16="http://schemas.microsoft.com/office/drawing/2014/main" id="{AE425E32-263B-E4F5-A5D1-191E829248D8}"/>
              </a:ext>
            </a:extLst>
          </p:cNvPr>
          <p:cNvSpPr>
            <a:spLocks noGrp="1"/>
          </p:cNvSpPr>
          <p:nvPr>
            <p:ph idx="1"/>
          </p:nvPr>
        </p:nvSpPr>
        <p:spPr>
          <a:xfrm>
            <a:off x="718763" y="1204639"/>
            <a:ext cx="4492454" cy="3399446"/>
          </a:xfrm>
        </p:spPr>
        <p:txBody>
          <a:bodyPr anchor="t">
            <a:normAutofit fontScale="92500" lnSpcReduction="10000"/>
          </a:bodyPr>
          <a:lstStyle/>
          <a:p>
            <a:r>
              <a:rPr lang="en-US" sz="1700" b="1" dirty="0">
                <a:effectLst/>
                <a:latin typeface="Calibri" panose="020F0502020204030204" pitchFamily="34" charset="0"/>
                <a:ea typeface="Calibri" panose="020F0502020204030204" pitchFamily="34" charset="0"/>
                <a:cs typeface="Times New Roman" panose="02020603050405020304" pitchFamily="18" charset="0"/>
              </a:rPr>
              <a:t>Electric Vehicle Population Data from DATA.WA.</a:t>
            </a:r>
            <a:r>
              <a:rPr lang="en-US" sz="1700" b="1">
                <a:effectLst/>
                <a:latin typeface="Calibri" panose="020F0502020204030204" pitchFamily="34" charset="0"/>
                <a:ea typeface="Calibri" panose="020F0502020204030204" pitchFamily="34" charset="0"/>
                <a:cs typeface="Times New Roman" panose="02020603050405020304" pitchFamily="18" charset="0"/>
              </a:rPr>
              <a:t>gov </a:t>
            </a:r>
            <a:endParaRPr lang="en-US" sz="1700" b="1" dirty="0">
              <a:effectLst/>
              <a:latin typeface="Calibri" panose="020F0502020204030204" pitchFamily="34" charset="0"/>
              <a:ea typeface="Calibri" panose="020F0502020204030204" pitchFamily="34" charset="0"/>
              <a:cs typeface="Times New Roman" panose="02020603050405020304" pitchFamily="18" charset="0"/>
            </a:endParaRPr>
          </a:p>
          <a:p>
            <a:r>
              <a:rPr lang="en-US" sz="1700" b="1" dirty="0">
                <a:effectLst/>
                <a:latin typeface="Calibri" panose="020F0502020204030204" pitchFamily="34" charset="0"/>
                <a:ea typeface="Calibri" panose="020F0502020204030204" pitchFamily="34" charset="0"/>
                <a:cs typeface="Times New Roman" panose="02020603050405020304" pitchFamily="18" charset="0"/>
              </a:rPr>
              <a:t>Charging Stations dataset from  </a:t>
            </a:r>
            <a:r>
              <a:rPr lang="en-US" sz="1700" b="1" dirty="0" err="1">
                <a:effectLst/>
                <a:latin typeface="Calibri" panose="020F0502020204030204" pitchFamily="34" charset="0"/>
                <a:ea typeface="Calibri" panose="020F0502020204030204" pitchFamily="34" charset="0"/>
                <a:cs typeface="Times New Roman" panose="02020603050405020304" pitchFamily="18" charset="0"/>
              </a:rPr>
              <a:t>EVAdoption</a:t>
            </a:r>
            <a:r>
              <a:rPr lang="en-US" sz="1700" b="1"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sz="1700"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b="1" dirty="0">
                <a:effectLst/>
                <a:latin typeface="Calibri" panose="020F0502020204030204" pitchFamily="34" charset="0"/>
                <a:ea typeface="Calibri" panose="020F0502020204030204" pitchFamily="34" charset="0"/>
                <a:cs typeface="Times New Roman" panose="02020603050405020304" pitchFamily="18" charset="0"/>
              </a:rPr>
              <a:t>Visualizations used:</a:t>
            </a:r>
          </a:p>
          <a:p>
            <a:pPr marL="457200" lvl="1" indent="0">
              <a:buNone/>
            </a:pPr>
            <a:r>
              <a:rPr lang="en-US" sz="1600" b="1" dirty="0">
                <a:latin typeface="Calibri" panose="020F0502020204030204" pitchFamily="34" charset="0"/>
                <a:ea typeface="Calibri" panose="020F0502020204030204" pitchFamily="34" charset="0"/>
                <a:cs typeface="Times New Roman" panose="02020603050405020304" pitchFamily="18" charset="0"/>
              </a:rPr>
              <a:t>Line Graphs with Trend Line.</a:t>
            </a:r>
          </a:p>
          <a:p>
            <a:pPr marL="457200" lvl="1" indent="0">
              <a:buNone/>
            </a:pPr>
            <a:r>
              <a:rPr lang="en-US" sz="1600" b="1" dirty="0">
                <a:latin typeface="Calibri" panose="020F0502020204030204" pitchFamily="34" charset="0"/>
                <a:ea typeface="Calibri" panose="020F0502020204030204" pitchFamily="34" charset="0"/>
                <a:cs typeface="Times New Roman" panose="02020603050405020304" pitchFamily="18" charset="0"/>
              </a:rPr>
              <a:t>Bubble chart.</a:t>
            </a:r>
          </a:p>
          <a:p>
            <a:pPr marL="457200" lvl="1" indent="0">
              <a:buNone/>
            </a:pPr>
            <a:r>
              <a:rPr lang="en-US" sz="1600" b="1" dirty="0">
                <a:latin typeface="Calibri" panose="020F0502020204030204" pitchFamily="34" charset="0"/>
                <a:ea typeface="Calibri" panose="020F0502020204030204" pitchFamily="34" charset="0"/>
                <a:cs typeface="Times New Roman" panose="02020603050405020304" pitchFamily="18" charset="0"/>
              </a:rPr>
              <a:t>Drilldown Scatterplot.</a:t>
            </a:r>
          </a:p>
          <a:p>
            <a:pPr marL="457200" lvl="1" indent="0">
              <a:buNone/>
            </a:pPr>
            <a:r>
              <a:rPr lang="en-US" sz="1600" b="1" dirty="0">
                <a:latin typeface="Calibri" panose="020F0502020204030204" pitchFamily="34" charset="0"/>
                <a:ea typeface="Calibri" panose="020F0502020204030204" pitchFamily="34" charset="0"/>
                <a:cs typeface="Times New Roman" panose="02020603050405020304" pitchFamily="18" charset="0"/>
              </a:rPr>
              <a:t>Stacked Bar Chart.</a:t>
            </a:r>
          </a:p>
          <a:p>
            <a:pPr marL="457200" lvl="1" indent="0">
              <a:buNone/>
            </a:pPr>
            <a:r>
              <a:rPr lang="en-US" sz="1600" b="1" dirty="0">
                <a:latin typeface="Calibri" panose="020F0502020204030204" pitchFamily="34" charset="0"/>
                <a:ea typeface="Calibri" panose="020F0502020204030204" pitchFamily="34" charset="0"/>
                <a:cs typeface="Times New Roman" panose="02020603050405020304" pitchFamily="18" charset="0"/>
              </a:rPr>
              <a:t>Donut Pie chart.</a:t>
            </a:r>
          </a:p>
          <a:p>
            <a:pPr marL="457200" lvl="1" indent="0">
              <a:buNone/>
            </a:pPr>
            <a:r>
              <a:rPr lang="en-US" sz="1600" b="1" dirty="0">
                <a:latin typeface="Calibri" panose="020F0502020204030204" pitchFamily="34" charset="0"/>
                <a:ea typeface="Calibri" panose="020F0502020204030204" pitchFamily="34" charset="0"/>
                <a:cs typeface="Times New Roman" panose="02020603050405020304" pitchFamily="18" charset="0"/>
              </a:rPr>
              <a:t>Map.</a:t>
            </a:r>
          </a:p>
          <a:p>
            <a:pPr marL="457200" lvl="1" indent="0">
              <a:buNone/>
            </a:pPr>
            <a:r>
              <a:rPr lang="en-US" sz="1600" b="1" dirty="0">
                <a:latin typeface="Calibri" panose="020F0502020204030204" pitchFamily="34" charset="0"/>
                <a:ea typeface="Calibri" panose="020F0502020204030204" pitchFamily="34" charset="0"/>
                <a:cs typeface="Times New Roman" panose="02020603050405020304" pitchFamily="18" charset="0"/>
              </a:rPr>
              <a:t>Details from Marks Pane to show Numbers.</a:t>
            </a:r>
          </a:p>
          <a:p>
            <a:pPr marL="0" indent="0">
              <a:buNone/>
            </a:pPr>
            <a:endParaRPr lang="en-US" sz="1700"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700"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7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700" dirty="0"/>
          </a:p>
        </p:txBody>
      </p:sp>
      <p:sp>
        <p:nvSpPr>
          <p:cNvPr id="1031" name="Freeform: Shape 1030">
            <a:extLst>
              <a:ext uri="{FF2B5EF4-FFF2-40B4-BE49-F238E27FC236}">
                <a16:creationId xmlns:a16="http://schemas.microsoft.com/office/drawing/2014/main" id="{3A45B268-BBDB-4EC6-A664-CED7BF60D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4207" y="361702"/>
            <a:ext cx="1691640" cy="1691640"/>
          </a:xfrm>
          <a:custGeom>
            <a:avLst/>
            <a:gdLst>
              <a:gd name="connsiteX0" fmla="*/ 845820 w 1691640"/>
              <a:gd name="connsiteY0" fmla="*/ 0 h 1691640"/>
              <a:gd name="connsiteX1" fmla="*/ 1691640 w 1691640"/>
              <a:gd name="connsiteY1" fmla="*/ 845820 h 1691640"/>
              <a:gd name="connsiteX2" fmla="*/ 845820 w 1691640"/>
              <a:gd name="connsiteY2" fmla="*/ 1691640 h 1691640"/>
              <a:gd name="connsiteX3" fmla="*/ 0 w 1691640"/>
              <a:gd name="connsiteY3" fmla="*/ 845820 h 1691640"/>
              <a:gd name="connsiteX4" fmla="*/ 845820 w 1691640"/>
              <a:gd name="connsiteY4" fmla="*/ 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640" h="1691640">
                <a:moveTo>
                  <a:pt x="845820" y="0"/>
                </a:moveTo>
                <a:cubicBezTo>
                  <a:pt x="1312954" y="0"/>
                  <a:pt x="1691640" y="378686"/>
                  <a:pt x="1691640" y="845820"/>
                </a:cubicBezTo>
                <a:cubicBezTo>
                  <a:pt x="1691640" y="1312954"/>
                  <a:pt x="1312954" y="1691640"/>
                  <a:pt x="845820" y="1691640"/>
                </a:cubicBezTo>
                <a:cubicBezTo>
                  <a:pt x="378687" y="1691640"/>
                  <a:pt x="0" y="1312954"/>
                  <a:pt x="0" y="845820"/>
                </a:cubicBezTo>
                <a:cubicBezTo>
                  <a:pt x="0" y="378686"/>
                  <a:pt x="378687" y="0"/>
                  <a:pt x="8458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3" name="Oval 1032">
            <a:extLst>
              <a:ext uri="{FF2B5EF4-FFF2-40B4-BE49-F238E27FC236}">
                <a16:creationId xmlns:a16="http://schemas.microsoft.com/office/drawing/2014/main" id="{07977D39-626F-40D7-B00F-16E02602D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9615" y="197110"/>
            <a:ext cx="2020824" cy="2020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descr="A close-up of a parking lot&#10;&#10;Description automatically generated">
            <a:extLst>
              <a:ext uri="{FF2B5EF4-FFF2-40B4-BE49-F238E27FC236}">
                <a16:creationId xmlns:a16="http://schemas.microsoft.com/office/drawing/2014/main" id="{43289BA0-66D2-A762-7420-6A779057229D}"/>
              </a:ext>
            </a:extLst>
          </p:cNvPr>
          <p:cNvPicPr>
            <a:picLocks noChangeAspect="1"/>
          </p:cNvPicPr>
          <p:nvPr/>
        </p:nvPicPr>
        <p:blipFill>
          <a:blip r:embed="rId2"/>
          <a:stretch>
            <a:fillRect/>
          </a:stretch>
        </p:blipFill>
        <p:spPr>
          <a:xfrm>
            <a:off x="6050245" y="696037"/>
            <a:ext cx="1017204" cy="1017204"/>
          </a:xfrm>
          <a:prstGeom prst="rect">
            <a:avLst/>
          </a:prstGeom>
        </p:spPr>
      </p:pic>
      <p:sp>
        <p:nvSpPr>
          <p:cNvPr id="1035" name="Freeform: Shape 1034">
            <a:extLst>
              <a:ext uri="{FF2B5EF4-FFF2-40B4-BE49-F238E27FC236}">
                <a16:creationId xmlns:a16="http://schemas.microsoft.com/office/drawing/2014/main" id="{B78B55DD-3C55-4B94-9031-4F3723BD4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8624" y="2"/>
            <a:ext cx="3913376" cy="3281569"/>
          </a:xfrm>
          <a:custGeom>
            <a:avLst/>
            <a:gdLst>
              <a:gd name="connsiteX0" fmla="*/ 267865 w 3913376"/>
              <a:gd name="connsiteY0" fmla="*/ 0 h 3281569"/>
              <a:gd name="connsiteX1" fmla="*/ 3913376 w 3913376"/>
              <a:gd name="connsiteY1" fmla="*/ 0 h 3281569"/>
              <a:gd name="connsiteX2" fmla="*/ 3913376 w 3913376"/>
              <a:gd name="connsiteY2" fmla="*/ 2499938 h 3281569"/>
              <a:gd name="connsiteX3" fmla="*/ 3794714 w 3913376"/>
              <a:gd name="connsiteY3" fmla="*/ 2630499 h 3281569"/>
              <a:gd name="connsiteX4" fmla="*/ 2222892 w 3913376"/>
              <a:gd name="connsiteY4" fmla="*/ 3281569 h 3281569"/>
              <a:gd name="connsiteX5" fmla="*/ 0 w 3913376"/>
              <a:gd name="connsiteY5" fmla="*/ 1058677 h 3281569"/>
              <a:gd name="connsiteX6" fmla="*/ 174686 w 3913376"/>
              <a:gd name="connsiteY6" fmla="*/ 193427 h 328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Freeform: Shape 1036">
            <a:extLst>
              <a:ext uri="{FF2B5EF4-FFF2-40B4-BE49-F238E27FC236}">
                <a16:creationId xmlns:a16="http://schemas.microsoft.com/office/drawing/2014/main" id="{B905CDE4-B751-4B3E-B625-6E59F8903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white text on a black background&#10;&#10;Description automatically generated">
            <a:extLst>
              <a:ext uri="{FF2B5EF4-FFF2-40B4-BE49-F238E27FC236}">
                <a16:creationId xmlns:a16="http://schemas.microsoft.com/office/drawing/2014/main" id="{71E700EB-2777-D3E8-CED5-EB3B393AA4E8}"/>
              </a:ext>
            </a:extLst>
          </p:cNvPr>
          <p:cNvPicPr>
            <a:picLocks noChangeAspect="1"/>
          </p:cNvPicPr>
          <p:nvPr/>
        </p:nvPicPr>
        <p:blipFill>
          <a:blip r:embed="rId3"/>
          <a:stretch>
            <a:fillRect/>
          </a:stretch>
        </p:blipFill>
        <p:spPr>
          <a:xfrm>
            <a:off x="9089409" y="809535"/>
            <a:ext cx="2754569" cy="1269386"/>
          </a:xfrm>
          <a:prstGeom prst="rect">
            <a:avLst/>
          </a:prstGeom>
        </p:spPr>
      </p:pic>
      <p:sp>
        <p:nvSpPr>
          <p:cNvPr id="1039" name="Freeform: Shape 1038">
            <a:extLst>
              <a:ext uri="{FF2B5EF4-FFF2-40B4-BE49-F238E27FC236}">
                <a16:creationId xmlns:a16="http://schemas.microsoft.com/office/drawing/2014/main" id="{42D9BB05-ED63-4148-87AB-82720ACC3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614" y="4769536"/>
            <a:ext cx="3950208" cy="2088462"/>
          </a:xfrm>
          <a:custGeom>
            <a:avLst/>
            <a:gdLst>
              <a:gd name="connsiteX0" fmla="*/ 1975104 w 3950208"/>
              <a:gd name="connsiteY0" fmla="*/ 0 h 2088462"/>
              <a:gd name="connsiteX1" fmla="*/ 3950208 w 3950208"/>
              <a:gd name="connsiteY1" fmla="*/ 1975104 h 2088462"/>
              <a:gd name="connsiteX2" fmla="*/ 3944484 w 3950208"/>
              <a:gd name="connsiteY2" fmla="*/ 2088462 h 2088462"/>
              <a:gd name="connsiteX3" fmla="*/ 5724 w 3950208"/>
              <a:gd name="connsiteY3" fmla="*/ 2088462 h 2088462"/>
              <a:gd name="connsiteX4" fmla="*/ 0 w 3950208"/>
              <a:gd name="connsiteY4" fmla="*/ 1975104 h 2088462"/>
              <a:gd name="connsiteX5" fmla="*/ 1975104 w 3950208"/>
              <a:gd name="connsiteY5" fmla="*/ 0 h 208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0208" h="2088462">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1" name="Freeform: Shape 1040">
            <a:extLst>
              <a:ext uri="{FF2B5EF4-FFF2-40B4-BE49-F238E27FC236}">
                <a16:creationId xmlns:a16="http://schemas.microsoft.com/office/drawing/2014/main" id="{CDC29AC1-2821-4FCC-B597-88DAF39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3162" y="4604085"/>
            <a:ext cx="4281112" cy="2253913"/>
          </a:xfrm>
          <a:custGeom>
            <a:avLst/>
            <a:gdLst>
              <a:gd name="connsiteX0" fmla="*/ 2140556 w 4281112"/>
              <a:gd name="connsiteY0" fmla="*/ 0 h 2253913"/>
              <a:gd name="connsiteX1" fmla="*/ 4281112 w 4281112"/>
              <a:gd name="connsiteY1" fmla="*/ 2140556 h 2253913"/>
              <a:gd name="connsiteX2" fmla="*/ 4275388 w 4281112"/>
              <a:gd name="connsiteY2" fmla="*/ 2253913 h 2253913"/>
              <a:gd name="connsiteX3" fmla="*/ 5724 w 4281112"/>
              <a:gd name="connsiteY3" fmla="*/ 2253913 h 2253913"/>
              <a:gd name="connsiteX4" fmla="*/ 0 w 4281112"/>
              <a:gd name="connsiteY4" fmla="*/ 2140556 h 2253913"/>
              <a:gd name="connsiteX5" fmla="*/ 2140556 w 4281112"/>
              <a:gd name="connsiteY5" fmla="*/ 0 h 22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1112" h="2253913">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3" name="Freeform: Shape 1042">
            <a:extLst>
              <a:ext uri="{FF2B5EF4-FFF2-40B4-BE49-F238E27FC236}">
                <a16:creationId xmlns:a16="http://schemas.microsoft.com/office/drawing/2014/main" id="{5B00B48C-8AA7-4128-AD60-76349F0C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6020" y="2715337"/>
            <a:ext cx="2743200" cy="2743200"/>
          </a:xfrm>
          <a:custGeom>
            <a:avLst/>
            <a:gdLst>
              <a:gd name="connsiteX0" fmla="*/ 1371600 w 2743200"/>
              <a:gd name="connsiteY0" fmla="*/ 0 h 2743200"/>
              <a:gd name="connsiteX1" fmla="*/ 2743200 w 2743200"/>
              <a:gd name="connsiteY1" fmla="*/ 1371600 h 2743200"/>
              <a:gd name="connsiteX2" fmla="*/ 1371600 w 2743200"/>
              <a:gd name="connsiteY2" fmla="*/ 2743200 h 2743200"/>
              <a:gd name="connsiteX3" fmla="*/ 0 w 2743200"/>
              <a:gd name="connsiteY3" fmla="*/ 1371600 h 2743200"/>
              <a:gd name="connsiteX4" fmla="*/ 1371600 w 2743200"/>
              <a:gd name="connsiteY4" fmla="*/ 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0" h="2743200">
                <a:moveTo>
                  <a:pt x="1371600" y="0"/>
                </a:moveTo>
                <a:cubicBezTo>
                  <a:pt x="2129114" y="0"/>
                  <a:pt x="2743200" y="614087"/>
                  <a:pt x="2743200" y="1371600"/>
                </a:cubicBezTo>
                <a:cubicBezTo>
                  <a:pt x="2743200" y="2129114"/>
                  <a:pt x="2129114" y="2743200"/>
                  <a:pt x="1371600" y="2743200"/>
                </a:cubicBezTo>
                <a:cubicBezTo>
                  <a:pt x="614087" y="2743200"/>
                  <a:pt x="0" y="2129114"/>
                  <a:pt x="0" y="1371600"/>
                </a:cubicBezTo>
                <a:cubicBezTo>
                  <a:pt x="0" y="614087"/>
                  <a:pt x="614087" y="0"/>
                  <a:pt x="13716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5" name="Oval 1044">
            <a:extLst>
              <a:ext uri="{FF2B5EF4-FFF2-40B4-BE49-F238E27FC236}">
                <a16:creationId xmlns:a16="http://schemas.microsoft.com/office/drawing/2014/main" id="{08108C16-F4C0-44AA-999D-17BD39219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1428" y="2550745"/>
            <a:ext cx="3072384" cy="30723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2" descr="Related image">
            <a:extLst>
              <a:ext uri="{FF2B5EF4-FFF2-40B4-BE49-F238E27FC236}">
                <a16:creationId xmlns:a16="http://schemas.microsoft.com/office/drawing/2014/main" id="{E54140F2-026C-4032-CE5F-326C583D19FE}"/>
              </a:ext>
            </a:extLst>
          </p:cNvPr>
          <p:cNvPicPr>
            <a:picLocks noChangeAspect="1" noChangeArrowheads="1"/>
          </p:cNvPicPr>
          <p:nvPr/>
        </p:nvPicPr>
        <p:blipFill>
          <a:blip r:embed="rId4">
            <a:extLst>
              <a:ext uri="{28A0092B-C50C-407E-A947-70E740481C1C}">
                <a14:useLocalDpi xmlns:a14="http://schemas.microsoft.com/office/drawing/2010/main"/>
              </a:ext>
            </a:extLst>
          </a:blip>
          <a:stretch>
            <a:fillRect/>
          </a:stretch>
        </p:blipFill>
        <p:spPr bwMode="auto">
          <a:xfrm>
            <a:off x="6310806" y="3512442"/>
            <a:ext cx="1885522" cy="11489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ue rectangle with white text&#10;&#10;Description automatically generated">
            <a:extLst>
              <a:ext uri="{FF2B5EF4-FFF2-40B4-BE49-F238E27FC236}">
                <a16:creationId xmlns:a16="http://schemas.microsoft.com/office/drawing/2014/main" id="{3F135267-C879-534F-FB21-20A131D2865E}"/>
              </a:ext>
            </a:extLst>
          </p:cNvPr>
          <p:cNvPicPr>
            <a:picLocks noChangeAspect="1"/>
          </p:cNvPicPr>
          <p:nvPr/>
        </p:nvPicPr>
        <p:blipFill>
          <a:blip r:embed="rId5"/>
          <a:stretch>
            <a:fillRect/>
          </a:stretch>
        </p:blipFill>
        <p:spPr>
          <a:xfrm>
            <a:off x="2640841" y="5717049"/>
            <a:ext cx="2210937" cy="579479"/>
          </a:xfrm>
          <a:prstGeom prst="rect">
            <a:avLst/>
          </a:prstGeom>
        </p:spPr>
      </p:pic>
      <p:sp>
        <p:nvSpPr>
          <p:cNvPr id="1047" name="Freeform: Shape 1046">
            <a:extLst>
              <a:ext uri="{FF2B5EF4-FFF2-40B4-BE49-F238E27FC236}">
                <a16:creationId xmlns:a16="http://schemas.microsoft.com/office/drawing/2014/main" id="{0760511E-86BF-4340-9949-CECB774FAC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09416" y="4131546"/>
            <a:ext cx="3178912" cy="2726454"/>
          </a:xfrm>
          <a:custGeom>
            <a:avLst/>
            <a:gdLst>
              <a:gd name="connsiteX0" fmla="*/ 1837818 w 3178912"/>
              <a:gd name="connsiteY0" fmla="*/ 0 h 2726454"/>
              <a:gd name="connsiteX1" fmla="*/ 3137352 w 3178912"/>
              <a:gd name="connsiteY1" fmla="*/ 538285 h 2726454"/>
              <a:gd name="connsiteX2" fmla="*/ 3178912 w 3178912"/>
              <a:gd name="connsiteY2" fmla="*/ 584013 h 2726454"/>
              <a:gd name="connsiteX3" fmla="*/ 3178912 w 3178912"/>
              <a:gd name="connsiteY3" fmla="*/ 2726454 h 2726454"/>
              <a:gd name="connsiteX4" fmla="*/ 229483 w 3178912"/>
              <a:gd name="connsiteY4" fmla="*/ 2726454 h 2726454"/>
              <a:gd name="connsiteX5" fmla="*/ 221815 w 3178912"/>
              <a:gd name="connsiteY5" fmla="*/ 2713832 h 2726454"/>
              <a:gd name="connsiteX6" fmla="*/ 0 w 3178912"/>
              <a:gd name="connsiteY6" fmla="*/ 1837818 h 2726454"/>
              <a:gd name="connsiteX7" fmla="*/ 1837818 w 3178912"/>
              <a:gd name="connsiteY7" fmla="*/ 0 h 272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9" name="Freeform: Shape 1048">
            <a:extLst>
              <a:ext uri="{FF2B5EF4-FFF2-40B4-BE49-F238E27FC236}">
                <a16:creationId xmlns:a16="http://schemas.microsoft.com/office/drawing/2014/main" id="{C8F10CB3-3B5E-4C7A-98CF-B87454DD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26" name="Picture 2" descr="Tableau Integration - Matterly">
            <a:extLst>
              <a:ext uri="{FF2B5EF4-FFF2-40B4-BE49-F238E27FC236}">
                <a16:creationId xmlns:a16="http://schemas.microsoft.com/office/drawing/2014/main" id="{78AFE4C2-07AC-A292-0C72-92605A92B480}"/>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9689910" y="5056111"/>
            <a:ext cx="2110556" cy="1181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86608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cartoon of a road with cars and a sign&#10;&#10;Description automatically generated">
            <a:extLst>
              <a:ext uri="{FF2B5EF4-FFF2-40B4-BE49-F238E27FC236}">
                <a16:creationId xmlns:a16="http://schemas.microsoft.com/office/drawing/2014/main" id="{263089E3-7F55-CF04-FB08-F1C59E487F60}"/>
              </a:ext>
            </a:extLst>
          </p:cNvPr>
          <p:cNvPicPr>
            <a:picLocks noChangeAspect="1"/>
          </p:cNvPicPr>
          <p:nvPr/>
        </p:nvPicPr>
        <p:blipFill rotWithShape="1">
          <a:blip r:embed="rId2"/>
          <a:srcRect t="15746"/>
          <a:stretch/>
        </p:blipFill>
        <p:spPr>
          <a:xfrm>
            <a:off x="20" y="1282"/>
            <a:ext cx="12191980" cy="6856718"/>
          </a:xfrm>
          <a:prstGeom prst="rect">
            <a:avLst/>
          </a:prstGeom>
        </p:spPr>
      </p:pic>
    </p:spTree>
    <p:extLst>
      <p:ext uri="{BB962C8B-B14F-4D97-AF65-F5344CB8AC3E}">
        <p14:creationId xmlns:p14="http://schemas.microsoft.com/office/powerpoint/2010/main" val="3413406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D11FD0E-2D27-4A5A-949D-222E61ECB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12" name="Title 1">
            <a:extLst>
              <a:ext uri="{FF2B5EF4-FFF2-40B4-BE49-F238E27FC236}">
                <a16:creationId xmlns:a16="http://schemas.microsoft.com/office/drawing/2014/main" id="{C6395185-997E-CC6D-DE8C-08F15E183D68}"/>
              </a:ext>
            </a:extLst>
          </p:cNvPr>
          <p:cNvSpPr>
            <a:spLocks noGrp="1"/>
          </p:cNvSpPr>
          <p:nvPr>
            <p:ph type="title"/>
          </p:nvPr>
        </p:nvSpPr>
        <p:spPr>
          <a:xfrm>
            <a:off x="5991225" y="326802"/>
            <a:ext cx="5362576" cy="1844898"/>
          </a:xfrm>
        </p:spPr>
        <p:txBody>
          <a:bodyPr>
            <a:normAutofit/>
          </a:bodyPr>
          <a:lstStyle/>
          <a:p>
            <a:r>
              <a:rPr lang="en-US" dirty="0"/>
              <a:t>Is an EV right for me?</a:t>
            </a:r>
          </a:p>
        </p:txBody>
      </p:sp>
      <p:sp>
        <p:nvSpPr>
          <p:cNvPr id="13" name="Rounded Rectangular Callout 2">
            <a:extLst>
              <a:ext uri="{FF2B5EF4-FFF2-40B4-BE49-F238E27FC236}">
                <a16:creationId xmlns:a16="http://schemas.microsoft.com/office/drawing/2014/main" id="{F3FA5FF2-F89D-03FA-8AF8-963F0C45F342}"/>
              </a:ext>
            </a:extLst>
          </p:cNvPr>
          <p:cNvSpPr/>
          <p:nvPr/>
        </p:nvSpPr>
        <p:spPr>
          <a:xfrm>
            <a:off x="2128499" y="3355204"/>
            <a:ext cx="1465997" cy="1082046"/>
          </a:xfrm>
          <a:prstGeom prst="wedgeRoundRectCallout">
            <a:avLst>
              <a:gd name="adj1" fmla="val 149398"/>
              <a:gd name="adj2" fmla="val 3360"/>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832104">
              <a:spcAft>
                <a:spcPts val="600"/>
              </a:spcAft>
            </a:pPr>
            <a:r>
              <a:rPr lang="en-US" sz="1638" kern="1200" dirty="0">
                <a:solidFill>
                  <a:srgbClr val="555555"/>
                </a:solidFill>
                <a:latin typeface="+mn-lt"/>
                <a:ea typeface="+mn-ea"/>
                <a:cs typeface="+mn-cs"/>
              </a:rPr>
              <a:t>What type </a:t>
            </a:r>
            <a:br>
              <a:rPr lang="en-US" sz="1638" kern="1200" dirty="0">
                <a:solidFill>
                  <a:srgbClr val="555555"/>
                </a:solidFill>
                <a:latin typeface="+mn-lt"/>
                <a:ea typeface="+mn-ea"/>
                <a:cs typeface="+mn-cs"/>
              </a:rPr>
            </a:br>
            <a:r>
              <a:rPr lang="en-US" sz="1638" kern="1200" dirty="0">
                <a:solidFill>
                  <a:srgbClr val="555555"/>
                </a:solidFill>
                <a:latin typeface="+mn-lt"/>
                <a:ea typeface="+mn-ea"/>
                <a:cs typeface="+mn-cs"/>
              </a:rPr>
              <a:t>of EV is the </a:t>
            </a:r>
            <a:r>
              <a:rPr lang="en-US" sz="1820" b="1" kern="1200" dirty="0">
                <a:solidFill>
                  <a:srgbClr val="555555"/>
                </a:solidFill>
                <a:latin typeface="+mn-lt"/>
                <a:ea typeface="+mn-ea"/>
                <a:cs typeface="+mn-cs"/>
              </a:rPr>
              <a:t>best</a:t>
            </a:r>
            <a:r>
              <a:rPr lang="en-US" sz="1820" kern="1200" dirty="0">
                <a:solidFill>
                  <a:srgbClr val="555555"/>
                </a:solidFill>
                <a:latin typeface="+mn-lt"/>
                <a:ea typeface="+mn-ea"/>
                <a:cs typeface="+mn-cs"/>
              </a:rPr>
              <a:t> </a:t>
            </a:r>
            <a:r>
              <a:rPr lang="en-US" sz="1638" kern="1200" dirty="0">
                <a:solidFill>
                  <a:srgbClr val="555555"/>
                </a:solidFill>
                <a:latin typeface="+mn-lt"/>
                <a:ea typeface="+mn-ea"/>
                <a:cs typeface="+mn-cs"/>
              </a:rPr>
              <a:t>for me?</a:t>
            </a:r>
            <a:endParaRPr lang="en-US" dirty="0"/>
          </a:p>
        </p:txBody>
      </p:sp>
      <p:sp>
        <p:nvSpPr>
          <p:cNvPr id="14" name="Rounded Rectangular Callout 3">
            <a:extLst>
              <a:ext uri="{FF2B5EF4-FFF2-40B4-BE49-F238E27FC236}">
                <a16:creationId xmlns:a16="http://schemas.microsoft.com/office/drawing/2014/main" id="{53DD5836-E8EA-5C13-1D57-A94F9FA0F286}"/>
              </a:ext>
            </a:extLst>
          </p:cNvPr>
          <p:cNvSpPr/>
          <p:nvPr/>
        </p:nvSpPr>
        <p:spPr>
          <a:xfrm>
            <a:off x="3385068" y="2203349"/>
            <a:ext cx="1855767" cy="920129"/>
          </a:xfrm>
          <a:prstGeom prst="wedgeRoundRectCallout">
            <a:avLst>
              <a:gd name="adj1" fmla="val 58413"/>
              <a:gd name="adj2" fmla="val 96014"/>
              <a:gd name="adj3" fmla="val 16667"/>
            </a:avLst>
          </a:prstGeom>
          <a:solidFill>
            <a:srgbClr val="669C2A"/>
          </a:solidFill>
          <a:ln>
            <a:solidFill>
              <a:srgbClr val="13663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832104">
              <a:spcAft>
                <a:spcPts val="600"/>
              </a:spcAft>
            </a:pPr>
            <a:r>
              <a:rPr lang="en-US" dirty="0"/>
              <a:t>How are they good to the Environment</a:t>
            </a:r>
          </a:p>
        </p:txBody>
      </p:sp>
      <p:sp>
        <p:nvSpPr>
          <p:cNvPr id="15" name="Rounded Rectangular Callout 5">
            <a:extLst>
              <a:ext uri="{FF2B5EF4-FFF2-40B4-BE49-F238E27FC236}">
                <a16:creationId xmlns:a16="http://schemas.microsoft.com/office/drawing/2014/main" id="{DE41D9CD-7359-564D-12ED-5C76B1070324}"/>
              </a:ext>
            </a:extLst>
          </p:cNvPr>
          <p:cNvSpPr/>
          <p:nvPr/>
        </p:nvSpPr>
        <p:spPr>
          <a:xfrm>
            <a:off x="6084365" y="2028825"/>
            <a:ext cx="1535807" cy="1082046"/>
          </a:xfrm>
          <a:prstGeom prst="wedgeRoundRectCallout">
            <a:avLst>
              <a:gd name="adj1" fmla="val -20075"/>
              <a:gd name="adj2" fmla="val 82930"/>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832104">
              <a:spcAft>
                <a:spcPts val="600"/>
              </a:spcAft>
            </a:pPr>
            <a:r>
              <a:rPr lang="en-US" sz="1638" kern="1200" dirty="0">
                <a:solidFill>
                  <a:srgbClr val="555555"/>
                </a:solidFill>
                <a:latin typeface="+mn-lt"/>
                <a:ea typeface="+mn-ea"/>
                <a:cs typeface="+mn-cs"/>
              </a:rPr>
              <a:t>Are electric vehicles </a:t>
            </a:r>
            <a:r>
              <a:rPr lang="en-US" sz="1820" b="1" kern="1200" dirty="0">
                <a:solidFill>
                  <a:srgbClr val="555555"/>
                </a:solidFill>
                <a:latin typeface="+mn-lt"/>
                <a:ea typeface="+mn-ea"/>
                <a:cs typeface="+mn-cs"/>
              </a:rPr>
              <a:t>affordable</a:t>
            </a:r>
            <a:r>
              <a:rPr lang="en-US" sz="1638" kern="1200" dirty="0">
                <a:solidFill>
                  <a:srgbClr val="555555"/>
                </a:solidFill>
                <a:latin typeface="+mn-lt"/>
                <a:ea typeface="+mn-ea"/>
                <a:cs typeface="+mn-cs"/>
              </a:rPr>
              <a:t>?</a:t>
            </a:r>
            <a:endParaRPr lang="en-US" dirty="0"/>
          </a:p>
        </p:txBody>
      </p:sp>
      <p:sp>
        <p:nvSpPr>
          <p:cNvPr id="16" name="Rounded Rectangular Callout 6">
            <a:extLst>
              <a:ext uri="{FF2B5EF4-FFF2-40B4-BE49-F238E27FC236}">
                <a16:creationId xmlns:a16="http://schemas.microsoft.com/office/drawing/2014/main" id="{59554001-1F5A-60DD-D613-A08C3630DFAA}"/>
              </a:ext>
            </a:extLst>
          </p:cNvPr>
          <p:cNvSpPr/>
          <p:nvPr/>
        </p:nvSpPr>
        <p:spPr>
          <a:xfrm>
            <a:off x="8010383" y="4450161"/>
            <a:ext cx="1591074" cy="1211276"/>
          </a:xfrm>
          <a:prstGeom prst="wedgeRoundRectCallout">
            <a:avLst>
              <a:gd name="adj1" fmla="val -106560"/>
              <a:gd name="adj2" fmla="val -60166"/>
              <a:gd name="adj3" fmla="val 16667"/>
            </a:avLst>
          </a:prstGeom>
          <a:solidFill>
            <a:srgbClr val="566B13"/>
          </a:solidFill>
          <a:ln>
            <a:solidFill>
              <a:srgbClr val="0C402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832104">
              <a:spcAft>
                <a:spcPts val="600"/>
              </a:spcAft>
            </a:pPr>
            <a:r>
              <a:rPr lang="en-US" dirty="0"/>
              <a:t>Which EV should I buy</a:t>
            </a:r>
          </a:p>
        </p:txBody>
      </p:sp>
      <p:sp>
        <p:nvSpPr>
          <p:cNvPr id="17" name="Rounded Rectangular Callout 7">
            <a:extLst>
              <a:ext uri="{FF2B5EF4-FFF2-40B4-BE49-F238E27FC236}">
                <a16:creationId xmlns:a16="http://schemas.microsoft.com/office/drawing/2014/main" id="{4F466B41-8EE1-1616-7AA6-73B1136D33C5}"/>
              </a:ext>
            </a:extLst>
          </p:cNvPr>
          <p:cNvSpPr/>
          <p:nvPr/>
        </p:nvSpPr>
        <p:spPr>
          <a:xfrm>
            <a:off x="8504424" y="2582455"/>
            <a:ext cx="1559077" cy="1082046"/>
          </a:xfrm>
          <a:prstGeom prst="wedgeRoundRectCallout">
            <a:avLst>
              <a:gd name="adj1" fmla="val -136854"/>
              <a:gd name="adj2" fmla="val 62500"/>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32104">
              <a:spcAft>
                <a:spcPts val="600"/>
              </a:spcAft>
            </a:pPr>
            <a:r>
              <a:rPr lang="en-US" sz="1638" kern="1200" dirty="0">
                <a:solidFill>
                  <a:srgbClr val="555555"/>
                </a:solidFill>
                <a:latin typeface="+mn-lt"/>
                <a:ea typeface="+mn-ea"/>
                <a:cs typeface="+mn-cs"/>
              </a:rPr>
              <a:t>How and where would I </a:t>
            </a:r>
            <a:r>
              <a:rPr lang="en-US" sz="1820" b="1" kern="1200" dirty="0">
                <a:solidFill>
                  <a:srgbClr val="555555"/>
                </a:solidFill>
                <a:latin typeface="+mn-lt"/>
                <a:ea typeface="+mn-ea"/>
                <a:cs typeface="+mn-cs"/>
              </a:rPr>
              <a:t>charge</a:t>
            </a:r>
            <a:r>
              <a:rPr lang="en-US" sz="1820" kern="1200" dirty="0">
                <a:solidFill>
                  <a:srgbClr val="555555"/>
                </a:solidFill>
                <a:latin typeface="+mn-lt"/>
                <a:ea typeface="+mn-ea"/>
                <a:cs typeface="+mn-cs"/>
              </a:rPr>
              <a:t> </a:t>
            </a:r>
            <a:r>
              <a:rPr lang="en-US" sz="1638" kern="1200" dirty="0">
                <a:solidFill>
                  <a:srgbClr val="555555"/>
                </a:solidFill>
                <a:latin typeface="+mn-lt"/>
                <a:ea typeface="+mn-ea"/>
                <a:cs typeface="+mn-cs"/>
              </a:rPr>
              <a:t>an EV?</a:t>
            </a:r>
            <a:endParaRPr lang="en-US" dirty="0"/>
          </a:p>
        </p:txBody>
      </p:sp>
      <p:pic>
        <p:nvPicPr>
          <p:cNvPr id="18" name="Picture 2" descr="Image result for person with question mark">
            <a:extLst>
              <a:ext uri="{FF2B5EF4-FFF2-40B4-BE49-F238E27FC236}">
                <a16:creationId xmlns:a16="http://schemas.microsoft.com/office/drawing/2014/main" id="{41F8F4BE-A49E-B47C-0BBA-7C972C1A5AD8}"/>
              </a:ext>
            </a:extLst>
          </p:cNvPr>
          <p:cNvPicPr>
            <a:picLocks noChangeAspect="1" noChangeArrowheads="1"/>
          </p:cNvPicPr>
          <p:nvPr/>
        </p:nvPicPr>
        <p:blipFill rotWithShape="1">
          <a:blip r:embed="rId2" cstate="screen">
            <a:clrChange>
              <a:clrFrom>
                <a:srgbClr val="FFFFFF"/>
              </a:clrFrom>
              <a:clrTo>
                <a:srgbClr val="FFFFFF">
                  <a:alpha val="0"/>
                </a:srgbClr>
              </a:clrTo>
            </a:clrChange>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a:ext>
            </a:extLst>
          </a:blip>
          <a:srcRect/>
          <a:stretch/>
        </p:blipFill>
        <p:spPr bwMode="auto">
          <a:xfrm>
            <a:off x="5029904" y="3472525"/>
            <a:ext cx="2198996" cy="2704438"/>
          </a:xfrm>
          <a:prstGeom prst="rect">
            <a:avLst/>
          </a:prstGeom>
          <a:noFill/>
          <a:extLst>
            <a:ext uri="{909E8E84-426E-40DD-AFC4-6F175D3DCCD1}">
              <a14:hiddenFill xmlns:a14="http://schemas.microsoft.com/office/drawing/2010/main">
                <a:solidFill>
                  <a:srgbClr val="FFFFFF"/>
                </a:solidFill>
              </a14:hiddenFill>
            </a:ext>
          </a:extLst>
        </p:spPr>
      </p:pic>
      <p:sp>
        <p:nvSpPr>
          <p:cNvPr id="19" name="Rounded Rectangular Callout 8">
            <a:extLst>
              <a:ext uri="{FF2B5EF4-FFF2-40B4-BE49-F238E27FC236}">
                <a16:creationId xmlns:a16="http://schemas.microsoft.com/office/drawing/2014/main" id="{C23B6FB1-CA7C-C408-B53E-313B3BDB31B4}"/>
              </a:ext>
            </a:extLst>
          </p:cNvPr>
          <p:cNvSpPr/>
          <p:nvPr/>
        </p:nvSpPr>
        <p:spPr>
          <a:xfrm>
            <a:off x="2288385" y="5293144"/>
            <a:ext cx="2612222" cy="736587"/>
          </a:xfrm>
          <a:prstGeom prst="wedgeRoundRectCallout">
            <a:avLst>
              <a:gd name="adj1" fmla="val 58751"/>
              <a:gd name="adj2" fmla="val -174389"/>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832104">
              <a:spcAft>
                <a:spcPts val="600"/>
              </a:spcAft>
            </a:pPr>
            <a:r>
              <a:rPr lang="en-US" sz="1638" kern="1200" dirty="0">
                <a:solidFill>
                  <a:srgbClr val="555555"/>
                </a:solidFill>
                <a:latin typeface="+mn-lt"/>
                <a:ea typeface="+mn-ea"/>
                <a:cs typeface="+mn-cs"/>
              </a:rPr>
              <a:t>Will an EV go enough </a:t>
            </a:r>
            <a:r>
              <a:rPr lang="en-US" sz="1820" b="1" kern="1200" dirty="0">
                <a:solidFill>
                  <a:srgbClr val="555555"/>
                </a:solidFill>
                <a:latin typeface="+mn-lt"/>
                <a:ea typeface="+mn-ea"/>
                <a:cs typeface="+mn-cs"/>
              </a:rPr>
              <a:t>miles</a:t>
            </a:r>
            <a:r>
              <a:rPr lang="en-US" sz="1820" kern="1200" dirty="0">
                <a:solidFill>
                  <a:srgbClr val="555555"/>
                </a:solidFill>
                <a:latin typeface="+mn-lt"/>
                <a:ea typeface="+mn-ea"/>
                <a:cs typeface="+mn-cs"/>
              </a:rPr>
              <a:t> </a:t>
            </a:r>
            <a:r>
              <a:rPr lang="en-US" sz="1638" kern="1200" dirty="0">
                <a:solidFill>
                  <a:srgbClr val="555555"/>
                </a:solidFill>
                <a:latin typeface="+mn-lt"/>
                <a:ea typeface="+mn-ea"/>
                <a:cs typeface="+mn-cs"/>
              </a:rPr>
              <a:t>between “fill-ups”? </a:t>
            </a:r>
            <a:endParaRPr lang="en-US" dirty="0"/>
          </a:p>
        </p:txBody>
      </p:sp>
    </p:spTree>
    <p:extLst>
      <p:ext uri="{BB962C8B-B14F-4D97-AF65-F5344CB8AC3E}">
        <p14:creationId xmlns:p14="http://schemas.microsoft.com/office/powerpoint/2010/main" val="322893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8E448B48-CCD8-CB33-CBB4-77520911E508}"/>
              </a:ext>
            </a:extLst>
          </p:cNvPr>
          <p:cNvSpPr>
            <a:spLocks noGrp="1"/>
          </p:cNvSpPr>
          <p:nvPr>
            <p:ph type="title"/>
          </p:nvPr>
        </p:nvSpPr>
        <p:spPr>
          <a:xfrm>
            <a:off x="838200" y="556995"/>
            <a:ext cx="10515600" cy="1133693"/>
          </a:xfrm>
        </p:spPr>
        <p:txBody>
          <a:bodyPr>
            <a:normAutofit/>
          </a:bodyPr>
          <a:lstStyle/>
          <a:p>
            <a:r>
              <a:rPr lang="en-US" sz="5200"/>
              <a:t>Comparison Shopping</a:t>
            </a:r>
          </a:p>
        </p:txBody>
      </p:sp>
      <p:sp>
        <p:nvSpPr>
          <p:cNvPr id="5" name="Hexagon 4">
            <a:extLst>
              <a:ext uri="{FF2B5EF4-FFF2-40B4-BE49-F238E27FC236}">
                <a16:creationId xmlns:a16="http://schemas.microsoft.com/office/drawing/2014/main" id="{BCEBFF53-49E8-BB01-911C-6B5F2AAA8890}"/>
              </a:ext>
            </a:extLst>
          </p:cNvPr>
          <p:cNvSpPr/>
          <p:nvPr/>
        </p:nvSpPr>
        <p:spPr>
          <a:xfrm>
            <a:off x="4285530" y="1825625"/>
            <a:ext cx="1946718" cy="1671315"/>
          </a:xfrm>
          <a:prstGeom prst="hexagon">
            <a:avLst>
              <a:gd name="adj" fmla="val 25000"/>
              <a:gd name="vf" fmla="val 115470"/>
            </a:avLst>
          </a:prstGeom>
          <a:blipFill dpi="0" rotWithShape="1">
            <a:blip r:embed="rId2" cstate="screen">
              <a:extLst>
                <a:ext uri="{28A0092B-C50C-407E-A947-70E740481C1C}">
                  <a14:useLocalDpi xmlns:a14="http://schemas.microsoft.com/office/drawing/2010/main"/>
                </a:ext>
              </a:extLst>
            </a:blip>
            <a:srcRect/>
            <a:stretch>
              <a:fillRect l="6308" t="24558" r="6308" b="24558"/>
            </a:stretch>
          </a:blipFill>
          <a:effectLst>
            <a:outerShdw blurRad="50800" dist="38100" dir="2700000" algn="tl" rotWithShape="0">
              <a:prstClr val="black">
                <a:alpha val="40000"/>
              </a:prstClr>
            </a:outerShdw>
          </a:effectLst>
        </p:spPr>
        <p:style>
          <a:lnRef idx="2">
            <a:schemeClr val="accent5">
              <a:hueOff val="-6116806"/>
              <a:satOff val="42038"/>
              <a:lumOff val="-4118"/>
              <a:alphaOff val="0"/>
            </a:schemeClr>
          </a:lnRef>
          <a:fillRef idx="1">
            <a:scrgbClr r="0" g="0" b="0"/>
          </a:fillRef>
          <a:effectRef idx="0">
            <a:scrgbClr r="0" g="0" b="0"/>
          </a:effectRef>
          <a:fontRef idx="minor">
            <a:schemeClr val="dk1">
              <a:hueOff val="0"/>
              <a:satOff val="0"/>
              <a:lumOff val="0"/>
              <a:alphaOff val="0"/>
            </a:schemeClr>
          </a:fontRef>
        </p:style>
        <p:txBody>
          <a:bodyPr/>
          <a:lstStyle/>
          <a:p>
            <a:endParaRPr lang="en-US"/>
          </a:p>
        </p:txBody>
      </p:sp>
      <p:sp>
        <p:nvSpPr>
          <p:cNvPr id="6" name="Hexagon 5">
            <a:extLst>
              <a:ext uri="{FF2B5EF4-FFF2-40B4-BE49-F238E27FC236}">
                <a16:creationId xmlns:a16="http://schemas.microsoft.com/office/drawing/2014/main" id="{BB782788-EE73-897A-5415-83AA7BF060D0}"/>
              </a:ext>
            </a:extLst>
          </p:cNvPr>
          <p:cNvSpPr/>
          <p:nvPr/>
        </p:nvSpPr>
        <p:spPr>
          <a:xfrm>
            <a:off x="935027" y="3577097"/>
            <a:ext cx="1946718" cy="1700814"/>
          </a:xfrm>
          <a:prstGeom prst="hexagon">
            <a:avLst>
              <a:gd name="adj" fmla="val 25000"/>
              <a:gd name="vf" fmla="val 115470"/>
            </a:avLst>
          </a:prstGeom>
          <a:blipFill dpi="0" rotWithShape="1">
            <a:blip r:embed="rId3" cstate="screen">
              <a:extLst>
                <a:ext uri="{28A0092B-C50C-407E-A947-70E740481C1C}">
                  <a14:useLocalDpi xmlns:a14="http://schemas.microsoft.com/office/drawing/2010/main"/>
                </a:ext>
              </a:extLst>
            </a:blip>
            <a:srcRect/>
            <a:stretch>
              <a:fillRect l="6308" t="21875" r="6308" b="21875"/>
            </a:stretch>
          </a:blipFill>
          <a:effectLst>
            <a:outerShdw blurRad="50800" dist="38100" dir="2700000" algn="tl" rotWithShape="0">
              <a:prstClr val="black">
                <a:alpha val="40000"/>
              </a:prstClr>
            </a:outerShdw>
          </a:effectLst>
        </p:spPr>
        <p:style>
          <a:lnRef idx="2">
            <a:schemeClr val="accent5">
              <a:hueOff val="0"/>
              <a:satOff val="0"/>
              <a:lumOff val="0"/>
              <a:alphaOff val="0"/>
            </a:schemeClr>
          </a:lnRef>
          <a:fillRef idx="1">
            <a:scrgbClr r="0" g="0" b="0"/>
          </a:fillRef>
          <a:effectRef idx="0">
            <a:scrgbClr r="0" g="0" b="0"/>
          </a:effectRef>
          <a:fontRef idx="minor">
            <a:schemeClr val="dk1">
              <a:hueOff val="0"/>
              <a:satOff val="0"/>
              <a:lumOff val="0"/>
              <a:alphaOff val="0"/>
            </a:schemeClr>
          </a:fontRef>
        </p:style>
        <p:txBody>
          <a:bodyPr/>
          <a:lstStyle/>
          <a:p>
            <a:endParaRPr lang="en-US"/>
          </a:p>
        </p:txBody>
      </p:sp>
      <p:sp>
        <p:nvSpPr>
          <p:cNvPr id="8" name="Hexagon 7">
            <a:extLst>
              <a:ext uri="{FF2B5EF4-FFF2-40B4-BE49-F238E27FC236}">
                <a16:creationId xmlns:a16="http://schemas.microsoft.com/office/drawing/2014/main" id="{EB86D38E-5D7E-E380-76AB-4B34C7FDAFAC}"/>
              </a:ext>
            </a:extLst>
          </p:cNvPr>
          <p:cNvSpPr/>
          <p:nvPr/>
        </p:nvSpPr>
        <p:spPr>
          <a:xfrm>
            <a:off x="5959750" y="4505648"/>
            <a:ext cx="1946718" cy="1671315"/>
          </a:xfrm>
          <a:prstGeom prst="hexagon">
            <a:avLst>
              <a:gd name="adj" fmla="val 25000"/>
              <a:gd name="vf" fmla="val 115470"/>
            </a:avLst>
          </a:prstGeom>
          <a:blipFill dpi="0" rotWithShape="1">
            <a:blip r:embed="rId4" cstate="screen">
              <a:extLst>
                <a:ext uri="{28A0092B-C50C-407E-A947-70E740481C1C}">
                  <a14:useLocalDpi xmlns:a14="http://schemas.microsoft.com/office/drawing/2010/main"/>
                </a:ext>
              </a:extLst>
            </a:blip>
            <a:srcRect/>
            <a:stretch>
              <a:fillRect l="3577" t="18198" r="3577" b="18198"/>
            </a:stretch>
          </a:blipFill>
          <a:effectLst>
            <a:outerShdw blurRad="50800" dist="38100" dir="2700000" algn="tl" rotWithShape="0">
              <a:prstClr val="black">
                <a:alpha val="40000"/>
              </a:prstClr>
            </a:outerShdw>
          </a:effectLst>
        </p:spPr>
        <p:style>
          <a:lnRef idx="2">
            <a:schemeClr val="accent5">
              <a:hueOff val="-3058403"/>
              <a:satOff val="21019"/>
              <a:lumOff val="-2059"/>
              <a:alphaOff val="0"/>
            </a:schemeClr>
          </a:lnRef>
          <a:fillRef idx="1">
            <a:scrgbClr r="0" g="0" b="0"/>
          </a:fillRef>
          <a:effectRef idx="0">
            <a:scrgbClr r="0" g="0" b="0"/>
          </a:effectRef>
          <a:fontRef idx="minor">
            <a:schemeClr val="dk1">
              <a:hueOff val="0"/>
              <a:satOff val="0"/>
              <a:lumOff val="0"/>
              <a:alphaOff val="0"/>
            </a:schemeClr>
          </a:fontRef>
        </p:style>
        <p:txBody>
          <a:bodyPr/>
          <a:lstStyle/>
          <a:p>
            <a:endParaRPr lang="en-US"/>
          </a:p>
        </p:txBody>
      </p:sp>
      <p:sp>
        <p:nvSpPr>
          <p:cNvPr id="9" name="Hexagon 8">
            <a:extLst>
              <a:ext uri="{FF2B5EF4-FFF2-40B4-BE49-F238E27FC236}">
                <a16:creationId xmlns:a16="http://schemas.microsoft.com/office/drawing/2014/main" id="{659EB69D-822F-A45F-2709-7F8D29A446CD}"/>
              </a:ext>
            </a:extLst>
          </p:cNvPr>
          <p:cNvSpPr/>
          <p:nvPr/>
        </p:nvSpPr>
        <p:spPr>
          <a:xfrm>
            <a:off x="7635001" y="3597255"/>
            <a:ext cx="1946718" cy="1671315"/>
          </a:xfrm>
          <a:prstGeom prst="hexagon">
            <a:avLst>
              <a:gd name="adj" fmla="val 25000"/>
              <a:gd name="vf" fmla="val 115470"/>
            </a:avLst>
          </a:prstGeom>
          <a:blipFill dpi="0" rotWithShape="1">
            <a:blip r:embed="rId5" cstate="screen">
              <a:extLst>
                <a:ext uri="{28A0092B-C50C-407E-A947-70E740481C1C}">
                  <a14:useLocalDpi xmlns:a14="http://schemas.microsoft.com/office/drawing/2010/main"/>
                </a:ext>
              </a:extLst>
            </a:blip>
            <a:srcRect/>
            <a:stretch>
              <a:fillRect l="6308" t="15018" r="6308" b="15018"/>
            </a:stretch>
          </a:blipFill>
          <a:effectLst>
            <a:outerShdw blurRad="50800" dist="38100" dir="2700000" algn="tl" rotWithShape="0">
              <a:prstClr val="black">
                <a:alpha val="40000"/>
              </a:prstClr>
            </a:outerShdw>
          </a:effectLst>
        </p:spPr>
        <p:style>
          <a:lnRef idx="2">
            <a:schemeClr val="accent5">
              <a:hueOff val="-9175209"/>
              <a:satOff val="63057"/>
              <a:lumOff val="-6177"/>
              <a:alphaOff val="0"/>
            </a:schemeClr>
          </a:lnRef>
          <a:fillRef idx="1">
            <a:scrgbClr r="0" g="0" b="0"/>
          </a:fillRef>
          <a:effectRef idx="0">
            <a:scrgbClr r="0" g="0" b="0"/>
          </a:effectRef>
          <a:fontRef idx="minor">
            <a:schemeClr val="dk1">
              <a:hueOff val="0"/>
              <a:satOff val="0"/>
              <a:lumOff val="0"/>
              <a:alphaOff val="0"/>
            </a:schemeClr>
          </a:fontRef>
        </p:style>
        <p:txBody>
          <a:bodyPr/>
          <a:lstStyle/>
          <a:p>
            <a:endParaRPr lang="en-US"/>
          </a:p>
        </p:txBody>
      </p:sp>
      <p:sp>
        <p:nvSpPr>
          <p:cNvPr id="10" name="Hexagon 9">
            <a:extLst>
              <a:ext uri="{FF2B5EF4-FFF2-40B4-BE49-F238E27FC236}">
                <a16:creationId xmlns:a16="http://schemas.microsoft.com/office/drawing/2014/main" id="{24E39EF4-F8E8-336C-A999-E7394BD3B4B8}"/>
              </a:ext>
            </a:extLst>
          </p:cNvPr>
          <p:cNvSpPr/>
          <p:nvPr/>
        </p:nvSpPr>
        <p:spPr>
          <a:xfrm>
            <a:off x="9310254" y="2682191"/>
            <a:ext cx="1946718" cy="1671315"/>
          </a:xfrm>
          <a:prstGeom prst="hexagon">
            <a:avLst>
              <a:gd name="adj" fmla="val 25000"/>
              <a:gd name="vf" fmla="val 115470"/>
            </a:avLst>
          </a:prstGeom>
          <a:blipFill dpi="0" rotWithShape="1">
            <a:blip r:embed="rId6" cstate="screen">
              <a:extLst>
                <a:ext uri="{28A0092B-C50C-407E-A947-70E740481C1C}">
                  <a14:useLocalDpi xmlns:a14="http://schemas.microsoft.com/office/drawing/2010/main"/>
                </a:ext>
              </a:extLst>
            </a:blip>
            <a:srcRect/>
            <a:stretch>
              <a:fillRect l="846" t="18198" r="846" b="18198"/>
            </a:stretch>
          </a:blipFill>
          <a:effectLst>
            <a:outerShdw blurRad="50800" dist="38100" dir="2700000" algn="tl" rotWithShape="0">
              <a:prstClr val="black">
                <a:alpha val="40000"/>
              </a:prstClr>
            </a:outerShdw>
          </a:effectLst>
        </p:spPr>
        <p:style>
          <a:lnRef idx="2">
            <a:schemeClr val="accent5">
              <a:hueOff val="-12233612"/>
              <a:satOff val="84076"/>
              <a:lumOff val="-8236"/>
              <a:alphaOff val="0"/>
            </a:schemeClr>
          </a:lnRef>
          <a:fillRef idx="1">
            <a:scrgbClr r="0" g="0" b="0"/>
          </a:fillRef>
          <a:effectRef idx="0">
            <a:scrgbClr r="0" g="0" b="0"/>
          </a:effectRef>
          <a:fontRef idx="minor">
            <a:schemeClr val="dk1">
              <a:hueOff val="0"/>
              <a:satOff val="0"/>
              <a:lumOff val="0"/>
              <a:alphaOff val="0"/>
            </a:schemeClr>
          </a:fontRef>
        </p:style>
        <p:txBody>
          <a:bodyPr/>
          <a:lstStyle/>
          <a:p>
            <a:endParaRPr lang="en-US"/>
          </a:p>
        </p:txBody>
      </p:sp>
      <p:sp>
        <p:nvSpPr>
          <p:cNvPr id="11" name="TextBox 10">
            <a:extLst>
              <a:ext uri="{FF2B5EF4-FFF2-40B4-BE49-F238E27FC236}">
                <a16:creationId xmlns:a16="http://schemas.microsoft.com/office/drawing/2014/main" id="{02FF06C4-8F0A-C534-67A8-3031BF9467C5}"/>
              </a:ext>
            </a:extLst>
          </p:cNvPr>
          <p:cNvSpPr txBox="1"/>
          <p:nvPr/>
        </p:nvSpPr>
        <p:spPr>
          <a:xfrm>
            <a:off x="2813296" y="4633758"/>
            <a:ext cx="1463924" cy="1304331"/>
          </a:xfrm>
          <a:prstGeom prst="rect">
            <a:avLst/>
          </a:prstGeom>
          <a:noFill/>
        </p:spPr>
        <p:txBody>
          <a:bodyPr wrap="square" rtlCol="0">
            <a:spAutoFit/>
          </a:bodyPr>
          <a:lstStyle/>
          <a:p>
            <a:pPr algn="ctr" defTabSz="1060704">
              <a:spcAft>
                <a:spcPts val="600"/>
              </a:spcAft>
            </a:pPr>
            <a:r>
              <a:rPr lang="en-US" sz="2088" b="1" kern="1200" dirty="0">
                <a:solidFill>
                  <a:schemeClr val="tx1"/>
                </a:solidFill>
                <a:latin typeface="+mn-lt"/>
                <a:ea typeface="+mn-ea"/>
                <a:cs typeface="+mn-cs"/>
              </a:rPr>
              <a:t>Electric Range</a:t>
            </a:r>
          </a:p>
          <a:p>
            <a:pPr algn="ctr" defTabSz="1060704">
              <a:spcAft>
                <a:spcPts val="600"/>
              </a:spcAft>
            </a:pPr>
            <a:r>
              <a:rPr lang="en-US" sz="1600" dirty="0"/>
              <a:t>How far can I travel </a:t>
            </a:r>
            <a:r>
              <a:rPr lang="en-US" sz="1600" kern="1200" dirty="0">
                <a:solidFill>
                  <a:schemeClr val="tx1"/>
                </a:solidFill>
              </a:rPr>
              <a:t> </a:t>
            </a:r>
          </a:p>
        </p:txBody>
      </p:sp>
      <p:sp>
        <p:nvSpPr>
          <p:cNvPr id="12" name="TextBox 11">
            <a:extLst>
              <a:ext uri="{FF2B5EF4-FFF2-40B4-BE49-F238E27FC236}">
                <a16:creationId xmlns:a16="http://schemas.microsoft.com/office/drawing/2014/main" id="{0B59854A-E0F3-049D-63DF-53C2CCCAB9BB}"/>
              </a:ext>
            </a:extLst>
          </p:cNvPr>
          <p:cNvSpPr txBox="1"/>
          <p:nvPr/>
        </p:nvSpPr>
        <p:spPr>
          <a:xfrm>
            <a:off x="4331376" y="3549912"/>
            <a:ext cx="1900875" cy="1595437"/>
          </a:xfrm>
          <a:prstGeom prst="rect">
            <a:avLst/>
          </a:prstGeom>
          <a:noFill/>
        </p:spPr>
        <p:txBody>
          <a:bodyPr wrap="square" rtlCol="0">
            <a:spAutoFit/>
          </a:bodyPr>
          <a:lstStyle/>
          <a:p>
            <a:pPr algn="ctr" defTabSz="1060704">
              <a:spcAft>
                <a:spcPts val="600"/>
              </a:spcAft>
            </a:pPr>
            <a:r>
              <a:rPr lang="en-US" sz="1856" b="1" kern="1200" dirty="0">
                <a:solidFill>
                  <a:schemeClr val="tx1"/>
                </a:solidFill>
                <a:latin typeface="+mn-lt"/>
                <a:ea typeface="+mn-ea"/>
                <a:cs typeface="+mn-cs"/>
              </a:rPr>
              <a:t>Charge Station </a:t>
            </a:r>
          </a:p>
          <a:p>
            <a:pPr algn="ctr" defTabSz="1060704">
              <a:spcAft>
                <a:spcPts val="600"/>
              </a:spcAft>
            </a:pPr>
            <a:r>
              <a:rPr lang="en-US" sz="1856" b="1" dirty="0"/>
              <a:t>To Total Ev’s Ration</a:t>
            </a:r>
            <a:endParaRPr lang="en-US" sz="1600" dirty="0"/>
          </a:p>
          <a:p>
            <a:pPr algn="ctr" defTabSz="1060704">
              <a:spcAft>
                <a:spcPts val="600"/>
              </a:spcAft>
            </a:pPr>
            <a:r>
              <a:rPr lang="en-US" sz="1600" dirty="0"/>
              <a:t>Convenience to charge</a:t>
            </a:r>
            <a:endParaRPr lang="en-US" sz="1856" dirty="0"/>
          </a:p>
        </p:txBody>
      </p:sp>
      <p:sp>
        <p:nvSpPr>
          <p:cNvPr id="13" name="TextBox 12">
            <a:extLst>
              <a:ext uri="{FF2B5EF4-FFF2-40B4-BE49-F238E27FC236}">
                <a16:creationId xmlns:a16="http://schemas.microsoft.com/office/drawing/2014/main" id="{EEDE8E31-DEB4-0383-C2E7-4829274304E0}"/>
              </a:ext>
            </a:extLst>
          </p:cNvPr>
          <p:cNvSpPr txBox="1"/>
          <p:nvPr/>
        </p:nvSpPr>
        <p:spPr>
          <a:xfrm>
            <a:off x="5959750" y="2741258"/>
            <a:ext cx="1946718" cy="1492716"/>
          </a:xfrm>
          <a:prstGeom prst="rect">
            <a:avLst/>
          </a:prstGeom>
          <a:noFill/>
        </p:spPr>
        <p:txBody>
          <a:bodyPr wrap="square" rtlCol="0">
            <a:spAutoFit/>
          </a:bodyPr>
          <a:lstStyle/>
          <a:p>
            <a:pPr algn="ctr" defTabSz="1060704">
              <a:spcAft>
                <a:spcPts val="600"/>
              </a:spcAft>
            </a:pPr>
            <a:r>
              <a:rPr lang="en-US" b="1" dirty="0"/>
              <a:t>Which Charging stations will provide fast charging</a:t>
            </a:r>
            <a:r>
              <a:rPr lang="en-US" b="1" kern="1200" dirty="0">
                <a:solidFill>
                  <a:schemeClr val="tx1"/>
                </a:solidFill>
              </a:rPr>
              <a:t>   </a:t>
            </a:r>
          </a:p>
          <a:p>
            <a:pPr algn="ctr" defTabSz="1060704">
              <a:spcAft>
                <a:spcPts val="600"/>
              </a:spcAft>
            </a:pPr>
            <a:r>
              <a:rPr lang="en-US" sz="1400" dirty="0"/>
              <a:t>DCFC ports</a:t>
            </a:r>
          </a:p>
        </p:txBody>
      </p:sp>
      <p:sp>
        <p:nvSpPr>
          <p:cNvPr id="14" name="TextBox 13">
            <a:extLst>
              <a:ext uri="{FF2B5EF4-FFF2-40B4-BE49-F238E27FC236}">
                <a16:creationId xmlns:a16="http://schemas.microsoft.com/office/drawing/2014/main" id="{55630199-6A68-AA81-9AD5-2698B84A25D8}"/>
              </a:ext>
            </a:extLst>
          </p:cNvPr>
          <p:cNvSpPr txBox="1"/>
          <p:nvPr/>
        </p:nvSpPr>
        <p:spPr>
          <a:xfrm>
            <a:off x="7635004" y="1946787"/>
            <a:ext cx="1946717" cy="1215717"/>
          </a:xfrm>
          <a:prstGeom prst="rect">
            <a:avLst/>
          </a:prstGeom>
          <a:noFill/>
        </p:spPr>
        <p:txBody>
          <a:bodyPr wrap="square" rtlCol="0">
            <a:spAutoFit/>
          </a:bodyPr>
          <a:lstStyle/>
          <a:p>
            <a:pPr algn="ctr" defTabSz="1060704">
              <a:spcAft>
                <a:spcPts val="600"/>
              </a:spcAft>
            </a:pPr>
            <a:r>
              <a:rPr lang="en-US" b="1" kern="1200" dirty="0">
                <a:solidFill>
                  <a:schemeClr val="tx1"/>
                </a:solidFill>
                <a:latin typeface="+mn-lt"/>
                <a:ea typeface="+mn-ea"/>
                <a:cs typeface="+mn-cs"/>
              </a:rPr>
              <a:t>Which are the most popular brands</a:t>
            </a:r>
            <a:endParaRPr lang="en-US" sz="1400" dirty="0"/>
          </a:p>
          <a:p>
            <a:pPr algn="ctr" defTabSz="1060704">
              <a:spcAft>
                <a:spcPts val="600"/>
              </a:spcAft>
            </a:pPr>
            <a:r>
              <a:rPr lang="en-US" sz="1400" b="1" kern="1200" dirty="0">
                <a:solidFill>
                  <a:schemeClr val="tx1"/>
                </a:solidFill>
                <a:latin typeface="+mn-lt"/>
                <a:ea typeface="+mn-ea"/>
                <a:cs typeface="+mn-cs"/>
              </a:rPr>
              <a:t>Most popular EV;s</a:t>
            </a:r>
            <a:endParaRPr lang="en-US" b="1" kern="1200" dirty="0">
              <a:solidFill>
                <a:schemeClr val="tx1"/>
              </a:solidFill>
              <a:latin typeface="+mn-lt"/>
              <a:ea typeface="+mn-ea"/>
              <a:cs typeface="+mn-cs"/>
            </a:endParaRPr>
          </a:p>
        </p:txBody>
      </p:sp>
      <p:pic>
        <p:nvPicPr>
          <p:cNvPr id="24" name="Picture 23">
            <a:extLst>
              <a:ext uri="{FF2B5EF4-FFF2-40B4-BE49-F238E27FC236}">
                <a16:creationId xmlns:a16="http://schemas.microsoft.com/office/drawing/2014/main" id="{FA692197-8933-A9D7-1CAB-AA5BEE6E8DB4}"/>
              </a:ext>
            </a:extLst>
          </p:cNvPr>
          <p:cNvPicPr>
            <a:picLocks noChangeAspect="1"/>
          </p:cNvPicPr>
          <p:nvPr/>
        </p:nvPicPr>
        <p:blipFill>
          <a:blip r:embed="rId7"/>
          <a:stretch>
            <a:fillRect/>
          </a:stretch>
        </p:blipFill>
        <p:spPr>
          <a:xfrm>
            <a:off x="2751392" y="2780320"/>
            <a:ext cx="1804572" cy="1633870"/>
          </a:xfrm>
          <a:prstGeom prst="rect">
            <a:avLst/>
          </a:prstGeom>
        </p:spPr>
      </p:pic>
    </p:spTree>
    <p:extLst>
      <p:ext uri="{BB962C8B-B14F-4D97-AF65-F5344CB8AC3E}">
        <p14:creationId xmlns:p14="http://schemas.microsoft.com/office/powerpoint/2010/main" val="306961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Title 1">
            <a:extLst>
              <a:ext uri="{FF2B5EF4-FFF2-40B4-BE49-F238E27FC236}">
                <a16:creationId xmlns:a16="http://schemas.microsoft.com/office/drawing/2014/main" id="{B2276CFB-81AA-B409-B1D7-0241C877636E}"/>
              </a:ext>
            </a:extLst>
          </p:cNvPr>
          <p:cNvSpPr txBox="1">
            <a:spLocks/>
          </p:cNvSpPr>
          <p:nvPr/>
        </p:nvSpPr>
        <p:spPr>
          <a:xfrm>
            <a:off x="457200" y="88062"/>
            <a:ext cx="8229600" cy="1143000"/>
          </a:xfrm>
          <a:prstGeom prst="rect">
            <a:avLst/>
          </a:prstGeom>
          <a:ln>
            <a:noFill/>
          </a:ln>
        </p:spPr>
        <p:txBody>
          <a:bodyPr vert="horz" lIns="91440" tIns="45720" rIns="91440" bIns="45720" rtlCol="0" anchor="ctr">
            <a:normAutofit/>
          </a:bodyPr>
          <a:lstStyle>
            <a:lvl1pPr algn="l" defTabSz="457200" rtl="0" eaLnBrk="1" latinLnBrk="0" hangingPunct="1">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136636"/>
                </a:solidFill>
                <a:effectLst/>
                <a:uLnTx/>
                <a:uFillTx/>
                <a:latin typeface="Calibri"/>
                <a:ea typeface="+mj-ea"/>
                <a:cs typeface="+mj-cs"/>
              </a:rPr>
              <a:t>What kind of EV is right for me?</a:t>
            </a:r>
          </a:p>
        </p:txBody>
      </p:sp>
      <p:sp>
        <p:nvSpPr>
          <p:cNvPr id="12" name="Freeform 6">
            <a:extLst>
              <a:ext uri="{FF2B5EF4-FFF2-40B4-BE49-F238E27FC236}">
                <a16:creationId xmlns:a16="http://schemas.microsoft.com/office/drawing/2014/main" id="{3577D487-91A2-8245-9946-960F5C18A016}"/>
              </a:ext>
            </a:extLst>
          </p:cNvPr>
          <p:cNvSpPr/>
          <p:nvPr/>
        </p:nvSpPr>
        <p:spPr>
          <a:xfrm>
            <a:off x="7602543" y="1418119"/>
            <a:ext cx="1436182" cy="1238240"/>
          </a:xfrm>
          <a:custGeom>
            <a:avLst/>
            <a:gdLst>
              <a:gd name="connsiteX0" fmla="*/ 0 w 1436182"/>
              <a:gd name="connsiteY0" fmla="*/ 619120 h 1238240"/>
              <a:gd name="connsiteX1" fmla="*/ 309560 w 1436182"/>
              <a:gd name="connsiteY1" fmla="*/ 0 h 1238240"/>
              <a:gd name="connsiteX2" fmla="*/ 1126622 w 1436182"/>
              <a:gd name="connsiteY2" fmla="*/ 0 h 1238240"/>
              <a:gd name="connsiteX3" fmla="*/ 1436182 w 1436182"/>
              <a:gd name="connsiteY3" fmla="*/ 619120 h 1238240"/>
              <a:gd name="connsiteX4" fmla="*/ 1126622 w 1436182"/>
              <a:gd name="connsiteY4" fmla="*/ 1238240 h 1238240"/>
              <a:gd name="connsiteX5" fmla="*/ 309560 w 1436182"/>
              <a:gd name="connsiteY5" fmla="*/ 1238240 h 1238240"/>
              <a:gd name="connsiteX6" fmla="*/ 0 w 1436182"/>
              <a:gd name="connsiteY6" fmla="*/ 619120 h 12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6182" h="1238240">
                <a:moveTo>
                  <a:pt x="0" y="619120"/>
                </a:moveTo>
                <a:lnTo>
                  <a:pt x="309560" y="0"/>
                </a:lnTo>
                <a:lnTo>
                  <a:pt x="1126622" y="0"/>
                </a:lnTo>
                <a:lnTo>
                  <a:pt x="1436182" y="619120"/>
                </a:lnTo>
                <a:lnTo>
                  <a:pt x="1126622" y="1238240"/>
                </a:lnTo>
                <a:lnTo>
                  <a:pt x="309560" y="1238240"/>
                </a:lnTo>
                <a:lnTo>
                  <a:pt x="0" y="619120"/>
                </a:lnTo>
                <a:close/>
              </a:path>
            </a:pathLst>
          </a:custGeom>
          <a:solidFill>
            <a:srgbClr val="424E5B">
              <a:hueOff val="0"/>
              <a:satOff val="0"/>
              <a:lumOff val="0"/>
              <a:alphaOff val="0"/>
            </a:srgbClr>
          </a:solidFill>
          <a:ln w="25400" cap="flat" cmpd="sng" algn="ctr">
            <a:solidFill>
              <a:srgbClr val="808DA9">
                <a:lumMod val="50000"/>
              </a:srgbClr>
            </a:solidFill>
            <a:prstDash val="solid"/>
          </a:ln>
          <a:effectLst>
            <a:outerShdw blurRad="50800" dist="38100" dir="2700000" algn="tl" rotWithShape="0">
              <a:prstClr val="black">
                <a:alpha val="40000"/>
              </a:prstClr>
            </a:outerShdw>
          </a:effectLst>
        </p:spPr>
        <p:txBody>
          <a:bodyPr spcFirstLastPara="0" vert="horz" wrap="square" lIns="222869" tIns="236602" rIns="222868" bIns="236602" numCol="1" spcCol="1270" anchor="ctr" anchorCtr="0">
            <a:noAutofit/>
          </a:bodyPr>
          <a:lstStyle/>
          <a:p>
            <a:pPr marL="0" marR="0" lvl="0" indent="0" algn="ctr" defTabSz="1555750" eaLnBrk="1" fontAlgn="auto" latinLnBrk="0" hangingPunct="1">
              <a:lnSpc>
                <a:spcPct val="90000"/>
              </a:lnSpc>
              <a:spcBef>
                <a:spcPct val="0"/>
              </a:spcBef>
              <a:spcAft>
                <a:spcPct val="35000"/>
              </a:spcAft>
              <a:buClrTx/>
              <a:buSzTx/>
              <a:buFontTx/>
              <a:buNone/>
              <a:tabLst/>
              <a:defRPr/>
            </a:pPr>
            <a:r>
              <a:rPr kumimoji="0" lang="en-US" sz="3500" b="0" i="0" u="none" strike="noStrike" kern="0" cap="none" spc="0" normalizeH="0" baseline="0" noProof="0" dirty="0">
                <a:ln>
                  <a:noFill/>
                </a:ln>
                <a:solidFill>
                  <a:prstClr val="white"/>
                </a:solidFill>
                <a:effectLst/>
                <a:uLnTx/>
                <a:uFillTx/>
                <a:latin typeface="Calibri"/>
                <a:ea typeface="+mn-ea"/>
                <a:cs typeface="+mn-cs"/>
              </a:rPr>
              <a:t>PHEV</a:t>
            </a:r>
          </a:p>
        </p:txBody>
      </p:sp>
      <p:sp>
        <p:nvSpPr>
          <p:cNvPr id="13" name="Freeform 20">
            <a:extLst>
              <a:ext uri="{FF2B5EF4-FFF2-40B4-BE49-F238E27FC236}">
                <a16:creationId xmlns:a16="http://schemas.microsoft.com/office/drawing/2014/main" id="{60B87080-16E1-4D81-16ED-3CBB0868C25B}"/>
              </a:ext>
            </a:extLst>
          </p:cNvPr>
          <p:cNvSpPr/>
          <p:nvPr/>
        </p:nvSpPr>
        <p:spPr>
          <a:xfrm>
            <a:off x="1316488" y="1576060"/>
            <a:ext cx="1436182" cy="1238240"/>
          </a:xfrm>
          <a:custGeom>
            <a:avLst/>
            <a:gdLst>
              <a:gd name="connsiteX0" fmla="*/ 0 w 1436182"/>
              <a:gd name="connsiteY0" fmla="*/ 619120 h 1238240"/>
              <a:gd name="connsiteX1" fmla="*/ 309560 w 1436182"/>
              <a:gd name="connsiteY1" fmla="*/ 0 h 1238240"/>
              <a:gd name="connsiteX2" fmla="*/ 1126622 w 1436182"/>
              <a:gd name="connsiteY2" fmla="*/ 0 h 1238240"/>
              <a:gd name="connsiteX3" fmla="*/ 1436182 w 1436182"/>
              <a:gd name="connsiteY3" fmla="*/ 619120 h 1238240"/>
              <a:gd name="connsiteX4" fmla="*/ 1126622 w 1436182"/>
              <a:gd name="connsiteY4" fmla="*/ 1238240 h 1238240"/>
              <a:gd name="connsiteX5" fmla="*/ 309560 w 1436182"/>
              <a:gd name="connsiteY5" fmla="*/ 1238240 h 1238240"/>
              <a:gd name="connsiteX6" fmla="*/ 0 w 1436182"/>
              <a:gd name="connsiteY6" fmla="*/ 619120 h 12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6182" h="1238240">
                <a:moveTo>
                  <a:pt x="0" y="619120"/>
                </a:moveTo>
                <a:lnTo>
                  <a:pt x="309560" y="0"/>
                </a:lnTo>
                <a:lnTo>
                  <a:pt x="1126622" y="0"/>
                </a:lnTo>
                <a:lnTo>
                  <a:pt x="1436182" y="619120"/>
                </a:lnTo>
                <a:lnTo>
                  <a:pt x="1126622" y="1238240"/>
                </a:lnTo>
                <a:lnTo>
                  <a:pt x="309560" y="1238240"/>
                </a:lnTo>
                <a:lnTo>
                  <a:pt x="0" y="619120"/>
                </a:lnTo>
                <a:close/>
              </a:path>
            </a:pathLst>
          </a:custGeom>
          <a:solidFill>
            <a:srgbClr val="424E5B">
              <a:hueOff val="-12233612"/>
              <a:satOff val="84076"/>
              <a:lumOff val="-8236"/>
              <a:alphaOff val="0"/>
            </a:srgbClr>
          </a:solidFill>
          <a:ln w="25400" cap="flat" cmpd="sng" algn="ctr">
            <a:solidFill>
              <a:srgbClr val="730E00">
                <a:lumMod val="75000"/>
              </a:srgbClr>
            </a:solidFill>
            <a:prstDash val="solid"/>
          </a:ln>
          <a:effectLst>
            <a:outerShdw blurRad="50800" dist="38100" dir="2700000" algn="tl" rotWithShape="0">
              <a:prstClr val="black">
                <a:alpha val="40000"/>
              </a:prstClr>
            </a:outerShdw>
          </a:effectLst>
        </p:spPr>
        <p:txBody>
          <a:bodyPr spcFirstLastPara="0" vert="horz" wrap="square" lIns="222869" tIns="236602" rIns="222868" bIns="236602" numCol="1" spcCol="1270" anchor="ctr" anchorCtr="0">
            <a:noAutofit/>
          </a:bodyPr>
          <a:lstStyle/>
          <a:p>
            <a:pPr marL="0" marR="0" lvl="0" indent="0" algn="ctr" defTabSz="1555750" eaLnBrk="1" fontAlgn="auto" latinLnBrk="0" hangingPunct="1">
              <a:lnSpc>
                <a:spcPct val="90000"/>
              </a:lnSpc>
              <a:spcBef>
                <a:spcPct val="0"/>
              </a:spcBef>
              <a:spcAft>
                <a:spcPct val="35000"/>
              </a:spcAft>
              <a:buClrTx/>
              <a:buSzTx/>
              <a:buFontTx/>
              <a:buNone/>
              <a:tabLst/>
              <a:defRPr/>
            </a:pPr>
            <a:r>
              <a:rPr kumimoji="0" lang="en-US" sz="3500" b="0" i="0" u="none" strike="noStrike" kern="0" cap="none" spc="0" normalizeH="0" baseline="0" noProof="0" dirty="0">
                <a:ln>
                  <a:noFill/>
                </a:ln>
                <a:solidFill>
                  <a:prstClr val="white"/>
                </a:solidFill>
                <a:effectLst/>
                <a:uLnTx/>
                <a:uFillTx/>
                <a:latin typeface="Calibri"/>
                <a:ea typeface="+mn-ea"/>
                <a:cs typeface="+mn-cs"/>
              </a:rPr>
              <a:t>BEV</a:t>
            </a:r>
          </a:p>
        </p:txBody>
      </p:sp>
      <p:sp>
        <p:nvSpPr>
          <p:cNvPr id="15" name="TextBox 14">
            <a:extLst>
              <a:ext uri="{FF2B5EF4-FFF2-40B4-BE49-F238E27FC236}">
                <a16:creationId xmlns:a16="http://schemas.microsoft.com/office/drawing/2014/main" id="{074A1E15-6189-CEA1-FAB7-BEA84587EC8F}"/>
              </a:ext>
            </a:extLst>
          </p:cNvPr>
          <p:cNvSpPr txBox="1"/>
          <p:nvPr/>
        </p:nvSpPr>
        <p:spPr>
          <a:xfrm>
            <a:off x="637771" y="3460382"/>
            <a:ext cx="2861886" cy="461665"/>
          </a:xfrm>
          <a:prstGeom prst="rect">
            <a:avLst/>
          </a:prstGeom>
          <a:noFill/>
        </p:spPr>
        <p:txBody>
          <a:bodyPr wrap="square" rtlCol="0">
            <a:spAutoFit/>
          </a:bodyPr>
          <a:lstStyle/>
          <a:p>
            <a:r>
              <a:rPr lang="en-US" sz="2400" b="1" dirty="0"/>
              <a:t>How does it work?</a:t>
            </a:r>
          </a:p>
        </p:txBody>
      </p:sp>
      <p:pic>
        <p:nvPicPr>
          <p:cNvPr id="16" name="Picture 4" descr="Image result for Electric vehicle">
            <a:extLst>
              <a:ext uri="{FF2B5EF4-FFF2-40B4-BE49-F238E27FC236}">
                <a16:creationId xmlns:a16="http://schemas.microsoft.com/office/drawing/2014/main" id="{3E139E6D-BFD1-1290-D27A-F67005CE65F3}"/>
              </a:ext>
            </a:extLst>
          </p:cNvPr>
          <p:cNvPicPr>
            <a:picLocks noChangeAspect="1" noChangeArrowheads="1"/>
          </p:cNvPicPr>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a:fillRect/>
          </a:stretch>
        </p:blipFill>
        <p:spPr bwMode="auto">
          <a:xfrm>
            <a:off x="845590" y="4624032"/>
            <a:ext cx="2861886" cy="174269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56EED07C-F618-B1B6-115A-0273670D6481}"/>
              </a:ext>
            </a:extLst>
          </p:cNvPr>
          <p:cNvSpPr txBox="1"/>
          <p:nvPr/>
        </p:nvSpPr>
        <p:spPr>
          <a:xfrm>
            <a:off x="3707476" y="1337985"/>
            <a:ext cx="1936866" cy="461665"/>
          </a:xfrm>
          <a:prstGeom prst="rect">
            <a:avLst/>
          </a:prstGeom>
          <a:noFill/>
        </p:spPr>
        <p:txBody>
          <a:bodyPr wrap="square" rtlCol="0">
            <a:spAutoFit/>
          </a:bodyPr>
          <a:lstStyle/>
          <a:p>
            <a:r>
              <a:rPr lang="en-US" sz="2400" b="1" dirty="0"/>
              <a:t>ADVANTAGES</a:t>
            </a:r>
          </a:p>
        </p:txBody>
      </p:sp>
      <p:grpSp>
        <p:nvGrpSpPr>
          <p:cNvPr id="18" name="Group 17">
            <a:extLst>
              <a:ext uri="{FF2B5EF4-FFF2-40B4-BE49-F238E27FC236}">
                <a16:creationId xmlns:a16="http://schemas.microsoft.com/office/drawing/2014/main" id="{7B09CA36-874A-3D51-FA9A-B7FE722B2C33}"/>
              </a:ext>
            </a:extLst>
          </p:cNvPr>
          <p:cNvGrpSpPr/>
          <p:nvPr/>
        </p:nvGrpSpPr>
        <p:grpSpPr>
          <a:xfrm>
            <a:off x="3855656" y="2282622"/>
            <a:ext cx="1593279" cy="2846092"/>
            <a:chOff x="4038339" y="1984730"/>
            <a:chExt cx="1795561" cy="3304245"/>
          </a:xfrm>
        </p:grpSpPr>
        <p:sp>
          <p:nvSpPr>
            <p:cNvPr id="19" name="Hexagon 18">
              <a:extLst>
                <a:ext uri="{FF2B5EF4-FFF2-40B4-BE49-F238E27FC236}">
                  <a16:creationId xmlns:a16="http://schemas.microsoft.com/office/drawing/2014/main" id="{1F53EA39-B4C5-A8E1-6F06-D58494A1C444}"/>
                </a:ext>
              </a:extLst>
            </p:cNvPr>
            <p:cNvSpPr/>
            <p:nvPr/>
          </p:nvSpPr>
          <p:spPr>
            <a:xfrm>
              <a:off x="4091560" y="3791492"/>
              <a:ext cx="1742340" cy="1497483"/>
            </a:xfrm>
            <a:prstGeom prst="hexagon">
              <a:avLst/>
            </a:prstGeom>
            <a:solidFill>
              <a:srgbClr val="820101"/>
            </a:solidFill>
            <a:ln>
              <a:solidFill>
                <a:srgbClr val="82010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Many </a:t>
              </a:r>
              <a:r>
                <a:rPr lang="en-US" b="1" dirty="0"/>
                <a:t>Choices</a:t>
              </a:r>
              <a:r>
                <a:rPr lang="en-US" dirty="0"/>
                <a:t> </a:t>
              </a:r>
              <a:r>
                <a:rPr lang="en-US" sz="1600" dirty="0"/>
                <a:t>of Vehicles</a:t>
              </a:r>
            </a:p>
          </p:txBody>
        </p:sp>
        <p:sp>
          <p:nvSpPr>
            <p:cNvPr id="20" name="Hexagon 19">
              <a:extLst>
                <a:ext uri="{FF2B5EF4-FFF2-40B4-BE49-F238E27FC236}">
                  <a16:creationId xmlns:a16="http://schemas.microsoft.com/office/drawing/2014/main" id="{A6F16308-F653-0E2B-A82A-99A1FFF66F04}"/>
                </a:ext>
              </a:extLst>
            </p:cNvPr>
            <p:cNvSpPr/>
            <p:nvPr/>
          </p:nvSpPr>
          <p:spPr>
            <a:xfrm>
              <a:off x="4038339" y="1984730"/>
              <a:ext cx="1742340" cy="1497484"/>
            </a:xfrm>
            <a:prstGeom prst="hexagon">
              <a:avLst/>
            </a:prstGeom>
            <a:solidFill>
              <a:srgbClr val="820101"/>
            </a:solidFill>
            <a:ln>
              <a:solidFill>
                <a:srgbClr val="82010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400" dirty="0"/>
                <a:t>Simple, low maintenance </a:t>
              </a:r>
            </a:p>
            <a:p>
              <a:pPr algn="ctr"/>
              <a:r>
                <a:rPr lang="en-US" sz="1400" b="1" dirty="0"/>
                <a:t>Electric Motor</a:t>
              </a:r>
            </a:p>
          </p:txBody>
        </p:sp>
      </p:grpSp>
      <p:pic>
        <p:nvPicPr>
          <p:cNvPr id="21" name="Picture 4" descr="Related image">
            <a:extLst>
              <a:ext uri="{FF2B5EF4-FFF2-40B4-BE49-F238E27FC236}">
                <a16:creationId xmlns:a16="http://schemas.microsoft.com/office/drawing/2014/main" id="{85589E1A-35A7-2FBE-C48D-A5C16C17D50E}"/>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456854" y="4460318"/>
            <a:ext cx="3035300" cy="187672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610ABB60-6E77-712B-2A59-BF928BCADD6B}"/>
              </a:ext>
            </a:extLst>
          </p:cNvPr>
          <p:cNvSpPr txBox="1"/>
          <p:nvPr/>
        </p:nvSpPr>
        <p:spPr>
          <a:xfrm>
            <a:off x="6329823" y="3377201"/>
            <a:ext cx="2861886" cy="461665"/>
          </a:xfrm>
          <a:prstGeom prst="rect">
            <a:avLst/>
          </a:prstGeom>
          <a:noFill/>
        </p:spPr>
        <p:txBody>
          <a:bodyPr wrap="square" rtlCol="0">
            <a:spAutoFit/>
          </a:bodyPr>
          <a:lstStyle/>
          <a:p>
            <a:r>
              <a:rPr lang="en-US" sz="2400" b="1" dirty="0"/>
              <a:t>How does it work?</a:t>
            </a:r>
          </a:p>
        </p:txBody>
      </p:sp>
      <p:grpSp>
        <p:nvGrpSpPr>
          <p:cNvPr id="29" name="Group 28">
            <a:extLst>
              <a:ext uri="{FF2B5EF4-FFF2-40B4-BE49-F238E27FC236}">
                <a16:creationId xmlns:a16="http://schemas.microsoft.com/office/drawing/2014/main" id="{8B80BD6C-DC44-117C-2E23-DEE4831D798E}"/>
              </a:ext>
            </a:extLst>
          </p:cNvPr>
          <p:cNvGrpSpPr/>
          <p:nvPr/>
        </p:nvGrpSpPr>
        <p:grpSpPr>
          <a:xfrm>
            <a:off x="9303067" y="2446200"/>
            <a:ext cx="2739982" cy="2755498"/>
            <a:chOff x="137260" y="2504284"/>
            <a:chExt cx="3152038" cy="3124132"/>
          </a:xfrm>
        </p:grpSpPr>
        <p:sp>
          <p:nvSpPr>
            <p:cNvPr id="30" name="Hexagon 29">
              <a:extLst>
                <a:ext uri="{FF2B5EF4-FFF2-40B4-BE49-F238E27FC236}">
                  <a16:creationId xmlns:a16="http://schemas.microsoft.com/office/drawing/2014/main" id="{DFAEC2F0-4AF2-C65B-13BB-E071FB97AAE3}"/>
                </a:ext>
              </a:extLst>
            </p:cNvPr>
            <p:cNvSpPr/>
            <p:nvPr/>
          </p:nvSpPr>
          <p:spPr>
            <a:xfrm>
              <a:off x="137260" y="2504284"/>
              <a:ext cx="1780441" cy="1497487"/>
            </a:xfrm>
            <a:prstGeom prst="hexagon">
              <a:avLst/>
            </a:prstGeom>
            <a:solidFill>
              <a:srgbClr val="808DA9"/>
            </a:solidFill>
            <a:ln w="25400" cap="flat" cmpd="sng" algn="ctr">
              <a:solidFill>
                <a:srgbClr val="808DA9">
                  <a:shade val="50000"/>
                </a:srgbClr>
              </a:solidFill>
              <a:prstDash val="solid"/>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a:ea typeface="+mn-ea"/>
                  <a:cs typeface="+mn-cs"/>
                </a:rPr>
                <a:t>Many </a:t>
              </a:r>
              <a:r>
                <a:rPr kumimoji="0" lang="en-US" sz="1800" b="1" i="0" u="none" strike="noStrike" kern="0" cap="none" spc="0" normalizeH="0" baseline="0" noProof="0" dirty="0">
                  <a:ln>
                    <a:noFill/>
                  </a:ln>
                  <a:solidFill>
                    <a:prstClr val="white"/>
                  </a:solidFill>
                  <a:effectLst/>
                  <a:uLnTx/>
                  <a:uFillTx/>
                  <a:latin typeface="Calibri"/>
                  <a:ea typeface="+mn-ea"/>
                  <a:cs typeface="+mn-cs"/>
                </a:rPr>
                <a:t>Choices</a:t>
              </a:r>
              <a:r>
                <a:rPr kumimoji="0" lang="en-US" sz="1800" b="0" i="0" u="none" strike="noStrike" kern="0" cap="none" spc="0" normalizeH="0" baseline="0" noProof="0" dirty="0">
                  <a:ln>
                    <a:noFill/>
                  </a:ln>
                  <a:solidFill>
                    <a:prstClr val="white"/>
                  </a:solidFill>
                  <a:effectLst/>
                  <a:uLnTx/>
                  <a:uFillTx/>
                  <a:latin typeface="Calibri"/>
                  <a:ea typeface="+mn-ea"/>
                  <a:cs typeface="+mn-cs"/>
                </a:rPr>
                <a:t> </a:t>
              </a:r>
              <a:r>
                <a:rPr kumimoji="0" lang="en-US" sz="1600" b="0" i="0" u="none" strike="noStrike" kern="0" cap="none" spc="0" normalizeH="0" baseline="0" noProof="0" dirty="0">
                  <a:ln>
                    <a:noFill/>
                  </a:ln>
                  <a:solidFill>
                    <a:prstClr val="white"/>
                  </a:solidFill>
                  <a:effectLst/>
                  <a:uLnTx/>
                  <a:uFillTx/>
                  <a:latin typeface="Calibri"/>
                  <a:ea typeface="+mn-ea"/>
                  <a:cs typeface="+mn-cs"/>
                </a:rPr>
                <a:t>of Vehicles</a:t>
              </a:r>
            </a:p>
          </p:txBody>
        </p:sp>
        <p:sp>
          <p:nvSpPr>
            <p:cNvPr id="31" name="Hexagon 30">
              <a:extLst>
                <a:ext uri="{FF2B5EF4-FFF2-40B4-BE49-F238E27FC236}">
                  <a16:creationId xmlns:a16="http://schemas.microsoft.com/office/drawing/2014/main" id="{857690F0-D43F-E469-BAE6-B178DCE93758}"/>
                </a:ext>
              </a:extLst>
            </p:cNvPr>
            <p:cNvSpPr/>
            <p:nvPr/>
          </p:nvSpPr>
          <p:spPr>
            <a:xfrm>
              <a:off x="1682980" y="3313687"/>
              <a:ext cx="1606318" cy="1497487"/>
            </a:xfrm>
            <a:prstGeom prst="hexagon">
              <a:avLst/>
            </a:prstGeom>
            <a:solidFill>
              <a:srgbClr val="808DA9"/>
            </a:solidFill>
            <a:ln w="25400" cap="flat" cmpd="sng" algn="ctr">
              <a:solidFill>
                <a:srgbClr val="808DA9">
                  <a:shade val="50000"/>
                </a:srgbClr>
              </a:solidFill>
              <a:prstDash val="solid"/>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a:ea typeface="+mn-ea"/>
                  <a:cs typeface="+mn-cs"/>
                </a:rPr>
                <a:t>Long Driving </a:t>
              </a:r>
              <a:r>
                <a:rPr kumimoji="0" lang="en-US" sz="1800" b="1" i="0" u="none" strike="noStrike" kern="0" cap="none" spc="0" normalizeH="0" baseline="0" noProof="0" dirty="0">
                  <a:ln>
                    <a:noFill/>
                  </a:ln>
                  <a:solidFill>
                    <a:prstClr val="white"/>
                  </a:solidFill>
                  <a:effectLst/>
                  <a:uLnTx/>
                  <a:uFillTx/>
                  <a:latin typeface="Calibri"/>
                  <a:ea typeface="+mn-ea"/>
                  <a:cs typeface="+mn-cs"/>
                </a:rPr>
                <a:t>Range</a:t>
              </a:r>
              <a:endParaRPr kumimoji="0" lang="en-US" sz="1600" b="1" i="0" u="none" strike="noStrike" kern="0" cap="none" spc="0" normalizeH="0" baseline="0" noProof="0" dirty="0">
                <a:ln>
                  <a:noFill/>
                </a:ln>
                <a:solidFill>
                  <a:prstClr val="white"/>
                </a:solidFill>
                <a:effectLst/>
                <a:uLnTx/>
                <a:uFillTx/>
                <a:latin typeface="Calibri"/>
                <a:ea typeface="+mn-ea"/>
                <a:cs typeface="+mn-cs"/>
              </a:endParaRPr>
            </a:p>
          </p:txBody>
        </p:sp>
        <p:sp>
          <p:nvSpPr>
            <p:cNvPr id="32" name="Hexagon 31">
              <a:extLst>
                <a:ext uri="{FF2B5EF4-FFF2-40B4-BE49-F238E27FC236}">
                  <a16:creationId xmlns:a16="http://schemas.microsoft.com/office/drawing/2014/main" id="{7181FB52-33F1-DE9E-CAF7-E48716966054}"/>
                </a:ext>
              </a:extLst>
            </p:cNvPr>
            <p:cNvSpPr/>
            <p:nvPr/>
          </p:nvSpPr>
          <p:spPr>
            <a:xfrm>
              <a:off x="137260" y="4130929"/>
              <a:ext cx="1780441" cy="1497487"/>
            </a:xfrm>
            <a:prstGeom prst="hexagon">
              <a:avLst/>
            </a:prstGeom>
            <a:solidFill>
              <a:srgbClr val="808DA9"/>
            </a:solidFill>
            <a:ln w="25400" cap="flat" cmpd="sng" algn="ctr">
              <a:solidFill>
                <a:srgbClr val="808DA9">
                  <a:shade val="50000"/>
                </a:srgbClr>
              </a:solidFill>
              <a:prstDash val="solid"/>
            </a:ln>
            <a:effectLst>
              <a:outerShdw blurRad="50800" dist="38100" dir="2700000" algn="tl" rotWithShape="0">
                <a:prstClr val="black">
                  <a:alpha val="40000"/>
                </a:prstClr>
              </a:outerShdw>
            </a:effectLst>
          </p:spPr>
          <p:txBody>
            <a:bodyPr t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a:ea typeface="+mn-ea"/>
                  <a:cs typeface="+mn-cs"/>
                </a:rPr>
                <a:t>Versatile</a:t>
              </a:r>
              <a:r>
                <a:rPr kumimoji="0" lang="en-US" sz="1800" b="0" i="0" u="none" strike="noStrike" kern="0" cap="none" spc="0" normalizeH="0" baseline="0" noProof="0" dirty="0">
                  <a:ln>
                    <a:noFill/>
                  </a:ln>
                  <a:solidFill>
                    <a:prstClr val="white"/>
                  </a:solidFill>
                  <a:effectLst/>
                  <a:uLnTx/>
                  <a:uFillTx/>
                  <a:latin typeface="Calibri"/>
                  <a:ea typeface="+mn-ea"/>
                  <a:cs typeface="+mn-cs"/>
                </a:rPr>
                <a:t> </a:t>
              </a:r>
              <a:r>
                <a:rPr kumimoji="0" lang="en-US" sz="1600" b="0" i="0" u="none" strike="noStrike" kern="0" cap="none" spc="0" normalizeH="0" baseline="0" noProof="0" dirty="0">
                  <a:ln>
                    <a:noFill/>
                  </a:ln>
                  <a:solidFill>
                    <a:prstClr val="white"/>
                  </a:solidFill>
                  <a:effectLst/>
                  <a:uLnTx/>
                  <a:uFillTx/>
                  <a:latin typeface="Calibri"/>
                  <a:ea typeface="+mn-ea"/>
                  <a:cs typeface="+mn-cs"/>
                </a:rPr>
                <a:t>Fuel Source</a:t>
              </a:r>
            </a:p>
          </p:txBody>
        </p:sp>
      </p:grpSp>
      <p:sp>
        <p:nvSpPr>
          <p:cNvPr id="33" name="TextBox 32">
            <a:extLst>
              <a:ext uri="{FF2B5EF4-FFF2-40B4-BE49-F238E27FC236}">
                <a16:creationId xmlns:a16="http://schemas.microsoft.com/office/drawing/2014/main" id="{43B5D989-7E02-695E-DD0E-EC5C4670FD78}"/>
              </a:ext>
            </a:extLst>
          </p:cNvPr>
          <p:cNvSpPr txBox="1"/>
          <p:nvPr/>
        </p:nvSpPr>
        <p:spPr>
          <a:xfrm>
            <a:off x="9303068" y="1368137"/>
            <a:ext cx="1987156" cy="461665"/>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rPr>
              <a:t>ADVANTAGES</a:t>
            </a:r>
          </a:p>
        </p:txBody>
      </p:sp>
      <p:cxnSp>
        <p:nvCxnSpPr>
          <p:cNvPr id="34" name="Straight Connector 33">
            <a:extLst>
              <a:ext uri="{FF2B5EF4-FFF2-40B4-BE49-F238E27FC236}">
                <a16:creationId xmlns:a16="http://schemas.microsoft.com/office/drawing/2014/main" id="{6B4A2D0D-7C6A-C0BB-9E7D-F2A6F0DCC41B}"/>
              </a:ext>
            </a:extLst>
          </p:cNvPr>
          <p:cNvCxnSpPr/>
          <p:nvPr/>
        </p:nvCxnSpPr>
        <p:spPr>
          <a:xfrm>
            <a:off x="5950556" y="1337985"/>
            <a:ext cx="0" cy="4759390"/>
          </a:xfrm>
          <a:prstGeom prst="line">
            <a:avLst/>
          </a:prstGeom>
          <a:ln w="28575">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253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Fill">
            <a:extLst>
              <a:ext uri="{FF2B5EF4-FFF2-40B4-BE49-F238E27FC236}">
                <a16:creationId xmlns:a16="http://schemas.microsoft.com/office/drawing/2014/main" id="{913AE63C-D5B4-45D1-ACFC-648CFFCF9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6DCEF60B-EF3F-4A5E-BDC6-A2D840B90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21" name="Color">
              <a:extLst>
                <a:ext uri="{FF2B5EF4-FFF2-40B4-BE49-F238E27FC236}">
                  <a16:creationId xmlns:a16="http://schemas.microsoft.com/office/drawing/2014/main" id="{99CE9C4B-76CC-43D8-BCEF-0CE380886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Color">
              <a:extLst>
                <a:ext uri="{FF2B5EF4-FFF2-40B4-BE49-F238E27FC236}">
                  <a16:creationId xmlns:a16="http://schemas.microsoft.com/office/drawing/2014/main" id="{C2324D64-DFBA-4803-8BE2-87DDFA57AC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Color">
            <a:extLst>
              <a:ext uri="{FF2B5EF4-FFF2-40B4-BE49-F238E27FC236}">
                <a16:creationId xmlns:a16="http://schemas.microsoft.com/office/drawing/2014/main" id="{BF9E7B5D-88C3-4C36-A22E-93AA384BA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804" y="598259"/>
            <a:ext cx="10889442" cy="5680742"/>
          </a:xfrm>
          <a:prstGeom prst="rect">
            <a:avLst/>
          </a:prstGeom>
          <a:solidFill>
            <a:srgbClr val="FFB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2">
            <a:extLst>
              <a:ext uri="{FF2B5EF4-FFF2-40B4-BE49-F238E27FC236}">
                <a16:creationId xmlns:a16="http://schemas.microsoft.com/office/drawing/2014/main" id="{435171E3-1C00-6411-BDED-D8C7F7C2BF0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90481" y="653615"/>
            <a:ext cx="6224724" cy="554000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6" name="Group 25">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7" name="Freeform: Shape 26">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27">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28">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Hexagon 1">
            <a:extLst>
              <a:ext uri="{FF2B5EF4-FFF2-40B4-BE49-F238E27FC236}">
                <a16:creationId xmlns:a16="http://schemas.microsoft.com/office/drawing/2014/main" id="{EBECCE02-FDB6-F701-A85D-6C9C361B8042}"/>
              </a:ext>
            </a:extLst>
          </p:cNvPr>
          <p:cNvSpPr/>
          <p:nvPr/>
        </p:nvSpPr>
        <p:spPr>
          <a:xfrm>
            <a:off x="1129317" y="1230085"/>
            <a:ext cx="2640099" cy="2293847"/>
          </a:xfrm>
          <a:prstGeom prst="hexagon">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spcAft>
                <a:spcPts val="600"/>
              </a:spcAft>
            </a:pPr>
            <a:r>
              <a:rPr lang="en-US" u="sng" dirty="0"/>
              <a:t>How it Works:</a:t>
            </a:r>
          </a:p>
          <a:p>
            <a:pPr marL="127000" indent="-127000" algn="ctr">
              <a:spcAft>
                <a:spcPts val="600"/>
              </a:spcAft>
              <a:buFont typeface="Arial" panose="020B0604020202020204" pitchFamily="34" charset="0"/>
              <a:buChar char="•"/>
            </a:pPr>
            <a:r>
              <a:rPr lang="en-US" b="1" dirty="0"/>
              <a:t>High Power </a:t>
            </a:r>
            <a:br>
              <a:rPr lang="en-US" b="1" dirty="0"/>
            </a:br>
            <a:r>
              <a:rPr lang="en-US" sz="1400" dirty="0"/>
              <a:t>(50-300W)</a:t>
            </a:r>
          </a:p>
          <a:p>
            <a:pPr marL="127000" indent="-127000" algn="ctr">
              <a:spcAft>
                <a:spcPts val="600"/>
              </a:spcAft>
              <a:buFont typeface="Arial" panose="020B0604020202020204" pitchFamily="34" charset="0"/>
              <a:buChar char="•"/>
            </a:pPr>
            <a:r>
              <a:rPr lang="en-US" b="1" dirty="0"/>
              <a:t>Public Only</a:t>
            </a:r>
          </a:p>
          <a:p>
            <a:pPr marL="127000" indent="-127000" algn="ctr">
              <a:spcAft>
                <a:spcPts val="600"/>
              </a:spcAft>
              <a:buFont typeface="Arial" panose="020B0604020202020204" pitchFamily="34" charset="0"/>
              <a:buChar char="•"/>
            </a:pPr>
            <a:r>
              <a:rPr lang="en-US" sz="1400" dirty="0"/>
              <a:t>Charges up to 80% in ~30 min, then slows to protect battery</a:t>
            </a:r>
          </a:p>
        </p:txBody>
      </p:sp>
      <p:sp>
        <p:nvSpPr>
          <p:cNvPr id="3" name="Hexagon 2">
            <a:extLst>
              <a:ext uri="{FF2B5EF4-FFF2-40B4-BE49-F238E27FC236}">
                <a16:creationId xmlns:a16="http://schemas.microsoft.com/office/drawing/2014/main" id="{C150B9B6-898A-2512-B66A-9F7C87D9A98E}"/>
              </a:ext>
            </a:extLst>
          </p:cNvPr>
          <p:cNvSpPr/>
          <p:nvPr/>
        </p:nvSpPr>
        <p:spPr>
          <a:xfrm>
            <a:off x="2558851" y="4301472"/>
            <a:ext cx="1663257" cy="1426124"/>
          </a:xfrm>
          <a:prstGeom prst="hexagon">
            <a:avLst/>
          </a:prstGeom>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spcAft>
                <a:spcPts val="600"/>
              </a:spcAft>
            </a:pPr>
            <a:r>
              <a:rPr lang="en-US" u="sng" dirty="0"/>
              <a:t>Best for:</a:t>
            </a:r>
            <a:br>
              <a:rPr lang="en-US" u="sng" dirty="0"/>
            </a:br>
            <a:r>
              <a:rPr lang="en-US" sz="1400" dirty="0"/>
              <a:t>Quick charging </a:t>
            </a:r>
            <a:br>
              <a:rPr lang="en-US" sz="1400" dirty="0"/>
            </a:br>
            <a:r>
              <a:rPr lang="en-US" b="1" dirty="0"/>
              <a:t>on the road</a:t>
            </a:r>
          </a:p>
        </p:txBody>
      </p:sp>
    </p:spTree>
    <p:extLst>
      <p:ext uri="{BB962C8B-B14F-4D97-AF65-F5344CB8AC3E}">
        <p14:creationId xmlns:p14="http://schemas.microsoft.com/office/powerpoint/2010/main" val="423186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69CF16-CA69-8CEB-0535-D160AB8640D8}"/>
              </a:ext>
            </a:extLst>
          </p:cNvPr>
          <p:cNvSpPr txBox="1"/>
          <p:nvPr/>
        </p:nvSpPr>
        <p:spPr>
          <a:xfrm>
            <a:off x="1240403" y="905960"/>
            <a:ext cx="8253454" cy="4616648"/>
          </a:xfrm>
          <a:prstGeom prst="rect">
            <a:avLst/>
          </a:prstGeom>
          <a:noFill/>
        </p:spPr>
        <p:txBody>
          <a:bodyPr wrap="square">
            <a:spAutoFit/>
          </a:bodyPr>
          <a:lstStyle/>
          <a:p>
            <a:r>
              <a:rPr lang="en-US" sz="4800" b="0" i="0" dirty="0">
                <a:solidFill>
                  <a:srgbClr val="000000"/>
                </a:solidFill>
                <a:effectLst/>
                <a:latin typeface="-apple-system"/>
              </a:rPr>
              <a:t>CAFV Eligibility:</a:t>
            </a:r>
          </a:p>
          <a:p>
            <a:endParaRPr lang="en-US" dirty="0">
              <a:solidFill>
                <a:srgbClr val="000000"/>
              </a:solidFill>
              <a:latin typeface="-apple-system"/>
            </a:endParaRPr>
          </a:p>
          <a:p>
            <a:endParaRPr lang="en-US" b="0" i="0" dirty="0">
              <a:solidFill>
                <a:srgbClr val="000000"/>
              </a:solidFill>
              <a:effectLst/>
              <a:latin typeface="-apple-system"/>
            </a:endParaRPr>
          </a:p>
          <a:p>
            <a:endParaRPr lang="en-US" dirty="0">
              <a:solidFill>
                <a:srgbClr val="000000"/>
              </a:solidFill>
              <a:latin typeface="-apple-system"/>
            </a:endParaRPr>
          </a:p>
          <a:p>
            <a:r>
              <a:rPr lang="en-US" sz="2400" b="0" i="0" dirty="0">
                <a:solidFill>
                  <a:srgbClr val="000000"/>
                </a:solidFill>
                <a:effectLst/>
                <a:latin typeface="-apple-system"/>
              </a:rPr>
              <a:t>Clean Alternative Fuel Vehicles (CAFVs) categorizes vehicles as based on the fuel requirement and electric-only range requirement.</a:t>
            </a:r>
          </a:p>
          <a:p>
            <a:endParaRPr lang="en-US" sz="2400" dirty="0">
              <a:solidFill>
                <a:srgbClr val="000000"/>
              </a:solidFill>
              <a:latin typeface="-apple-system"/>
            </a:endParaRPr>
          </a:p>
          <a:p>
            <a:r>
              <a:rPr lang="en-US" sz="2400" b="0" i="0" dirty="0">
                <a:solidFill>
                  <a:srgbClr val="374151"/>
                </a:solidFill>
                <a:effectLst/>
                <a:latin typeface="Söhne"/>
              </a:rPr>
              <a:t>CAFV-eligible vehicles may be eligible for various incentives and rebates. Governments at the federal, state, and local levels often provide financial incentives to promote the adoption of clean and alternative fuel vehicles.</a:t>
            </a:r>
            <a:endParaRPr lang="en-US" sz="2400" dirty="0"/>
          </a:p>
        </p:txBody>
      </p:sp>
      <p:sp>
        <p:nvSpPr>
          <p:cNvPr id="4" name="Hexagon 3">
            <a:extLst>
              <a:ext uri="{FF2B5EF4-FFF2-40B4-BE49-F238E27FC236}">
                <a16:creationId xmlns:a16="http://schemas.microsoft.com/office/drawing/2014/main" id="{9CC40E02-5144-3E7C-3C13-D0BDCA482F2D}"/>
              </a:ext>
            </a:extLst>
          </p:cNvPr>
          <p:cNvSpPr/>
          <p:nvPr/>
        </p:nvSpPr>
        <p:spPr>
          <a:xfrm>
            <a:off x="9219097" y="2503046"/>
            <a:ext cx="2654965" cy="2102740"/>
          </a:xfrm>
          <a:prstGeom prst="hexagon">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normAutofit/>
          </a:bodyPr>
          <a:lstStyle/>
          <a:p>
            <a:pPr algn="ctr"/>
            <a:r>
              <a:rPr lang="en-US" sz="2400" b="1" dirty="0"/>
              <a:t>New Rebates (November 2020)</a:t>
            </a:r>
          </a:p>
        </p:txBody>
      </p:sp>
      <p:pic>
        <p:nvPicPr>
          <p:cNvPr id="5" name="Picture 5" descr="Image result for balance png">
            <a:extLst>
              <a:ext uri="{FF2B5EF4-FFF2-40B4-BE49-F238E27FC236}">
                <a16:creationId xmlns:a16="http://schemas.microsoft.com/office/drawing/2014/main" id="{DA34B5BF-010F-E99B-A17F-DEF4500BC480}"/>
              </a:ext>
            </a:extLst>
          </p:cNvPr>
          <p:cNvPicPr>
            <a:picLocks noChangeAspect="1" noChangeArrowheads="1"/>
          </p:cNvPicPr>
          <p:nvPr/>
        </p:nvPicPr>
        <p:blipFill>
          <a:blip r:embed="rId2" cstate="screen">
            <a:lum bright="70000" contrast="-70000"/>
            <a:extLst>
              <a:ext uri="{28A0092B-C50C-407E-A947-70E740481C1C}">
                <a14:useLocalDpi xmlns:a14="http://schemas.microsoft.com/office/drawing/2010/main"/>
              </a:ext>
            </a:extLst>
          </a:blip>
          <a:srcRect/>
          <a:stretch>
            <a:fillRect/>
          </a:stretch>
        </p:blipFill>
        <p:spPr bwMode="auto">
          <a:xfrm>
            <a:off x="9971571" y="4934982"/>
            <a:ext cx="1276768" cy="1175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275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 name="Title 1">
            <a:extLst>
              <a:ext uri="{FF2B5EF4-FFF2-40B4-BE49-F238E27FC236}">
                <a16:creationId xmlns:a16="http://schemas.microsoft.com/office/drawing/2014/main" id="{51A98EA1-246E-F2BF-3B52-DB9FF1F077EC}"/>
              </a:ext>
            </a:extLst>
          </p:cNvPr>
          <p:cNvSpPr>
            <a:spLocks noGrp="1"/>
          </p:cNvSpPr>
          <p:nvPr>
            <p:ph type="title"/>
          </p:nvPr>
        </p:nvSpPr>
        <p:spPr>
          <a:xfrm>
            <a:off x="630935" y="4018137"/>
            <a:ext cx="5071221" cy="2129586"/>
          </a:xfrm>
          <a:noFill/>
        </p:spPr>
        <p:txBody>
          <a:bodyPr vert="horz" lIns="91440" tIns="45720" rIns="91440" bIns="45720" rtlCol="0" anchor="t">
            <a:normAutofit/>
          </a:bodyPr>
          <a:lstStyle/>
          <a:p>
            <a:r>
              <a:rPr lang="en-US" sz="4800" kern="1200" dirty="0">
                <a:solidFill>
                  <a:schemeClr val="bg1"/>
                </a:solidFill>
                <a:latin typeface="+mj-lt"/>
                <a:ea typeface="+mj-ea"/>
                <a:cs typeface="+mj-cs"/>
              </a:rPr>
              <a:t>Which EV will fit my Budget ?</a:t>
            </a:r>
          </a:p>
        </p:txBody>
      </p:sp>
      <p:pic>
        <p:nvPicPr>
          <p:cNvPr id="7" name="Picture 6">
            <a:extLst>
              <a:ext uri="{FF2B5EF4-FFF2-40B4-BE49-F238E27FC236}">
                <a16:creationId xmlns:a16="http://schemas.microsoft.com/office/drawing/2014/main" id="{BACFD2D4-BDD2-C37D-B743-B3265A428241}"/>
              </a:ext>
            </a:extLst>
          </p:cNvPr>
          <p:cNvPicPr>
            <a:picLocks noChangeAspect="1"/>
          </p:cNvPicPr>
          <p:nvPr/>
        </p:nvPicPr>
        <p:blipFill>
          <a:blip r:embed="rId2"/>
          <a:stretch>
            <a:fillRect/>
          </a:stretch>
        </p:blipFill>
        <p:spPr>
          <a:xfrm>
            <a:off x="631359" y="1382958"/>
            <a:ext cx="10843065" cy="1734890"/>
          </a:xfrm>
          <a:prstGeom prst="rect">
            <a:avLst/>
          </a:prstGeom>
        </p:spPr>
      </p:pic>
      <p:grpSp>
        <p:nvGrpSpPr>
          <p:cNvPr id="40" name="Group 39">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41" name="Straight Connector 40">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Oval 45">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a:extLst>
              <a:ext uri="{FF2B5EF4-FFF2-40B4-BE49-F238E27FC236}">
                <a16:creationId xmlns:a16="http://schemas.microsoft.com/office/drawing/2014/main" id="{CD6D8272-727B-37C7-CBA9-51EACC0D999E}"/>
              </a:ext>
            </a:extLst>
          </p:cNvPr>
          <p:cNvSpPr/>
          <p:nvPr/>
        </p:nvSpPr>
        <p:spPr>
          <a:xfrm>
            <a:off x="5925304" y="4018143"/>
            <a:ext cx="5549111" cy="2129599"/>
          </a:xfrm>
          <a:prstGeom prst="hexagon">
            <a:avLst/>
          </a:prstGeom>
          <a:noFill/>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t">
            <a:normAutofit/>
          </a:bodyPr>
          <a:lstStyle/>
          <a:p>
            <a:pPr>
              <a:lnSpc>
                <a:spcPct val="90000"/>
              </a:lnSpc>
              <a:spcAft>
                <a:spcPts val="600"/>
              </a:spcAft>
            </a:pPr>
            <a:r>
              <a:rPr lang="en-US" b="1" dirty="0">
                <a:solidFill>
                  <a:schemeClr val="bg1"/>
                </a:solidFill>
              </a:rPr>
              <a:t>Manufacturer Suggested </a:t>
            </a:r>
          </a:p>
          <a:p>
            <a:pPr>
              <a:lnSpc>
                <a:spcPct val="90000"/>
              </a:lnSpc>
              <a:spcAft>
                <a:spcPts val="600"/>
              </a:spcAft>
            </a:pPr>
            <a:r>
              <a:rPr lang="en-US" b="1" dirty="0">
                <a:solidFill>
                  <a:schemeClr val="bg1"/>
                </a:solidFill>
              </a:rPr>
              <a:t>Retail Price (MSRP)</a:t>
            </a:r>
          </a:p>
        </p:txBody>
      </p:sp>
    </p:spTree>
    <p:extLst>
      <p:ext uri="{BB962C8B-B14F-4D97-AF65-F5344CB8AC3E}">
        <p14:creationId xmlns:p14="http://schemas.microsoft.com/office/powerpoint/2010/main" val="1341947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321</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Calibri Light</vt:lpstr>
      <vt:lpstr>Söhne</vt:lpstr>
      <vt:lpstr>Office Theme</vt:lpstr>
      <vt:lpstr>Shoppers Guide for EV's In The US. December 06, 2023 Rutuja Kokate</vt:lpstr>
      <vt:lpstr>Data Sources</vt:lpstr>
      <vt:lpstr>PowerPoint Presentation</vt:lpstr>
      <vt:lpstr>Is an EV right for me?</vt:lpstr>
      <vt:lpstr>Comparison Shopping</vt:lpstr>
      <vt:lpstr>PowerPoint Presentation</vt:lpstr>
      <vt:lpstr>PowerPoint Presentation</vt:lpstr>
      <vt:lpstr>PowerPoint Presentation</vt:lpstr>
      <vt:lpstr>Which EV will fit my Budget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Electric Vehicles 101 December 06, 2023 Rutuja Kokate</dc:title>
  <dc:creator>Rutuja Ratan Kokate</dc:creator>
  <cp:lastModifiedBy>Rutuja Ratan Kokate</cp:lastModifiedBy>
  <cp:revision>10</cp:revision>
  <dcterms:created xsi:type="dcterms:W3CDTF">2023-12-06T09:41:04Z</dcterms:created>
  <dcterms:modified xsi:type="dcterms:W3CDTF">2023-12-07T02:27:39Z</dcterms:modified>
</cp:coreProperties>
</file>