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9" r:id="rId2"/>
    <p:sldId id="264" r:id="rId3"/>
    <p:sldId id="266" r:id="rId4"/>
    <p:sldId id="267" r:id="rId5"/>
    <p:sldId id="268" r:id="rId6"/>
    <p:sldId id="269"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E8BC"/>
    <a:srgbClr val="F4EDD4"/>
    <a:srgbClr val="E4E4E4"/>
    <a:srgbClr val="F3F3F3"/>
    <a:srgbClr val="ECECEC"/>
    <a:srgbClr val="CD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3528" autoAdjust="0"/>
  </p:normalViewPr>
  <p:slideViewPr>
    <p:cSldViewPr snapToGrid="0">
      <p:cViewPr>
        <p:scale>
          <a:sx n="80" d="100"/>
          <a:sy n="80" d="100"/>
        </p:scale>
        <p:origin x="258" y="-7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6" d="100"/>
          <a:sy n="46" d="100"/>
        </p:scale>
        <p:origin x="297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DCCF7-CEC3-44C2-93AE-4259AC512B1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C06F0FA-1863-4F8A-B477-638C49E12397}">
      <dgm:prSet custT="1"/>
      <dgm:spPr>
        <a:noFill/>
        <a:ln>
          <a:noFill/>
        </a:ln>
      </dgm:spPr>
      <dgm:t>
        <a:bodyPr/>
        <a:lstStyle/>
        <a:p>
          <a:r>
            <a:rPr lang="en-US" sz="1600" b="1" i="0" dirty="0">
              <a:solidFill>
                <a:schemeClr val="bg1"/>
              </a:solidFill>
            </a:rPr>
            <a:t>Maximum orders are placed between March to August(60.38K) because of which sales during this month are higher($8.34M) which is 61.36% of total sales. Which shows that the store is performing well during this month.</a:t>
          </a:r>
          <a:endParaRPr lang="en-IN" sz="1600" b="1" dirty="0">
            <a:solidFill>
              <a:schemeClr val="bg1"/>
            </a:solidFill>
          </a:endParaRPr>
        </a:p>
      </dgm:t>
    </dgm:pt>
    <dgm:pt modelId="{C9F46A1E-B9DF-4E0B-9A2B-04C58C5A92CC}" type="parTrans" cxnId="{C375E47A-2667-445D-9A45-8EB13A85A27C}">
      <dgm:prSet/>
      <dgm:spPr/>
      <dgm:t>
        <a:bodyPr/>
        <a:lstStyle/>
        <a:p>
          <a:endParaRPr lang="en-IN">
            <a:solidFill>
              <a:schemeClr val="bg1"/>
            </a:solidFill>
          </a:endParaRPr>
        </a:p>
      </dgm:t>
    </dgm:pt>
    <dgm:pt modelId="{96663941-91A6-4F7A-A3EB-29FA1CEE8EBE}" type="sibTrans" cxnId="{C375E47A-2667-445D-9A45-8EB13A85A27C}">
      <dgm:prSet/>
      <dgm:spPr/>
      <dgm:t>
        <a:bodyPr/>
        <a:lstStyle/>
        <a:p>
          <a:endParaRPr lang="en-IN">
            <a:solidFill>
              <a:schemeClr val="bg1"/>
            </a:solidFill>
          </a:endParaRPr>
        </a:p>
      </dgm:t>
    </dgm:pt>
    <dgm:pt modelId="{45E94304-11FE-4524-B3D1-7DF48EBB1777}">
      <dgm:prSet custT="1"/>
      <dgm:spPr>
        <a:noFill/>
        <a:ln>
          <a:noFill/>
        </a:ln>
      </dgm:spPr>
      <dgm:t>
        <a:bodyPr/>
        <a:lstStyle/>
        <a:p>
          <a:r>
            <a:rPr lang="en-US" sz="1600" b="1" i="0" dirty="0">
              <a:solidFill>
                <a:schemeClr val="bg1"/>
              </a:solidFill>
            </a:rPr>
            <a:t>Currently credit cards are the most preferred payment type by customers which contributes a major role in overall sales(78.44%). To improve sales &amp; to promote other payment types, Olist Store can provide discounts &amp; offers on other payment types.</a:t>
          </a:r>
          <a:endParaRPr lang="en-IN" sz="1600" b="1" dirty="0">
            <a:solidFill>
              <a:schemeClr val="bg1"/>
            </a:solidFill>
          </a:endParaRPr>
        </a:p>
      </dgm:t>
    </dgm:pt>
    <dgm:pt modelId="{6BD41C87-5063-47BD-A543-898D1BB4D980}" type="parTrans" cxnId="{188585A3-E395-4467-9D94-2F8F8E1B0ED2}">
      <dgm:prSet/>
      <dgm:spPr/>
      <dgm:t>
        <a:bodyPr/>
        <a:lstStyle/>
        <a:p>
          <a:endParaRPr lang="en-IN">
            <a:solidFill>
              <a:schemeClr val="bg1"/>
            </a:solidFill>
          </a:endParaRPr>
        </a:p>
      </dgm:t>
    </dgm:pt>
    <dgm:pt modelId="{41E7D943-32AC-47C2-AFEB-24F2F93AA057}" type="sibTrans" cxnId="{188585A3-E395-4467-9D94-2F8F8E1B0ED2}">
      <dgm:prSet/>
      <dgm:spPr/>
      <dgm:t>
        <a:bodyPr/>
        <a:lstStyle/>
        <a:p>
          <a:endParaRPr lang="en-IN">
            <a:solidFill>
              <a:schemeClr val="bg1"/>
            </a:solidFill>
          </a:endParaRPr>
        </a:p>
      </dgm:t>
    </dgm:pt>
    <dgm:pt modelId="{6F4DEFF0-F249-488D-AB79-6DA319FFA713}">
      <dgm:prSet custT="1"/>
      <dgm:spPr>
        <a:noFill/>
        <a:ln>
          <a:noFill/>
        </a:ln>
      </dgm:spPr>
      <dgm:t>
        <a:bodyPr/>
        <a:lstStyle/>
        <a:p>
          <a:r>
            <a:rPr lang="en-US" sz="1600" b="1" i="0">
              <a:solidFill>
                <a:schemeClr val="bg1"/>
              </a:solidFill>
            </a:rPr>
            <a:t>From 5th KPI we can conclude that if sellers take longer days to deliver the product then customers provide less review score which shows it is one the factor that influences review score.</a:t>
          </a:r>
          <a:endParaRPr lang="en-IN" sz="1600" b="1">
            <a:solidFill>
              <a:schemeClr val="bg1"/>
            </a:solidFill>
          </a:endParaRPr>
        </a:p>
      </dgm:t>
    </dgm:pt>
    <dgm:pt modelId="{A9070405-4D43-411D-9013-5C2AEB1F1FDA}" type="parTrans" cxnId="{87B98031-40D4-4C73-B76E-EBD7851E96AD}">
      <dgm:prSet/>
      <dgm:spPr/>
      <dgm:t>
        <a:bodyPr/>
        <a:lstStyle/>
        <a:p>
          <a:endParaRPr lang="en-IN">
            <a:solidFill>
              <a:schemeClr val="bg1"/>
            </a:solidFill>
          </a:endParaRPr>
        </a:p>
      </dgm:t>
    </dgm:pt>
    <dgm:pt modelId="{E0787969-4599-445A-9FD9-68B3BB7704FA}" type="sibTrans" cxnId="{87B98031-40D4-4C73-B76E-EBD7851E96AD}">
      <dgm:prSet/>
      <dgm:spPr/>
      <dgm:t>
        <a:bodyPr/>
        <a:lstStyle/>
        <a:p>
          <a:endParaRPr lang="en-IN">
            <a:solidFill>
              <a:schemeClr val="bg1"/>
            </a:solidFill>
          </a:endParaRPr>
        </a:p>
      </dgm:t>
    </dgm:pt>
    <dgm:pt modelId="{FEAE68AD-BDC8-4D38-9405-5EA2481DCFD2}">
      <dgm:prSet custT="1"/>
      <dgm:spPr>
        <a:noFill/>
        <a:ln>
          <a:noFill/>
        </a:ln>
      </dgm:spPr>
      <dgm:t>
        <a:bodyPr/>
        <a:lstStyle/>
        <a:p>
          <a:r>
            <a:rPr lang="en-US" sz="1600" b="1" dirty="0">
              <a:solidFill>
                <a:schemeClr val="bg1"/>
              </a:solidFill>
            </a:rPr>
            <a:t>Sellers should improve on delivery days &amp; should keep customers informed about status of delivery it will make time go much faster for customer and will create personalize experience because they know what's happening.</a:t>
          </a:r>
          <a:endParaRPr lang="en-IN" sz="1600" b="1" dirty="0">
            <a:solidFill>
              <a:schemeClr val="bg1"/>
            </a:solidFill>
          </a:endParaRPr>
        </a:p>
      </dgm:t>
    </dgm:pt>
    <dgm:pt modelId="{10977CB5-56AC-4FE9-B58F-DF32106BA0A9}" type="parTrans" cxnId="{01189666-00CD-4FC8-AD22-D2973C70E869}">
      <dgm:prSet/>
      <dgm:spPr/>
      <dgm:t>
        <a:bodyPr/>
        <a:lstStyle/>
        <a:p>
          <a:endParaRPr lang="en-IN">
            <a:solidFill>
              <a:schemeClr val="bg1"/>
            </a:solidFill>
          </a:endParaRPr>
        </a:p>
      </dgm:t>
    </dgm:pt>
    <dgm:pt modelId="{D0B83241-ED4B-4A8E-9186-005576D766E2}" type="sibTrans" cxnId="{01189666-00CD-4FC8-AD22-D2973C70E869}">
      <dgm:prSet/>
      <dgm:spPr/>
      <dgm:t>
        <a:bodyPr/>
        <a:lstStyle/>
        <a:p>
          <a:endParaRPr lang="en-IN">
            <a:solidFill>
              <a:schemeClr val="bg1"/>
            </a:solidFill>
          </a:endParaRPr>
        </a:p>
      </dgm:t>
    </dgm:pt>
    <dgm:pt modelId="{7B014E80-F741-43A2-8B44-EC98DEBCF076}" type="pres">
      <dgm:prSet presAssocID="{62BDCCF7-CEC3-44C2-93AE-4259AC512B13}" presName="hierChild1" presStyleCnt="0">
        <dgm:presLayoutVars>
          <dgm:orgChart val="1"/>
          <dgm:chPref val="1"/>
          <dgm:dir/>
          <dgm:animOne val="branch"/>
          <dgm:animLvl val="lvl"/>
          <dgm:resizeHandles/>
        </dgm:presLayoutVars>
      </dgm:prSet>
      <dgm:spPr/>
    </dgm:pt>
    <dgm:pt modelId="{26DA5B6F-DD56-4D1D-9307-6084109A4E83}" type="pres">
      <dgm:prSet presAssocID="{5C06F0FA-1863-4F8A-B477-638C49E12397}" presName="hierRoot1" presStyleCnt="0">
        <dgm:presLayoutVars>
          <dgm:hierBranch val="init"/>
        </dgm:presLayoutVars>
      </dgm:prSet>
      <dgm:spPr/>
    </dgm:pt>
    <dgm:pt modelId="{E04FF125-9825-4B9B-8A10-1DA7BB2E3FDB}" type="pres">
      <dgm:prSet presAssocID="{5C06F0FA-1863-4F8A-B477-638C49E12397}" presName="rootComposite1" presStyleCnt="0"/>
      <dgm:spPr/>
    </dgm:pt>
    <dgm:pt modelId="{C6ADFF54-AC16-4787-8456-10899AD0006C}" type="pres">
      <dgm:prSet presAssocID="{5C06F0FA-1863-4F8A-B477-638C49E12397}" presName="rootText1" presStyleLbl="node0" presStyleIdx="0" presStyleCnt="4">
        <dgm:presLayoutVars>
          <dgm:chPref val="3"/>
        </dgm:presLayoutVars>
      </dgm:prSet>
      <dgm:spPr/>
    </dgm:pt>
    <dgm:pt modelId="{2437EE0E-A7F8-4E8C-9C66-11ACD354634A}" type="pres">
      <dgm:prSet presAssocID="{5C06F0FA-1863-4F8A-B477-638C49E12397}" presName="rootConnector1" presStyleLbl="node1" presStyleIdx="0" presStyleCnt="0"/>
      <dgm:spPr/>
    </dgm:pt>
    <dgm:pt modelId="{6382ED91-12E0-4B5B-A023-AD39C4846E2D}" type="pres">
      <dgm:prSet presAssocID="{5C06F0FA-1863-4F8A-B477-638C49E12397}" presName="hierChild2" presStyleCnt="0"/>
      <dgm:spPr/>
    </dgm:pt>
    <dgm:pt modelId="{AE7E92DC-A675-4C83-8491-EDB033ACE30D}" type="pres">
      <dgm:prSet presAssocID="{5C06F0FA-1863-4F8A-B477-638C49E12397}" presName="hierChild3" presStyleCnt="0"/>
      <dgm:spPr/>
    </dgm:pt>
    <dgm:pt modelId="{7BA669C2-D57D-47C2-82AE-32E439A80284}" type="pres">
      <dgm:prSet presAssocID="{45E94304-11FE-4524-B3D1-7DF48EBB1777}" presName="hierRoot1" presStyleCnt="0">
        <dgm:presLayoutVars>
          <dgm:hierBranch val="init"/>
        </dgm:presLayoutVars>
      </dgm:prSet>
      <dgm:spPr/>
    </dgm:pt>
    <dgm:pt modelId="{5AB119C7-7E13-42E5-948A-600D0D997DF5}" type="pres">
      <dgm:prSet presAssocID="{45E94304-11FE-4524-B3D1-7DF48EBB1777}" presName="rootComposite1" presStyleCnt="0"/>
      <dgm:spPr/>
    </dgm:pt>
    <dgm:pt modelId="{8A3B869F-0C09-460B-A384-E39686323C7D}" type="pres">
      <dgm:prSet presAssocID="{45E94304-11FE-4524-B3D1-7DF48EBB1777}" presName="rootText1" presStyleLbl="node0" presStyleIdx="1" presStyleCnt="4">
        <dgm:presLayoutVars>
          <dgm:chPref val="3"/>
        </dgm:presLayoutVars>
      </dgm:prSet>
      <dgm:spPr/>
    </dgm:pt>
    <dgm:pt modelId="{0969FC63-FE98-4AC9-92DC-213192776AC3}" type="pres">
      <dgm:prSet presAssocID="{45E94304-11FE-4524-B3D1-7DF48EBB1777}" presName="rootConnector1" presStyleLbl="node1" presStyleIdx="0" presStyleCnt="0"/>
      <dgm:spPr/>
    </dgm:pt>
    <dgm:pt modelId="{DDE2EB89-FDF1-48D6-BD0F-24DFC743A230}" type="pres">
      <dgm:prSet presAssocID="{45E94304-11FE-4524-B3D1-7DF48EBB1777}" presName="hierChild2" presStyleCnt="0"/>
      <dgm:spPr/>
    </dgm:pt>
    <dgm:pt modelId="{4B4E2187-4CAD-4930-8C8F-A09080937189}" type="pres">
      <dgm:prSet presAssocID="{45E94304-11FE-4524-B3D1-7DF48EBB1777}" presName="hierChild3" presStyleCnt="0"/>
      <dgm:spPr/>
    </dgm:pt>
    <dgm:pt modelId="{4F0DEFEA-F021-4097-8340-AA3F6B74CAC3}" type="pres">
      <dgm:prSet presAssocID="{6F4DEFF0-F249-488D-AB79-6DA319FFA713}" presName="hierRoot1" presStyleCnt="0">
        <dgm:presLayoutVars>
          <dgm:hierBranch val="init"/>
        </dgm:presLayoutVars>
      </dgm:prSet>
      <dgm:spPr/>
    </dgm:pt>
    <dgm:pt modelId="{D71D242B-6243-4655-8B0E-7F4B273EE379}" type="pres">
      <dgm:prSet presAssocID="{6F4DEFF0-F249-488D-AB79-6DA319FFA713}" presName="rootComposite1" presStyleCnt="0"/>
      <dgm:spPr/>
    </dgm:pt>
    <dgm:pt modelId="{9EF1386E-C096-4ECD-8B68-D5900A3B60F2}" type="pres">
      <dgm:prSet presAssocID="{6F4DEFF0-F249-488D-AB79-6DA319FFA713}" presName="rootText1" presStyleLbl="node0" presStyleIdx="2" presStyleCnt="4">
        <dgm:presLayoutVars>
          <dgm:chPref val="3"/>
        </dgm:presLayoutVars>
      </dgm:prSet>
      <dgm:spPr/>
    </dgm:pt>
    <dgm:pt modelId="{BEBD0E6C-A8FC-448F-90B9-976CFB41C674}" type="pres">
      <dgm:prSet presAssocID="{6F4DEFF0-F249-488D-AB79-6DA319FFA713}" presName="rootConnector1" presStyleLbl="node1" presStyleIdx="0" presStyleCnt="0"/>
      <dgm:spPr/>
    </dgm:pt>
    <dgm:pt modelId="{F5578B95-063B-4901-AB96-805AE6FFB1F6}" type="pres">
      <dgm:prSet presAssocID="{6F4DEFF0-F249-488D-AB79-6DA319FFA713}" presName="hierChild2" presStyleCnt="0"/>
      <dgm:spPr/>
    </dgm:pt>
    <dgm:pt modelId="{5B538577-481F-45BB-A7F6-DCDEE2CDADCF}" type="pres">
      <dgm:prSet presAssocID="{6F4DEFF0-F249-488D-AB79-6DA319FFA713}" presName="hierChild3" presStyleCnt="0"/>
      <dgm:spPr/>
    </dgm:pt>
    <dgm:pt modelId="{B7E57A6C-3F1D-437C-9024-228A3BC83F50}" type="pres">
      <dgm:prSet presAssocID="{FEAE68AD-BDC8-4D38-9405-5EA2481DCFD2}" presName="hierRoot1" presStyleCnt="0">
        <dgm:presLayoutVars>
          <dgm:hierBranch val="init"/>
        </dgm:presLayoutVars>
      </dgm:prSet>
      <dgm:spPr/>
    </dgm:pt>
    <dgm:pt modelId="{87A01090-9000-4BFE-AB66-53007FFB52B4}" type="pres">
      <dgm:prSet presAssocID="{FEAE68AD-BDC8-4D38-9405-5EA2481DCFD2}" presName="rootComposite1" presStyleCnt="0"/>
      <dgm:spPr/>
    </dgm:pt>
    <dgm:pt modelId="{7251755A-AA15-40DE-B298-0F8F877F17BF}" type="pres">
      <dgm:prSet presAssocID="{FEAE68AD-BDC8-4D38-9405-5EA2481DCFD2}" presName="rootText1" presStyleLbl="node0" presStyleIdx="3" presStyleCnt="4">
        <dgm:presLayoutVars>
          <dgm:chPref val="3"/>
        </dgm:presLayoutVars>
      </dgm:prSet>
      <dgm:spPr/>
    </dgm:pt>
    <dgm:pt modelId="{0FDED3D7-DB3D-49F3-A165-B84CFDBB597E}" type="pres">
      <dgm:prSet presAssocID="{FEAE68AD-BDC8-4D38-9405-5EA2481DCFD2}" presName="rootConnector1" presStyleLbl="node1" presStyleIdx="0" presStyleCnt="0"/>
      <dgm:spPr/>
    </dgm:pt>
    <dgm:pt modelId="{8647FC01-8962-4D55-9EC3-FC9EB6E85536}" type="pres">
      <dgm:prSet presAssocID="{FEAE68AD-BDC8-4D38-9405-5EA2481DCFD2}" presName="hierChild2" presStyleCnt="0"/>
      <dgm:spPr/>
    </dgm:pt>
    <dgm:pt modelId="{D6F85310-FC1E-4716-9B38-A2CF5D04E09D}" type="pres">
      <dgm:prSet presAssocID="{FEAE68AD-BDC8-4D38-9405-5EA2481DCFD2}" presName="hierChild3" presStyleCnt="0"/>
      <dgm:spPr/>
    </dgm:pt>
  </dgm:ptLst>
  <dgm:cxnLst>
    <dgm:cxn modelId="{5841AE02-4EBA-4070-B041-AD52A5839265}" type="presOf" srcId="{6F4DEFF0-F249-488D-AB79-6DA319FFA713}" destId="{9EF1386E-C096-4ECD-8B68-D5900A3B60F2}" srcOrd="0" destOrd="0" presId="urn:microsoft.com/office/officeart/2005/8/layout/orgChart1"/>
    <dgm:cxn modelId="{16B0DB23-B01F-452B-ACC9-E95DDCF3BBED}" type="presOf" srcId="{FEAE68AD-BDC8-4D38-9405-5EA2481DCFD2}" destId="{7251755A-AA15-40DE-B298-0F8F877F17BF}" srcOrd="0" destOrd="0" presId="urn:microsoft.com/office/officeart/2005/8/layout/orgChart1"/>
    <dgm:cxn modelId="{87B98031-40D4-4C73-B76E-EBD7851E96AD}" srcId="{62BDCCF7-CEC3-44C2-93AE-4259AC512B13}" destId="{6F4DEFF0-F249-488D-AB79-6DA319FFA713}" srcOrd="2" destOrd="0" parTransId="{A9070405-4D43-411D-9013-5C2AEB1F1FDA}" sibTransId="{E0787969-4599-445A-9FD9-68B3BB7704FA}"/>
    <dgm:cxn modelId="{7C4BCB40-5E40-48C6-B6CB-A5E5459C18C4}" type="presOf" srcId="{5C06F0FA-1863-4F8A-B477-638C49E12397}" destId="{2437EE0E-A7F8-4E8C-9C66-11ACD354634A}" srcOrd="1" destOrd="0" presId="urn:microsoft.com/office/officeart/2005/8/layout/orgChart1"/>
    <dgm:cxn modelId="{01189666-00CD-4FC8-AD22-D2973C70E869}" srcId="{62BDCCF7-CEC3-44C2-93AE-4259AC512B13}" destId="{FEAE68AD-BDC8-4D38-9405-5EA2481DCFD2}" srcOrd="3" destOrd="0" parTransId="{10977CB5-56AC-4FE9-B58F-DF32106BA0A9}" sibTransId="{D0B83241-ED4B-4A8E-9186-005576D766E2}"/>
    <dgm:cxn modelId="{794E5547-24BB-48CC-A119-7149ED24C30D}" type="presOf" srcId="{45E94304-11FE-4524-B3D1-7DF48EBB1777}" destId="{8A3B869F-0C09-460B-A384-E39686323C7D}" srcOrd="0" destOrd="0" presId="urn:microsoft.com/office/officeart/2005/8/layout/orgChart1"/>
    <dgm:cxn modelId="{0ECB4A51-8593-4A0E-A241-EB854C67DADC}" type="presOf" srcId="{45E94304-11FE-4524-B3D1-7DF48EBB1777}" destId="{0969FC63-FE98-4AC9-92DC-213192776AC3}" srcOrd="1" destOrd="0" presId="urn:microsoft.com/office/officeart/2005/8/layout/orgChart1"/>
    <dgm:cxn modelId="{C375E47A-2667-445D-9A45-8EB13A85A27C}" srcId="{62BDCCF7-CEC3-44C2-93AE-4259AC512B13}" destId="{5C06F0FA-1863-4F8A-B477-638C49E12397}" srcOrd="0" destOrd="0" parTransId="{C9F46A1E-B9DF-4E0B-9A2B-04C58C5A92CC}" sibTransId="{96663941-91A6-4F7A-A3EB-29FA1CEE8EBE}"/>
    <dgm:cxn modelId="{188585A3-E395-4467-9D94-2F8F8E1B0ED2}" srcId="{62BDCCF7-CEC3-44C2-93AE-4259AC512B13}" destId="{45E94304-11FE-4524-B3D1-7DF48EBB1777}" srcOrd="1" destOrd="0" parTransId="{6BD41C87-5063-47BD-A543-898D1BB4D980}" sibTransId="{41E7D943-32AC-47C2-AFEB-24F2F93AA057}"/>
    <dgm:cxn modelId="{D43964AA-C652-46EC-A3FB-183DE643E948}" type="presOf" srcId="{5C06F0FA-1863-4F8A-B477-638C49E12397}" destId="{C6ADFF54-AC16-4787-8456-10899AD0006C}" srcOrd="0" destOrd="0" presId="urn:microsoft.com/office/officeart/2005/8/layout/orgChart1"/>
    <dgm:cxn modelId="{EB4010AC-F7DB-47B2-9763-89D0C67B3E09}" type="presOf" srcId="{62BDCCF7-CEC3-44C2-93AE-4259AC512B13}" destId="{7B014E80-F741-43A2-8B44-EC98DEBCF076}" srcOrd="0" destOrd="0" presId="urn:microsoft.com/office/officeart/2005/8/layout/orgChart1"/>
    <dgm:cxn modelId="{BE6B69CE-523D-46C7-9A1E-A9FE407BF81A}" type="presOf" srcId="{FEAE68AD-BDC8-4D38-9405-5EA2481DCFD2}" destId="{0FDED3D7-DB3D-49F3-A165-B84CFDBB597E}" srcOrd="1" destOrd="0" presId="urn:microsoft.com/office/officeart/2005/8/layout/orgChart1"/>
    <dgm:cxn modelId="{5BF47CE1-C015-42BB-81D3-B1517828916D}" type="presOf" srcId="{6F4DEFF0-F249-488D-AB79-6DA319FFA713}" destId="{BEBD0E6C-A8FC-448F-90B9-976CFB41C674}" srcOrd="1" destOrd="0" presId="urn:microsoft.com/office/officeart/2005/8/layout/orgChart1"/>
    <dgm:cxn modelId="{16B4B253-0558-4FC2-BEA1-486497DE153D}" type="presParOf" srcId="{7B014E80-F741-43A2-8B44-EC98DEBCF076}" destId="{26DA5B6F-DD56-4D1D-9307-6084109A4E83}" srcOrd="0" destOrd="0" presId="urn:microsoft.com/office/officeart/2005/8/layout/orgChart1"/>
    <dgm:cxn modelId="{716951D9-FDCD-4D2D-B096-EAA3B1D267F9}" type="presParOf" srcId="{26DA5B6F-DD56-4D1D-9307-6084109A4E83}" destId="{E04FF125-9825-4B9B-8A10-1DA7BB2E3FDB}" srcOrd="0" destOrd="0" presId="urn:microsoft.com/office/officeart/2005/8/layout/orgChart1"/>
    <dgm:cxn modelId="{C8673D87-A235-4C16-ABDC-95F4DA16F9EF}" type="presParOf" srcId="{E04FF125-9825-4B9B-8A10-1DA7BB2E3FDB}" destId="{C6ADFF54-AC16-4787-8456-10899AD0006C}" srcOrd="0" destOrd="0" presId="urn:microsoft.com/office/officeart/2005/8/layout/orgChart1"/>
    <dgm:cxn modelId="{C7F7F986-A5D9-4141-920D-1AFEDC36AAA4}" type="presParOf" srcId="{E04FF125-9825-4B9B-8A10-1DA7BB2E3FDB}" destId="{2437EE0E-A7F8-4E8C-9C66-11ACD354634A}" srcOrd="1" destOrd="0" presId="urn:microsoft.com/office/officeart/2005/8/layout/orgChart1"/>
    <dgm:cxn modelId="{83D5B468-FBFB-4829-81B1-102DF3CE3B59}" type="presParOf" srcId="{26DA5B6F-DD56-4D1D-9307-6084109A4E83}" destId="{6382ED91-12E0-4B5B-A023-AD39C4846E2D}" srcOrd="1" destOrd="0" presId="urn:microsoft.com/office/officeart/2005/8/layout/orgChart1"/>
    <dgm:cxn modelId="{201B545B-54F8-4287-9004-CAF56D147A80}" type="presParOf" srcId="{26DA5B6F-DD56-4D1D-9307-6084109A4E83}" destId="{AE7E92DC-A675-4C83-8491-EDB033ACE30D}" srcOrd="2" destOrd="0" presId="urn:microsoft.com/office/officeart/2005/8/layout/orgChart1"/>
    <dgm:cxn modelId="{A5676F32-AEA9-4439-A1F1-F4D7255FF2FE}" type="presParOf" srcId="{7B014E80-F741-43A2-8B44-EC98DEBCF076}" destId="{7BA669C2-D57D-47C2-82AE-32E439A80284}" srcOrd="1" destOrd="0" presId="urn:microsoft.com/office/officeart/2005/8/layout/orgChart1"/>
    <dgm:cxn modelId="{17E89F4D-B980-4D38-9BFA-E1ECA639785C}" type="presParOf" srcId="{7BA669C2-D57D-47C2-82AE-32E439A80284}" destId="{5AB119C7-7E13-42E5-948A-600D0D997DF5}" srcOrd="0" destOrd="0" presId="urn:microsoft.com/office/officeart/2005/8/layout/orgChart1"/>
    <dgm:cxn modelId="{E47A4233-954D-4FE0-9E6B-5EC148F89ED9}" type="presParOf" srcId="{5AB119C7-7E13-42E5-948A-600D0D997DF5}" destId="{8A3B869F-0C09-460B-A384-E39686323C7D}" srcOrd="0" destOrd="0" presId="urn:microsoft.com/office/officeart/2005/8/layout/orgChart1"/>
    <dgm:cxn modelId="{1CFDB570-508E-46CA-997D-2FB9EAB93DF0}" type="presParOf" srcId="{5AB119C7-7E13-42E5-948A-600D0D997DF5}" destId="{0969FC63-FE98-4AC9-92DC-213192776AC3}" srcOrd="1" destOrd="0" presId="urn:microsoft.com/office/officeart/2005/8/layout/orgChart1"/>
    <dgm:cxn modelId="{6CBD973E-2DEE-49A5-95F2-D4BED24E44C8}" type="presParOf" srcId="{7BA669C2-D57D-47C2-82AE-32E439A80284}" destId="{DDE2EB89-FDF1-48D6-BD0F-24DFC743A230}" srcOrd="1" destOrd="0" presId="urn:microsoft.com/office/officeart/2005/8/layout/orgChart1"/>
    <dgm:cxn modelId="{0C4D79CD-C9DD-457F-B370-94230A90EBB9}" type="presParOf" srcId="{7BA669C2-D57D-47C2-82AE-32E439A80284}" destId="{4B4E2187-4CAD-4930-8C8F-A09080937189}" srcOrd="2" destOrd="0" presId="urn:microsoft.com/office/officeart/2005/8/layout/orgChart1"/>
    <dgm:cxn modelId="{A607D94A-4558-467D-A4D7-6C8083325FCA}" type="presParOf" srcId="{7B014E80-F741-43A2-8B44-EC98DEBCF076}" destId="{4F0DEFEA-F021-4097-8340-AA3F6B74CAC3}" srcOrd="2" destOrd="0" presId="urn:microsoft.com/office/officeart/2005/8/layout/orgChart1"/>
    <dgm:cxn modelId="{2E8DFC31-C98D-4F4B-8ADB-F321122BB16D}" type="presParOf" srcId="{4F0DEFEA-F021-4097-8340-AA3F6B74CAC3}" destId="{D71D242B-6243-4655-8B0E-7F4B273EE379}" srcOrd="0" destOrd="0" presId="urn:microsoft.com/office/officeart/2005/8/layout/orgChart1"/>
    <dgm:cxn modelId="{780B337C-2F2B-4E75-801F-24EB387AA60C}" type="presParOf" srcId="{D71D242B-6243-4655-8B0E-7F4B273EE379}" destId="{9EF1386E-C096-4ECD-8B68-D5900A3B60F2}" srcOrd="0" destOrd="0" presId="urn:microsoft.com/office/officeart/2005/8/layout/orgChart1"/>
    <dgm:cxn modelId="{60A90DF0-A7CF-4C16-A268-F7EA1B30F743}" type="presParOf" srcId="{D71D242B-6243-4655-8B0E-7F4B273EE379}" destId="{BEBD0E6C-A8FC-448F-90B9-976CFB41C674}" srcOrd="1" destOrd="0" presId="urn:microsoft.com/office/officeart/2005/8/layout/orgChart1"/>
    <dgm:cxn modelId="{69284444-0A27-4118-A6F0-7EE94D2F43B7}" type="presParOf" srcId="{4F0DEFEA-F021-4097-8340-AA3F6B74CAC3}" destId="{F5578B95-063B-4901-AB96-805AE6FFB1F6}" srcOrd="1" destOrd="0" presId="urn:microsoft.com/office/officeart/2005/8/layout/orgChart1"/>
    <dgm:cxn modelId="{561ADE5E-74F1-4E81-ADA9-A1A73A3C363C}" type="presParOf" srcId="{4F0DEFEA-F021-4097-8340-AA3F6B74CAC3}" destId="{5B538577-481F-45BB-A7F6-DCDEE2CDADCF}" srcOrd="2" destOrd="0" presId="urn:microsoft.com/office/officeart/2005/8/layout/orgChart1"/>
    <dgm:cxn modelId="{EC6A381C-EE4E-4C21-B5E2-808F7D320B57}" type="presParOf" srcId="{7B014E80-F741-43A2-8B44-EC98DEBCF076}" destId="{B7E57A6C-3F1D-437C-9024-228A3BC83F50}" srcOrd="3" destOrd="0" presId="urn:microsoft.com/office/officeart/2005/8/layout/orgChart1"/>
    <dgm:cxn modelId="{64A7DC4D-DD75-4E4F-B1F8-D6AF3B3149C8}" type="presParOf" srcId="{B7E57A6C-3F1D-437C-9024-228A3BC83F50}" destId="{87A01090-9000-4BFE-AB66-53007FFB52B4}" srcOrd="0" destOrd="0" presId="urn:microsoft.com/office/officeart/2005/8/layout/orgChart1"/>
    <dgm:cxn modelId="{4E5A029F-1544-4088-8D61-9C88DADAF622}" type="presParOf" srcId="{87A01090-9000-4BFE-AB66-53007FFB52B4}" destId="{7251755A-AA15-40DE-B298-0F8F877F17BF}" srcOrd="0" destOrd="0" presId="urn:microsoft.com/office/officeart/2005/8/layout/orgChart1"/>
    <dgm:cxn modelId="{DD89746C-3BAA-409F-A393-6573EB7509DD}" type="presParOf" srcId="{87A01090-9000-4BFE-AB66-53007FFB52B4}" destId="{0FDED3D7-DB3D-49F3-A165-B84CFDBB597E}" srcOrd="1" destOrd="0" presId="urn:microsoft.com/office/officeart/2005/8/layout/orgChart1"/>
    <dgm:cxn modelId="{D7005CE6-769C-47D9-B930-6F138E99411D}" type="presParOf" srcId="{B7E57A6C-3F1D-437C-9024-228A3BC83F50}" destId="{8647FC01-8962-4D55-9EC3-FC9EB6E85536}" srcOrd="1" destOrd="0" presId="urn:microsoft.com/office/officeart/2005/8/layout/orgChart1"/>
    <dgm:cxn modelId="{80CAC60C-544F-4E8A-B87B-CDBD44F08ED8}" type="presParOf" srcId="{B7E57A6C-3F1D-437C-9024-228A3BC83F50}" destId="{D6F85310-FC1E-4716-9B38-A2CF5D04E09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DFF54-AC16-4787-8456-10899AD0006C}">
      <dsp:nvSpPr>
        <dsp:cNvPr id="0" name=""/>
        <dsp:cNvSpPr/>
      </dsp:nvSpPr>
      <dsp:spPr>
        <a:xfrm>
          <a:off x="6089" y="946121"/>
          <a:ext cx="2540112" cy="12700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Maximum orders are placed between March to August(60.38K) because of which sales during this month are higher($8.34M) which is 61.36% of total sales. Which shows that the store is performing well during this month.</a:t>
          </a:r>
          <a:endParaRPr lang="en-IN" sz="1600" b="1" kern="1200" dirty="0">
            <a:solidFill>
              <a:schemeClr val="bg1"/>
            </a:solidFill>
          </a:endParaRPr>
        </a:p>
      </dsp:txBody>
      <dsp:txXfrm>
        <a:off x="6089" y="946121"/>
        <a:ext cx="2540112" cy="1270056"/>
      </dsp:txXfrm>
    </dsp:sp>
    <dsp:sp modelId="{8A3B869F-0C09-460B-A384-E39686323C7D}">
      <dsp:nvSpPr>
        <dsp:cNvPr id="0" name=""/>
        <dsp:cNvSpPr/>
      </dsp:nvSpPr>
      <dsp:spPr>
        <a:xfrm>
          <a:off x="3079625" y="946121"/>
          <a:ext cx="2540112" cy="12700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Currently credit cards are the most preferred payment type by customers which contributes a major role in overall sales(78.44%). To improve sales &amp; to promote other payment types, Olist Store can provide discounts &amp; offers on other payment types.</a:t>
          </a:r>
          <a:endParaRPr lang="en-IN" sz="1600" b="1" kern="1200" dirty="0">
            <a:solidFill>
              <a:schemeClr val="bg1"/>
            </a:solidFill>
          </a:endParaRPr>
        </a:p>
      </dsp:txBody>
      <dsp:txXfrm>
        <a:off x="3079625" y="946121"/>
        <a:ext cx="2540112" cy="1270056"/>
      </dsp:txXfrm>
    </dsp:sp>
    <dsp:sp modelId="{9EF1386E-C096-4ECD-8B68-D5900A3B60F2}">
      <dsp:nvSpPr>
        <dsp:cNvPr id="0" name=""/>
        <dsp:cNvSpPr/>
      </dsp:nvSpPr>
      <dsp:spPr>
        <a:xfrm>
          <a:off x="6153161" y="946121"/>
          <a:ext cx="2540112" cy="12700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rPr>
            <a:t>From 5th KPI we can conclude that if sellers take longer days to deliver the product then customers provide less review score which shows it is one the factor that influences review score.</a:t>
          </a:r>
          <a:endParaRPr lang="en-IN" sz="1600" b="1" kern="1200">
            <a:solidFill>
              <a:schemeClr val="bg1"/>
            </a:solidFill>
          </a:endParaRPr>
        </a:p>
      </dsp:txBody>
      <dsp:txXfrm>
        <a:off x="6153161" y="946121"/>
        <a:ext cx="2540112" cy="1270056"/>
      </dsp:txXfrm>
    </dsp:sp>
    <dsp:sp modelId="{7251755A-AA15-40DE-B298-0F8F877F17BF}">
      <dsp:nvSpPr>
        <dsp:cNvPr id="0" name=""/>
        <dsp:cNvSpPr/>
      </dsp:nvSpPr>
      <dsp:spPr>
        <a:xfrm>
          <a:off x="9226697" y="946121"/>
          <a:ext cx="2540112" cy="12700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Sellers should improve on delivery days &amp; should keep customers informed about status of delivery it will make time go much faster for customer and will create personalize experience because they know what's happening.</a:t>
          </a:r>
          <a:endParaRPr lang="en-IN" sz="1600" b="1" kern="1200" dirty="0">
            <a:solidFill>
              <a:schemeClr val="bg1"/>
            </a:solidFill>
          </a:endParaRPr>
        </a:p>
      </dsp:txBody>
      <dsp:txXfrm>
        <a:off x="9226697" y="946121"/>
        <a:ext cx="2540112" cy="12700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AC33-0FAC-4A18-83F4-FE8C9F3D310A}"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A081E-130E-40A6-BA4D-D30829BA41C1}" type="slidenum">
              <a:rPr lang="en-IN" smtClean="0"/>
              <a:t>‹#›</a:t>
            </a:fld>
            <a:endParaRPr lang="en-IN"/>
          </a:p>
        </p:txBody>
      </p:sp>
    </p:spTree>
    <p:extLst>
      <p:ext uri="{BB962C8B-B14F-4D97-AF65-F5344CB8AC3E}">
        <p14:creationId xmlns:p14="http://schemas.microsoft.com/office/powerpoint/2010/main" val="247558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AA081E-130E-40A6-BA4D-D30829BA41C1}" type="slidenum">
              <a:rPr lang="en-IN" smtClean="0"/>
              <a:t>1</a:t>
            </a:fld>
            <a:endParaRPr lang="en-IN"/>
          </a:p>
        </p:txBody>
      </p:sp>
    </p:spTree>
    <p:extLst>
      <p:ext uri="{BB962C8B-B14F-4D97-AF65-F5344CB8AC3E}">
        <p14:creationId xmlns:p14="http://schemas.microsoft.com/office/powerpoint/2010/main" val="1803795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1392933"/>
            <a:ext cx="10791153" cy="2239672"/>
          </a:xfrm>
          <a:noFill/>
          <a:effectLst/>
        </p:spPr>
        <p:txBody>
          <a:bodyPr>
            <a:normAutofit/>
          </a:bodyPr>
          <a:lstStyle>
            <a:lvl1pPr algn="r">
              <a:defRPr sz="4800">
                <a:solidFill>
                  <a:srgbClr val="00206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3632607"/>
            <a:ext cx="10791153" cy="814427"/>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3815133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EA2F501-AFBF-421E-B4E8-0ADB53DE83E9}"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159328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24864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582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3"/>
            <a:ext cx="10994760" cy="4275736"/>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12482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2721" y="578507"/>
            <a:ext cx="7940660" cy="763525"/>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527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3512741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2F501-AFBF-421E-B4E8-0ADB53DE83E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896895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2F501-AFBF-421E-B4E8-0ADB53DE83E9}"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605780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8"/>
            <a:ext cx="10994761"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42819"/>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18179"/>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42819"/>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18179"/>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A2F501-AFBF-421E-B4E8-0ADB53DE83E9}"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1785997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2F501-AFBF-421E-B4E8-0ADB53DE83E9}"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2594746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2F501-AFBF-421E-B4E8-0ADB53DE83E9}"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3543859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EA2F501-AFBF-421E-B4E8-0ADB53DE83E9}"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FC6E8-F739-41CD-9D51-4C0356C8A382}" type="slidenum">
              <a:rPr lang="en-IN" smtClean="0"/>
              <a:t>‹#›</a:t>
            </a:fld>
            <a:endParaRPr lang="en-IN"/>
          </a:p>
        </p:txBody>
      </p:sp>
    </p:spTree>
    <p:extLst>
      <p:ext uri="{BB962C8B-B14F-4D97-AF65-F5344CB8AC3E}">
        <p14:creationId xmlns:p14="http://schemas.microsoft.com/office/powerpoint/2010/main" val="2624943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EA2F501-AFBF-421E-B4E8-0ADB53DE83E9}" type="datetimeFigureOut">
              <a:rPr lang="en-IN" smtClean="0"/>
              <a:t>23-04-2023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39FC6E8-F739-41CD-9D51-4C0356C8A382}"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552879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12.png"/><Relationship Id="rId5" Type="http://schemas.openxmlformats.org/officeDocument/2006/relationships/image" Target="../media/image9.png"/><Relationship Id="rId15" Type="http://schemas.microsoft.com/office/2007/relationships/hdphoto" Target="../media/hdphoto6.wdp"/><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4.xml"/><Relationship Id="rId5" Type="http://schemas.microsoft.com/office/2007/relationships/hdphoto" Target="../media/hdphoto7.wdp"/><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microsoft.com/office/2007/relationships/hdphoto" Target="../media/hdphoto8.wdp"/></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jpg"/><Relationship Id="rId7" Type="http://schemas.openxmlformats.org/officeDocument/2006/relationships/diagramColors" Target="../diagrams/colors1.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195884-A14E-FF07-DD8F-79C889C807A1}"/>
              </a:ext>
            </a:extLst>
          </p:cNvPr>
          <p:cNvGrpSpPr/>
          <p:nvPr/>
        </p:nvGrpSpPr>
        <p:grpSpPr>
          <a:xfrm>
            <a:off x="213171" y="3877159"/>
            <a:ext cx="9220200" cy="4214506"/>
            <a:chOff x="-416071" y="3498831"/>
            <a:chExt cx="9220200" cy="4214506"/>
          </a:xfrm>
        </p:grpSpPr>
        <p:sp>
          <p:nvSpPr>
            <p:cNvPr id="11" name="Rectangle 10">
              <a:extLst>
                <a:ext uri="{FF2B5EF4-FFF2-40B4-BE49-F238E27FC236}">
                  <a16:creationId xmlns:a16="http://schemas.microsoft.com/office/drawing/2014/main" id="{505CE29C-A862-6312-2F2B-88FB757AE2CE}"/>
                </a:ext>
              </a:extLst>
            </p:cNvPr>
            <p:cNvSpPr/>
            <p:nvPr/>
          </p:nvSpPr>
          <p:spPr>
            <a:xfrm rot="19758051">
              <a:off x="-416071" y="3498831"/>
              <a:ext cx="9220200" cy="4214506"/>
            </a:xfrm>
            <a:prstGeom prst="rect">
              <a:avLst/>
            </a:prstGeom>
            <a:solidFill>
              <a:schemeClr val="tx2">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484A7A70-0579-E96A-841B-B1E5CDCAD8CB}"/>
                </a:ext>
              </a:extLst>
            </p:cNvPr>
            <p:cNvSpPr txBox="1"/>
            <p:nvPr/>
          </p:nvSpPr>
          <p:spPr>
            <a:xfrm>
              <a:off x="1832908" y="4314574"/>
              <a:ext cx="4023091" cy="1938992"/>
            </a:xfrm>
            <a:prstGeom prst="rect">
              <a:avLst/>
            </a:prstGeom>
            <a:noFill/>
          </p:spPr>
          <p:txBody>
            <a:bodyPr wrap="square" rtlCol="0">
              <a:spAutoFit/>
            </a:bodyPr>
            <a:lstStyle/>
            <a:p>
              <a:pPr lvl="1"/>
              <a:r>
                <a:rPr lang="en-US" sz="2000" b="1" dirty="0"/>
                <a:t>Conveyed by,</a:t>
              </a:r>
              <a:endParaRPr lang="en-IN" sz="2000" b="1" i="0" dirty="0">
                <a:solidFill>
                  <a:srgbClr val="222222"/>
                </a:solidFill>
                <a:effectLst/>
              </a:endParaRPr>
            </a:p>
            <a:p>
              <a:pPr lvl="1"/>
              <a:r>
                <a:rPr lang="en-IN" sz="2000" b="1" i="0" dirty="0">
                  <a:solidFill>
                    <a:srgbClr val="222222"/>
                  </a:solidFill>
                  <a:effectLst/>
                </a:rPr>
                <a:t>- Rutuja Mahadeorao</a:t>
              </a:r>
              <a:r>
                <a:rPr lang="en-IN" sz="2000" b="1" dirty="0">
                  <a:solidFill>
                    <a:srgbClr val="222222"/>
                  </a:solidFill>
                </a:rPr>
                <a:t> </a:t>
              </a:r>
              <a:r>
                <a:rPr lang="en-IN" sz="2000" b="1" i="0" dirty="0">
                  <a:solidFill>
                    <a:srgbClr val="222222"/>
                  </a:solidFill>
                  <a:effectLst/>
                </a:rPr>
                <a:t>Lokhande</a:t>
              </a:r>
            </a:p>
            <a:p>
              <a:pPr lvl="1"/>
              <a:r>
                <a:rPr lang="en-IN" sz="2000" b="1" i="0" dirty="0">
                  <a:solidFill>
                    <a:srgbClr val="222222"/>
                  </a:solidFill>
                  <a:effectLst/>
                </a:rPr>
                <a:t>- Abhijeet Satyavan Tekawade</a:t>
              </a:r>
              <a:endParaRPr lang="en-IN" sz="2000" b="1" dirty="0">
                <a:solidFill>
                  <a:srgbClr val="222222"/>
                </a:solidFill>
              </a:endParaRPr>
            </a:p>
            <a:p>
              <a:pPr lvl="1"/>
              <a:r>
                <a:rPr lang="en-IN" sz="2000" b="1" i="0" dirty="0">
                  <a:solidFill>
                    <a:srgbClr val="222222"/>
                  </a:solidFill>
                  <a:effectLst/>
                </a:rPr>
                <a:t>- Varshasree Pasupuleti</a:t>
              </a:r>
            </a:p>
            <a:p>
              <a:pPr lvl="1"/>
              <a:r>
                <a:rPr lang="en-IN" sz="2000" b="1" i="0" dirty="0">
                  <a:solidFill>
                    <a:srgbClr val="222222"/>
                  </a:solidFill>
                  <a:effectLst/>
                </a:rPr>
                <a:t>- Laxman Kunwar</a:t>
              </a:r>
            </a:p>
            <a:p>
              <a:pPr lvl="1"/>
              <a:r>
                <a:rPr lang="en-IN" sz="2000" b="1" dirty="0">
                  <a:solidFill>
                    <a:srgbClr val="222222"/>
                  </a:solidFill>
                </a:rPr>
                <a:t>- Mahesh Sahu</a:t>
              </a:r>
              <a:endParaRPr lang="en-US" sz="2000" b="1" dirty="0"/>
            </a:p>
          </p:txBody>
        </p:sp>
      </p:grpSp>
      <p:grpSp>
        <p:nvGrpSpPr>
          <p:cNvPr id="5" name="Group 4">
            <a:extLst>
              <a:ext uri="{FF2B5EF4-FFF2-40B4-BE49-F238E27FC236}">
                <a16:creationId xmlns:a16="http://schemas.microsoft.com/office/drawing/2014/main" id="{2C82B816-2222-ECDE-8EC5-1B3E6F65B86C}"/>
              </a:ext>
            </a:extLst>
          </p:cNvPr>
          <p:cNvGrpSpPr/>
          <p:nvPr/>
        </p:nvGrpSpPr>
        <p:grpSpPr>
          <a:xfrm>
            <a:off x="5411750" y="-1002411"/>
            <a:ext cx="10371198" cy="7372554"/>
            <a:chOff x="6438371" y="-754761"/>
            <a:chExt cx="10371198" cy="7372554"/>
          </a:xfrm>
          <a:blipFill>
            <a:blip r:embed="rId3"/>
            <a:stretch>
              <a:fillRect l="-38000" t="-37000" r="3000"/>
            </a:stretch>
          </a:blipFill>
        </p:grpSpPr>
        <p:sp>
          <p:nvSpPr>
            <p:cNvPr id="2" name="Rectangle 1">
              <a:extLst>
                <a:ext uri="{FF2B5EF4-FFF2-40B4-BE49-F238E27FC236}">
                  <a16:creationId xmlns:a16="http://schemas.microsoft.com/office/drawing/2014/main" id="{D488C9C6-272E-DA29-F1CB-2126F6840338}"/>
                </a:ext>
              </a:extLst>
            </p:cNvPr>
            <p:cNvSpPr/>
            <p:nvPr/>
          </p:nvSpPr>
          <p:spPr>
            <a:xfrm rot="19754526">
              <a:off x="6438371" y="-754761"/>
              <a:ext cx="7486650" cy="24296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1A89496-CD67-E6DE-C061-5D04B428377A}"/>
                </a:ext>
              </a:extLst>
            </p:cNvPr>
            <p:cNvSpPr/>
            <p:nvPr/>
          </p:nvSpPr>
          <p:spPr>
            <a:xfrm rot="19754526">
              <a:off x="9322919" y="3933378"/>
              <a:ext cx="7486650" cy="26844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6C19A1A8-D1E5-0D6F-AD8D-DD85CC63010D}"/>
                </a:ext>
              </a:extLst>
            </p:cNvPr>
            <p:cNvSpPr/>
            <p:nvPr/>
          </p:nvSpPr>
          <p:spPr>
            <a:xfrm rot="19754526">
              <a:off x="6959513" y="1992611"/>
              <a:ext cx="7486650" cy="26796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201B84B-9FF7-8425-C2CD-B808C7BF29E7}"/>
              </a:ext>
            </a:extLst>
          </p:cNvPr>
          <p:cNvGrpSpPr/>
          <p:nvPr/>
        </p:nvGrpSpPr>
        <p:grpSpPr>
          <a:xfrm>
            <a:off x="-1162503" y="-244012"/>
            <a:ext cx="9220200" cy="3960703"/>
            <a:chOff x="-1162503" y="-244012"/>
            <a:chExt cx="9220200" cy="3960703"/>
          </a:xfrm>
        </p:grpSpPr>
        <p:grpSp>
          <p:nvGrpSpPr>
            <p:cNvPr id="8" name="Group 7">
              <a:extLst>
                <a:ext uri="{FF2B5EF4-FFF2-40B4-BE49-F238E27FC236}">
                  <a16:creationId xmlns:a16="http://schemas.microsoft.com/office/drawing/2014/main" id="{F2DE4934-054B-2F3D-3242-A89DB1BB1659}"/>
                </a:ext>
              </a:extLst>
            </p:cNvPr>
            <p:cNvGrpSpPr/>
            <p:nvPr/>
          </p:nvGrpSpPr>
          <p:grpSpPr>
            <a:xfrm>
              <a:off x="-1162503" y="-244012"/>
              <a:ext cx="9220200" cy="3960703"/>
              <a:chOff x="364969" y="1547372"/>
              <a:chExt cx="9220200" cy="3960703"/>
            </a:xfrm>
          </p:grpSpPr>
          <p:sp>
            <p:nvSpPr>
              <p:cNvPr id="6" name="Rectangle 5">
                <a:extLst>
                  <a:ext uri="{FF2B5EF4-FFF2-40B4-BE49-F238E27FC236}">
                    <a16:creationId xmlns:a16="http://schemas.microsoft.com/office/drawing/2014/main" id="{36B76D8E-8D7C-9873-6924-A87164EFE1FC}"/>
                  </a:ext>
                </a:extLst>
              </p:cNvPr>
              <p:cNvSpPr/>
              <p:nvPr/>
            </p:nvSpPr>
            <p:spPr>
              <a:xfrm rot="19758051">
                <a:off x="364969" y="1547372"/>
                <a:ext cx="9220200" cy="3960703"/>
              </a:xfrm>
              <a:prstGeom prst="rect">
                <a:avLst/>
              </a:prstGeom>
              <a:solidFill>
                <a:schemeClr val="tx2">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629068A9-493B-86BE-E53B-E6D037110F2B}"/>
                  </a:ext>
                </a:extLst>
              </p:cNvPr>
              <p:cNvSpPr txBox="1"/>
              <p:nvPr/>
            </p:nvSpPr>
            <p:spPr>
              <a:xfrm>
                <a:off x="1604126" y="3101075"/>
                <a:ext cx="5240376" cy="1077218"/>
              </a:xfrm>
              <a:prstGeom prst="rect">
                <a:avLst/>
              </a:prstGeom>
              <a:noFill/>
            </p:spPr>
            <p:txBody>
              <a:bodyPr wrap="square" rtlCol="0">
                <a:spAutoFit/>
              </a:bodyPr>
              <a:lstStyle/>
              <a:p>
                <a:r>
                  <a:rPr lang="en-US" sz="3600" b="1" dirty="0"/>
                  <a:t>Olist E-Commerce Analysis</a:t>
                </a:r>
              </a:p>
              <a:p>
                <a:pPr algn="r"/>
                <a:r>
                  <a:rPr lang="en-US" dirty="0"/>
                  <a:t>Presented by, </a:t>
                </a:r>
                <a:r>
                  <a:rPr lang="en-US" sz="2800" b="1" dirty="0"/>
                  <a:t>Group 5     </a:t>
                </a:r>
              </a:p>
            </p:txBody>
          </p:sp>
        </p:grpSp>
        <p:pic>
          <p:nvPicPr>
            <p:cNvPr id="10" name="Picture 9">
              <a:extLst>
                <a:ext uri="{FF2B5EF4-FFF2-40B4-BE49-F238E27FC236}">
                  <a16:creationId xmlns:a16="http://schemas.microsoft.com/office/drawing/2014/main" id="{B649D855-59FF-B698-78AA-2ECB28091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569" y="2386909"/>
              <a:ext cx="1407080" cy="425829"/>
            </a:xfrm>
            <a:prstGeom prst="rect">
              <a:avLst/>
            </a:prstGeom>
          </p:spPr>
        </p:pic>
      </p:grpSp>
    </p:spTree>
    <p:extLst>
      <p:ext uri="{BB962C8B-B14F-4D97-AF65-F5344CB8AC3E}">
        <p14:creationId xmlns:p14="http://schemas.microsoft.com/office/powerpoint/2010/main" val="834067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1+#ppt_w/2"/>
                                          </p:val>
                                        </p:tav>
                                        <p:tav tm="100000">
                                          <p:val>
                                            <p:strVal val="#ppt_x"/>
                                          </p:val>
                                        </p:tav>
                                      </p:tavLst>
                                    </p:anim>
                                    <p:anim calcmode="lin" valueType="num">
                                      <p:cBhvr additive="base">
                                        <p:cTn id="8" dur="3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3000" fill="hold"/>
                                        <p:tgtEl>
                                          <p:spTgt spid="14"/>
                                        </p:tgtEl>
                                        <p:attrNameLst>
                                          <p:attrName>ppt_x</p:attrName>
                                        </p:attrNameLst>
                                      </p:cBhvr>
                                      <p:tavLst>
                                        <p:tav tm="0">
                                          <p:val>
                                            <p:strVal val="0-#ppt_w/2"/>
                                          </p:val>
                                        </p:tav>
                                        <p:tav tm="100000">
                                          <p:val>
                                            <p:strVal val="#ppt_x"/>
                                          </p:val>
                                        </p:tav>
                                      </p:tavLst>
                                    </p:anim>
                                    <p:anim calcmode="lin" valueType="num">
                                      <p:cBhvr additive="base">
                                        <p:cTn id="14" dur="3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0" fill="hold"/>
                                        <p:tgtEl>
                                          <p:spTgt spid="13"/>
                                        </p:tgtEl>
                                        <p:attrNameLst>
                                          <p:attrName>ppt_x</p:attrName>
                                        </p:attrNameLst>
                                      </p:cBhvr>
                                      <p:tavLst>
                                        <p:tav tm="0">
                                          <p:val>
                                            <p:strVal val="#ppt_x"/>
                                          </p:val>
                                        </p:tav>
                                        <p:tav tm="100000">
                                          <p:val>
                                            <p:strVal val="#ppt_x"/>
                                          </p:val>
                                        </p:tav>
                                      </p:tavLst>
                                    </p:anim>
                                    <p:anim calcmode="lin" valueType="num">
                                      <p:cBhvr additive="base">
                                        <p:cTn id="20"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5B61-CFFC-187F-38F2-06EECD32CE60}"/>
              </a:ext>
            </a:extLst>
          </p:cNvPr>
          <p:cNvSpPr>
            <a:spLocks noGrp="1"/>
          </p:cNvSpPr>
          <p:nvPr>
            <p:ph type="ctrTitle"/>
          </p:nvPr>
        </p:nvSpPr>
        <p:spPr/>
        <p:txBody>
          <a:bodyPr/>
          <a:lstStyle/>
          <a:p>
            <a:r>
              <a:rPr lang="en-US" dirty="0"/>
              <a:t>Thank You !</a:t>
            </a:r>
            <a:endParaRPr lang="en-IN" dirty="0"/>
          </a:p>
        </p:txBody>
      </p:sp>
    </p:spTree>
    <p:extLst>
      <p:ext uri="{BB962C8B-B14F-4D97-AF65-F5344CB8AC3E}">
        <p14:creationId xmlns:p14="http://schemas.microsoft.com/office/powerpoint/2010/main" val="183110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5">
            <a:extLst>
              <a:ext uri="{FF2B5EF4-FFF2-40B4-BE49-F238E27FC236}">
                <a16:creationId xmlns:a16="http://schemas.microsoft.com/office/drawing/2014/main" id="{840DE871-BE4B-6E6A-9F62-47E1EFE4B1E1}"/>
              </a:ext>
            </a:extLst>
          </p:cNvPr>
          <p:cNvPicPr>
            <a:picLocks noChangeAspect="1"/>
          </p:cNvPicPr>
          <p:nvPr/>
        </p:nvPicPr>
        <p:blipFill rotWithShape="1">
          <a:blip r:embed="rId2">
            <a:alphaModFix amt="61000"/>
            <a:extLst>
              <a:ext uri="{28A0092B-C50C-407E-A947-70E740481C1C}">
                <a14:useLocalDpi xmlns:a14="http://schemas.microsoft.com/office/drawing/2010/main" val="0"/>
              </a:ext>
            </a:extLst>
          </a:blip>
          <a:srcRect l="-1597" t="221" r="-983" b="-664"/>
          <a:stretch/>
        </p:blipFill>
        <p:spPr>
          <a:xfrm>
            <a:off x="-721894" y="-224589"/>
            <a:ext cx="13395158" cy="7283115"/>
          </a:xfrm>
          <a:prstGeom prst="rect">
            <a:avLst/>
          </a:prstGeom>
        </p:spPr>
      </p:pic>
      <p:grpSp>
        <p:nvGrpSpPr>
          <p:cNvPr id="3" name="Group 2">
            <a:extLst>
              <a:ext uri="{FF2B5EF4-FFF2-40B4-BE49-F238E27FC236}">
                <a16:creationId xmlns:a16="http://schemas.microsoft.com/office/drawing/2014/main" id="{A5B78843-7FAC-5F06-7258-DAF22812BAFD}"/>
              </a:ext>
            </a:extLst>
          </p:cNvPr>
          <p:cNvGrpSpPr/>
          <p:nvPr/>
        </p:nvGrpSpPr>
        <p:grpSpPr>
          <a:xfrm>
            <a:off x="162233" y="0"/>
            <a:ext cx="11813458" cy="1685875"/>
            <a:chOff x="162233" y="0"/>
            <a:chExt cx="11813458" cy="1685875"/>
          </a:xfrm>
        </p:grpSpPr>
        <p:sp>
          <p:nvSpPr>
            <p:cNvPr id="6" name="Rectangle 5">
              <a:extLst>
                <a:ext uri="{FF2B5EF4-FFF2-40B4-BE49-F238E27FC236}">
                  <a16:creationId xmlns:a16="http://schemas.microsoft.com/office/drawing/2014/main" id="{08F55917-31F8-FE89-25F4-1891DC97AFB2}"/>
                </a:ext>
              </a:extLst>
            </p:cNvPr>
            <p:cNvSpPr/>
            <p:nvPr/>
          </p:nvSpPr>
          <p:spPr>
            <a:xfrm>
              <a:off x="162233" y="0"/>
              <a:ext cx="11813458" cy="1685875"/>
            </a:xfrm>
            <a:prstGeom prst="rect">
              <a:avLst/>
            </a:prstGeom>
            <a:solidFill>
              <a:schemeClr val="bg2">
                <a:alpha val="70000"/>
              </a:schemeClr>
            </a:solidFill>
            <a:ln cap="flat"/>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69742C9-8F6E-D095-96C6-3E14F25E37B1}"/>
                </a:ext>
              </a:extLst>
            </p:cNvPr>
            <p:cNvSpPr txBox="1"/>
            <p:nvPr/>
          </p:nvSpPr>
          <p:spPr>
            <a:xfrm>
              <a:off x="530942" y="117365"/>
              <a:ext cx="11308133" cy="1477328"/>
            </a:xfrm>
            <a:prstGeom prst="rect">
              <a:avLst/>
            </a:prstGeom>
            <a:noFill/>
          </p:spPr>
          <p:txBody>
            <a:bodyPr wrap="square" rtlCol="0">
              <a:spAutoFit/>
            </a:bodyPr>
            <a:lstStyle/>
            <a:p>
              <a:pPr algn="just"/>
              <a:r>
                <a:rPr lang="en-US" sz="1800" cap="none" dirty="0">
                  <a:solidFill>
                    <a:srgbClr val="010101"/>
                  </a:solidFill>
                  <a:latin typeface="Mongolian Baiti" panose="03000500000000000000" pitchFamily="66" charset="0"/>
                  <a:cs typeface="Mongolian Baiti" panose="03000500000000000000" pitchFamily="66" charset="0"/>
                </a:rPr>
                <a:t>The OLIST STORE is an e-commerce business headquartered in </a:t>
              </a:r>
              <a:r>
                <a:rPr lang="en-US" dirty="0">
                  <a:solidFill>
                    <a:srgbClr val="010101"/>
                  </a:solidFill>
                  <a:latin typeface="Mongolian Baiti" panose="03000500000000000000" pitchFamily="66" charset="0"/>
                  <a:cs typeface="Mongolian Baiti" panose="03000500000000000000" pitchFamily="66" charset="0"/>
                </a:rPr>
                <a:t>S</a:t>
              </a:r>
              <a:r>
                <a:rPr lang="en-US" sz="1800" cap="none" dirty="0">
                  <a:solidFill>
                    <a:srgbClr val="010101"/>
                  </a:solidFill>
                  <a:latin typeface="Mongolian Baiti" panose="03000500000000000000" pitchFamily="66" charset="0"/>
                  <a:cs typeface="Mongolian Baiti" panose="03000500000000000000" pitchFamily="66" charset="0"/>
                </a:rPr>
                <a:t>ao </a:t>
              </a:r>
              <a:r>
                <a:rPr lang="en-US" dirty="0">
                  <a:solidFill>
                    <a:srgbClr val="010101"/>
                  </a:solidFill>
                  <a:latin typeface="Mongolian Baiti" panose="03000500000000000000" pitchFamily="66" charset="0"/>
                  <a:cs typeface="Mongolian Baiti" panose="03000500000000000000" pitchFamily="66" charset="0"/>
                </a:rPr>
                <a:t>P</a:t>
              </a:r>
              <a:r>
                <a:rPr lang="en-US" sz="1800" cap="none" dirty="0">
                  <a:solidFill>
                    <a:srgbClr val="010101"/>
                  </a:solidFill>
                  <a:latin typeface="Mongolian Baiti" panose="03000500000000000000" pitchFamily="66" charset="0"/>
                  <a:cs typeface="Mongolian Baiti" panose="03000500000000000000" pitchFamily="66" charset="0"/>
                </a:rPr>
                <a:t>aulo, </a:t>
              </a:r>
              <a:r>
                <a:rPr lang="en-US" dirty="0">
                  <a:solidFill>
                    <a:srgbClr val="010101"/>
                  </a:solidFill>
                  <a:latin typeface="Mongolian Baiti" panose="03000500000000000000" pitchFamily="66" charset="0"/>
                  <a:cs typeface="Mongolian Baiti" panose="03000500000000000000" pitchFamily="66" charset="0"/>
                </a:rPr>
                <a:t>B</a:t>
              </a:r>
              <a:r>
                <a:rPr lang="en-US" sz="1800" cap="none" dirty="0">
                  <a:solidFill>
                    <a:srgbClr val="010101"/>
                  </a:solidFill>
                  <a:latin typeface="Mongolian Baiti" panose="03000500000000000000" pitchFamily="66" charset="0"/>
                  <a:cs typeface="Mongolian Baiti" panose="03000500000000000000" pitchFamily="66" charset="0"/>
                </a:rPr>
                <a:t>razil. This firm acts as a single point of contact between various small businesses and the customers who wish to buy their products. In this project we are given multiple tables in CSV format and a schema depicting how these tables are connected. After connecting all the 8 tables, we analyze the entire dataset. It contains multiple categorical and numerical columns and information about 100k orders made at multiple marketplaces between 2016 to 2018.</a:t>
              </a:r>
            </a:p>
          </p:txBody>
        </p:sp>
      </p:grpSp>
      <p:grpSp>
        <p:nvGrpSpPr>
          <p:cNvPr id="5" name="Group 4">
            <a:extLst>
              <a:ext uri="{FF2B5EF4-FFF2-40B4-BE49-F238E27FC236}">
                <a16:creationId xmlns:a16="http://schemas.microsoft.com/office/drawing/2014/main" id="{4E2F657D-9609-5862-E1A7-9D6131758E28}"/>
              </a:ext>
            </a:extLst>
          </p:cNvPr>
          <p:cNvGrpSpPr/>
          <p:nvPr/>
        </p:nvGrpSpPr>
        <p:grpSpPr>
          <a:xfrm>
            <a:off x="7411453" y="1581601"/>
            <a:ext cx="4427622" cy="5172125"/>
            <a:chOff x="7411453" y="1581601"/>
            <a:chExt cx="4427622" cy="5172125"/>
          </a:xfrm>
        </p:grpSpPr>
        <p:grpSp>
          <p:nvGrpSpPr>
            <p:cNvPr id="2" name="Group 1">
              <a:extLst>
                <a:ext uri="{FF2B5EF4-FFF2-40B4-BE49-F238E27FC236}">
                  <a16:creationId xmlns:a16="http://schemas.microsoft.com/office/drawing/2014/main" id="{366EA993-93FD-5283-85FC-E1795C5BFCD4}"/>
                </a:ext>
              </a:extLst>
            </p:cNvPr>
            <p:cNvGrpSpPr/>
            <p:nvPr/>
          </p:nvGrpSpPr>
          <p:grpSpPr>
            <a:xfrm>
              <a:off x="7411453" y="1581601"/>
              <a:ext cx="4427622" cy="5172125"/>
              <a:chOff x="7411453" y="1581601"/>
              <a:chExt cx="4427622" cy="5172125"/>
            </a:xfrm>
          </p:grpSpPr>
          <p:sp>
            <p:nvSpPr>
              <p:cNvPr id="8" name="Rectangle 7">
                <a:extLst>
                  <a:ext uri="{FF2B5EF4-FFF2-40B4-BE49-F238E27FC236}">
                    <a16:creationId xmlns:a16="http://schemas.microsoft.com/office/drawing/2014/main" id="{5C746DF3-0C18-3B38-F976-8A769C4A6F1F}"/>
                  </a:ext>
                </a:extLst>
              </p:cNvPr>
              <p:cNvSpPr/>
              <p:nvPr/>
            </p:nvSpPr>
            <p:spPr>
              <a:xfrm>
                <a:off x="7411453" y="1581601"/>
                <a:ext cx="4427622" cy="5172125"/>
              </a:xfrm>
              <a:prstGeom prst="rect">
                <a:avLst/>
              </a:prstGeom>
              <a:solidFill>
                <a:schemeClr val="bg2">
                  <a:alpha val="70000"/>
                </a:schemeClr>
              </a:solidFill>
              <a:ln cap="flat"/>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607885F-9EE5-0CE5-D375-5A05D79CE483}"/>
                  </a:ext>
                </a:extLst>
              </p:cNvPr>
              <p:cNvSpPr txBox="1"/>
              <p:nvPr/>
            </p:nvSpPr>
            <p:spPr>
              <a:xfrm>
                <a:off x="7570580" y="1833358"/>
                <a:ext cx="4170947" cy="1754326"/>
              </a:xfrm>
              <a:prstGeom prst="rect">
                <a:avLst/>
              </a:prstGeom>
              <a:noFill/>
            </p:spPr>
            <p:txBody>
              <a:bodyPr wrap="square" rtlCol="0">
                <a:spAutoFit/>
              </a:bodyPr>
              <a:lstStyle/>
              <a:p>
                <a:pPr marL="285750" indent="-285750">
                  <a:buFont typeface="Arial" panose="020B0604020202020204" pitchFamily="34" charset="0"/>
                  <a:buChar char="•"/>
                </a:pPr>
                <a:r>
                  <a:rPr lang="en-US" sz="1800" cap="none" dirty="0">
                    <a:solidFill>
                      <a:srgbClr val="010101"/>
                    </a:solidFill>
                    <a:latin typeface="Mongolian Baiti" panose="03000500000000000000" pitchFamily="66" charset="0"/>
                    <a:cs typeface="Mongolian Baiti" panose="03000500000000000000" pitchFamily="66" charset="0"/>
                  </a:rPr>
                  <a:t>In this project we are provided with 5 KPI. During this project we worked in different phases &amp; tools. </a:t>
                </a:r>
              </a:p>
              <a:p>
                <a:pPr marL="285750" indent="-285750">
                  <a:buFont typeface="Arial" panose="020B0604020202020204" pitchFamily="34" charset="0"/>
                  <a:buChar char="•"/>
                </a:pPr>
                <a:r>
                  <a:rPr lang="en-US" sz="1800" cap="none" dirty="0">
                    <a:solidFill>
                      <a:srgbClr val="010101"/>
                    </a:solidFill>
                    <a:latin typeface="Mongolian Baiti" panose="03000500000000000000" pitchFamily="66" charset="0"/>
                    <a:cs typeface="Mongolian Baiti" panose="03000500000000000000" pitchFamily="66" charset="0"/>
                  </a:rPr>
                  <a:t>Finally to present the in depth analysis for each KPI in the form of an interactive dashboard we used,</a:t>
                </a:r>
                <a:endParaRPr lang="en-IN" dirty="0"/>
              </a:p>
            </p:txBody>
          </p:sp>
        </p:grpSp>
        <p:pic>
          <p:nvPicPr>
            <p:cNvPr id="11" name="Picture 10">
              <a:extLst>
                <a:ext uri="{FF2B5EF4-FFF2-40B4-BE49-F238E27FC236}">
                  <a16:creationId xmlns:a16="http://schemas.microsoft.com/office/drawing/2014/main" id="{75DC29A3-36D8-B260-D1C1-68F2B6A0BD2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94" b="90625" l="6250" r="92188">
                          <a14:foregroundMark x1="26563" y1="49219" x2="26563" y2="49219"/>
                          <a14:foregroundMark x1="26563" y1="49219" x2="32813" y2="53906"/>
                          <a14:foregroundMark x1="69531" y1="26563" x2="73438" y2="78125"/>
                          <a14:foregroundMark x1="63281" y1="37500" x2="64844" y2="70313"/>
                          <a14:foregroundMark x1="59375" y1="28125" x2="77344" y2="28906"/>
                          <a14:foregroundMark x1="63281" y1="25000" x2="81250" y2="25000"/>
                          <a14:foregroundMark x1="85156" y1="28125" x2="85156" y2="74219"/>
                          <a14:foregroundMark x1="52344" y1="10938" x2="52344" y2="10938"/>
                          <a14:foregroundMark x1="52344" y1="13281" x2="40625" y2="20313"/>
                          <a14:foregroundMark x1="55469" y1="8594" x2="36719" y2="16406"/>
                          <a14:foregroundMark x1="27344" y1="50000" x2="26563" y2="38281"/>
                          <a14:foregroundMark x1="32813" y1="42188" x2="32813" y2="33594"/>
                          <a14:foregroundMark x1="7031" y1="15625" x2="8594" y2="49219"/>
                          <a14:foregroundMark x1="26563" y1="81250" x2="26563" y2="81250"/>
                          <a14:foregroundMark x1="56250" y1="91406" x2="41406" y2="80469"/>
                          <a14:foregroundMark x1="92188" y1="83594" x2="89844" y2="22656"/>
                        </a14:backgroundRemoval>
                      </a14:imgEffect>
                    </a14:imgLayer>
                  </a14:imgProps>
                </a:ext>
                <a:ext uri="{28A0092B-C50C-407E-A947-70E740481C1C}">
                  <a14:useLocalDpi xmlns:a14="http://schemas.microsoft.com/office/drawing/2010/main" val="0"/>
                </a:ext>
              </a:extLst>
            </a:blip>
            <a:stretch>
              <a:fillRect/>
            </a:stretch>
          </p:blipFill>
          <p:spPr>
            <a:xfrm>
              <a:off x="8077200" y="3612851"/>
              <a:ext cx="904240" cy="1003648"/>
            </a:xfrm>
            <a:prstGeom prst="rect">
              <a:avLst/>
            </a:prstGeom>
          </p:spPr>
        </p:pic>
        <p:pic>
          <p:nvPicPr>
            <p:cNvPr id="12" name="Picture 11">
              <a:extLst>
                <a:ext uri="{FF2B5EF4-FFF2-40B4-BE49-F238E27FC236}">
                  <a16:creationId xmlns:a16="http://schemas.microsoft.com/office/drawing/2014/main" id="{4F00783A-599E-991A-4845-C2AC4E31CFC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150" b="98425" l="1575" r="92126">
                          <a14:foregroundMark x1="19685" y1="4724" x2="22177" y2="5555"/>
                          <a14:foregroundMark x1="45669" y1="59843" x2="51181" y2="66142"/>
                          <a14:backgroundMark x1="35433" y1="18110" x2="48031" y2="33858"/>
                          <a14:backgroundMark x1="21260" y1="6299" x2="36220" y2="20472"/>
                          <a14:backgroundMark x1="55118" y1="37008" x2="66929" y2="59055"/>
                          <a14:backgroundMark x1="49606" y1="30709" x2="56693" y2="45669"/>
                          <a14:backgroundMark x1="53393" y1="64551" x2="60630" y2="74803"/>
                          <a14:backgroundMark x1="73228" y1="66929" x2="84252" y2="63780"/>
                          <a14:backgroundMark x1="65354" y1="62992" x2="77165" y2="66929"/>
                          <a14:backgroundMark x1="89764" y1="65354" x2="89764" y2="65354"/>
                          <a14:backgroundMark x1="85039" y1="64567" x2="85039" y2="64567"/>
                          <a14:backgroundMark x1="86614" y1="64567" x2="92913" y2="65354"/>
                          <a14:backgroundMark x1="28388" y1="86068" x2="35979" y2="86197"/>
                          <a14:backgroundMark x1="23398" y1="85983" x2="27128" y2="86046"/>
                          <a14:backgroundMark x1="82147" y1="89632" x2="88976" y2="91339"/>
                          <a14:backgroundMark x1="84444" y1="88638" x2="90551" y2="92913"/>
                          <a14:backgroundMark x1="87402" y1="62205" x2="85827" y2="70866"/>
                          <a14:backgroundMark x1="5512" y1="79528" x2="66929" y2="85039"/>
                          <a14:backgroundMark x1="66929" y1="85039" x2="78740" y2="92913"/>
                          <a14:backgroundMark x1="1575" y1="91339" x2="85039" y2="94488"/>
                          <a14:backgroundMark x1="85039" y1="94488" x2="98425" y2="95276"/>
                        </a14:backgroundRemoval>
                      </a14:imgEffect>
                    </a14:imgLayer>
                  </a14:imgProps>
                </a:ext>
                <a:ext uri="{28A0092B-C50C-407E-A947-70E740481C1C}">
                  <a14:useLocalDpi xmlns:a14="http://schemas.microsoft.com/office/drawing/2010/main" val="0"/>
                </a:ext>
              </a:extLst>
            </a:blip>
            <a:stretch>
              <a:fillRect/>
            </a:stretch>
          </p:blipFill>
          <p:spPr>
            <a:xfrm>
              <a:off x="10210800" y="3587110"/>
              <a:ext cx="904241" cy="878210"/>
            </a:xfrm>
            <a:prstGeom prst="rect">
              <a:avLst/>
            </a:prstGeom>
          </p:spPr>
        </p:pic>
        <p:sp>
          <p:nvSpPr>
            <p:cNvPr id="13" name="TextBox 12">
              <a:extLst>
                <a:ext uri="{FF2B5EF4-FFF2-40B4-BE49-F238E27FC236}">
                  <a16:creationId xmlns:a16="http://schemas.microsoft.com/office/drawing/2014/main" id="{03BC2003-2C88-6757-145C-3313909B8BD2}"/>
                </a:ext>
              </a:extLst>
            </p:cNvPr>
            <p:cNvSpPr txBox="1"/>
            <p:nvPr/>
          </p:nvSpPr>
          <p:spPr>
            <a:xfrm>
              <a:off x="8854440" y="3886200"/>
              <a:ext cx="1386840" cy="400110"/>
            </a:xfrm>
            <a:prstGeom prst="rect">
              <a:avLst/>
            </a:prstGeom>
            <a:noFill/>
          </p:spPr>
          <p:txBody>
            <a:bodyPr wrap="square" rtlCol="0">
              <a:spAutoFit/>
            </a:bodyPr>
            <a:lstStyle/>
            <a:p>
              <a:r>
                <a:rPr lang="en-US" sz="2000" b="1" dirty="0">
                  <a:solidFill>
                    <a:schemeClr val="accent5">
                      <a:lumMod val="50000"/>
                    </a:schemeClr>
                  </a:solidFill>
                </a:rPr>
                <a:t>MS-Excel</a:t>
              </a:r>
              <a:endParaRPr lang="en-IN" sz="2000" b="1" dirty="0">
                <a:solidFill>
                  <a:schemeClr val="accent5">
                    <a:lumMod val="50000"/>
                  </a:schemeClr>
                </a:solidFill>
              </a:endParaRPr>
            </a:p>
          </p:txBody>
        </p:sp>
        <p:sp>
          <p:nvSpPr>
            <p:cNvPr id="14" name="TextBox 13">
              <a:extLst>
                <a:ext uri="{FF2B5EF4-FFF2-40B4-BE49-F238E27FC236}">
                  <a16:creationId xmlns:a16="http://schemas.microsoft.com/office/drawing/2014/main" id="{6BA814E3-C20D-5EB3-B85C-161785B70F90}"/>
                </a:ext>
              </a:extLst>
            </p:cNvPr>
            <p:cNvSpPr txBox="1"/>
            <p:nvPr/>
          </p:nvSpPr>
          <p:spPr>
            <a:xfrm>
              <a:off x="10165080" y="4114675"/>
              <a:ext cx="1127759" cy="400110"/>
            </a:xfrm>
            <a:prstGeom prst="rect">
              <a:avLst/>
            </a:prstGeom>
            <a:noFill/>
          </p:spPr>
          <p:txBody>
            <a:bodyPr wrap="square" rtlCol="0">
              <a:spAutoFit/>
            </a:bodyPr>
            <a:lstStyle/>
            <a:p>
              <a:r>
                <a:rPr lang="en-US" sz="2000" b="1" dirty="0">
                  <a:solidFill>
                    <a:schemeClr val="accent1">
                      <a:lumMod val="50000"/>
                    </a:schemeClr>
                  </a:solidFill>
                  <a:latin typeface="Sitka Heading" pitchFamily="2" charset="0"/>
                </a:rPr>
                <a:t>My</a:t>
              </a:r>
              <a:r>
                <a:rPr lang="en-US" sz="2000" b="1" dirty="0">
                  <a:solidFill>
                    <a:schemeClr val="accent6">
                      <a:lumMod val="75000"/>
                    </a:schemeClr>
                  </a:solidFill>
                  <a:latin typeface="Sitka Heading" pitchFamily="2" charset="0"/>
                </a:rPr>
                <a:t>SQL</a:t>
              </a:r>
              <a:endParaRPr lang="en-IN" sz="2000" b="1" dirty="0">
                <a:solidFill>
                  <a:schemeClr val="accent6">
                    <a:lumMod val="75000"/>
                  </a:schemeClr>
                </a:solidFill>
                <a:latin typeface="Sitka Heading" pitchFamily="2" charset="0"/>
              </a:endParaRPr>
            </a:p>
          </p:txBody>
        </p:sp>
        <p:pic>
          <p:nvPicPr>
            <p:cNvPr id="15" name="Picture 14">
              <a:extLst>
                <a:ext uri="{FF2B5EF4-FFF2-40B4-BE49-F238E27FC236}">
                  <a16:creationId xmlns:a16="http://schemas.microsoft.com/office/drawing/2014/main" id="{E97E1E07-ECA9-FB62-0E5D-24F25B27FCF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125" b="96094" l="8333" r="93182">
                          <a14:foregroundMark x1="27273" y1="12500" x2="28030" y2="37500"/>
                          <a14:foregroundMark x1="50758" y1="8594" x2="50758" y2="17188"/>
                          <a14:foregroundMark x1="50758" y1="3906" x2="50758" y2="3906"/>
                          <a14:foregroundMark x1="74242" y1="25781" x2="74242" y2="25781"/>
                          <a14:foregroundMark x1="87879" y1="50000" x2="87879" y2="50000"/>
                          <a14:foregroundMark x1="87879" y1="50000" x2="87879" y2="50000"/>
                          <a14:foregroundMark x1="87121" y1="47656" x2="87121" y2="47656"/>
                          <a14:foregroundMark x1="93939" y1="50000" x2="93939" y2="50000"/>
                          <a14:foregroundMark x1="75000" y1="72656" x2="75000" y2="72656"/>
                          <a14:foregroundMark x1="75000" y1="72656" x2="75000" y2="72656"/>
                          <a14:foregroundMark x1="73485" y1="68750" x2="73485" y2="68750"/>
                          <a14:foregroundMark x1="67424" y1="73438" x2="67424" y2="73438"/>
                          <a14:foregroundMark x1="50758" y1="87500" x2="50758" y2="87500"/>
                          <a14:foregroundMark x1="50758" y1="91406" x2="50758" y2="91406"/>
                          <a14:foregroundMark x1="50758" y1="96094" x2="50758" y2="96094"/>
                          <a14:foregroundMark x1="26515" y1="73438" x2="26515" y2="73438"/>
                          <a14:foregroundMark x1="25758" y1="67969" x2="25758" y2="67969"/>
                          <a14:foregroundMark x1="17424" y1="73438" x2="17424" y2="73438"/>
                          <a14:foregroundMark x1="12879" y1="50000" x2="12879" y2="50000"/>
                          <a14:foregroundMark x1="8333" y1="50000" x2="8333" y2="50000"/>
                        </a14:backgroundRemoval>
                      </a14:imgEffect>
                    </a14:imgLayer>
                  </a14:imgProps>
                </a:ext>
                <a:ext uri="{28A0092B-C50C-407E-A947-70E740481C1C}">
                  <a14:useLocalDpi xmlns:a14="http://schemas.microsoft.com/office/drawing/2010/main" val="0"/>
                </a:ext>
              </a:extLst>
            </a:blip>
            <a:stretch>
              <a:fillRect/>
            </a:stretch>
          </p:blipFill>
          <p:spPr>
            <a:xfrm>
              <a:off x="9871698" y="4849138"/>
              <a:ext cx="994422" cy="974193"/>
            </a:xfrm>
            <a:prstGeom prst="rect">
              <a:avLst/>
            </a:prstGeom>
          </p:spPr>
        </p:pic>
        <p:pic>
          <p:nvPicPr>
            <p:cNvPr id="16" name="Picture 15">
              <a:extLst>
                <a:ext uri="{FF2B5EF4-FFF2-40B4-BE49-F238E27FC236}">
                  <a16:creationId xmlns:a16="http://schemas.microsoft.com/office/drawing/2014/main" id="{309147BE-D738-C16D-6C5E-9FDA22B82EC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17829" y1="9375" x2="17829" y2="9375"/>
                          <a14:foregroundMark x1="15504" y1="63281" x2="15504" y2="63281"/>
                          <a14:foregroundMark x1="30233" y1="63281" x2="30233" y2="63281"/>
                          <a14:foregroundMark x1="46512" y1="62500" x2="46512" y2="62500"/>
                          <a14:foregroundMark x1="46512" y1="62500" x2="46512" y2="62500"/>
                          <a14:foregroundMark x1="64341" y1="60156" x2="64341" y2="60156"/>
                        </a14:backgroundRemoval>
                      </a14:imgEffect>
                    </a14:imgLayer>
                  </a14:imgProps>
                </a:ext>
                <a:ext uri="{28A0092B-C50C-407E-A947-70E740481C1C}">
                  <a14:useLocalDpi xmlns:a14="http://schemas.microsoft.com/office/drawing/2010/main" val="0"/>
                </a:ext>
              </a:extLst>
            </a:blip>
            <a:stretch>
              <a:fillRect/>
            </a:stretch>
          </p:blipFill>
          <p:spPr>
            <a:xfrm>
              <a:off x="8315564" y="4833897"/>
              <a:ext cx="1038938" cy="1003647"/>
            </a:xfrm>
            <a:prstGeom prst="rect">
              <a:avLst/>
            </a:prstGeom>
          </p:spPr>
        </p:pic>
        <p:sp>
          <p:nvSpPr>
            <p:cNvPr id="17" name="TextBox 16">
              <a:extLst>
                <a:ext uri="{FF2B5EF4-FFF2-40B4-BE49-F238E27FC236}">
                  <a16:creationId xmlns:a16="http://schemas.microsoft.com/office/drawing/2014/main" id="{07B8DA1E-B5D3-ECB9-5603-3F0D253EFE17}"/>
                </a:ext>
              </a:extLst>
            </p:cNvPr>
            <p:cNvSpPr txBox="1"/>
            <p:nvPr/>
          </p:nvSpPr>
          <p:spPr>
            <a:xfrm>
              <a:off x="9738360" y="5730240"/>
              <a:ext cx="1386840" cy="369332"/>
            </a:xfrm>
            <a:prstGeom prst="rect">
              <a:avLst/>
            </a:prstGeom>
            <a:noFill/>
          </p:spPr>
          <p:txBody>
            <a:bodyPr wrap="square" rtlCol="0">
              <a:spAutoFit/>
            </a:bodyPr>
            <a:lstStyle/>
            <a:p>
              <a:r>
                <a:rPr lang="en-US" b="1" spc="300" dirty="0">
                  <a:solidFill>
                    <a:schemeClr val="tx1">
                      <a:lumMod val="95000"/>
                      <a:lumOff val="5000"/>
                    </a:schemeClr>
                  </a:solidFill>
                  <a:latin typeface="Consolas" panose="020B0609020204030204" pitchFamily="49" charset="0"/>
                </a:rPr>
                <a:t>tableau</a:t>
              </a:r>
              <a:endParaRPr lang="en-IN" b="1" spc="300" dirty="0">
                <a:solidFill>
                  <a:schemeClr val="tx1">
                    <a:lumMod val="95000"/>
                    <a:lumOff val="5000"/>
                  </a:schemeClr>
                </a:solidFill>
                <a:latin typeface="Consolas" panose="020B0609020204030204" pitchFamily="49" charset="0"/>
              </a:endParaRPr>
            </a:p>
          </p:txBody>
        </p:sp>
        <p:sp>
          <p:nvSpPr>
            <p:cNvPr id="18" name="TextBox 17">
              <a:extLst>
                <a:ext uri="{FF2B5EF4-FFF2-40B4-BE49-F238E27FC236}">
                  <a16:creationId xmlns:a16="http://schemas.microsoft.com/office/drawing/2014/main" id="{38E20E90-578B-DB11-531C-125915522895}"/>
                </a:ext>
              </a:extLst>
            </p:cNvPr>
            <p:cNvSpPr txBox="1"/>
            <p:nvPr/>
          </p:nvSpPr>
          <p:spPr>
            <a:xfrm>
              <a:off x="8229600" y="5699760"/>
              <a:ext cx="1386840" cy="369332"/>
            </a:xfrm>
            <a:prstGeom prst="rect">
              <a:avLst/>
            </a:prstGeom>
            <a:noFill/>
          </p:spPr>
          <p:txBody>
            <a:bodyPr wrap="square" rtlCol="0">
              <a:spAutoFit/>
            </a:bodyPr>
            <a:lstStyle/>
            <a:p>
              <a:r>
                <a:rPr lang="en-US" b="1" dirty="0">
                  <a:solidFill>
                    <a:srgbClr val="FFC000"/>
                  </a:solidFill>
                  <a:latin typeface="Arial Rounded MT Bold" panose="020F0704030504030204" pitchFamily="34" charset="0"/>
                </a:rPr>
                <a:t>Power BI</a:t>
              </a:r>
              <a:endParaRPr lang="en-IN" b="1" dirty="0">
                <a:solidFill>
                  <a:srgbClr val="FFC000"/>
                </a:solidFill>
                <a:latin typeface="Arial Rounded MT Bold" panose="020F0704030504030204" pitchFamily="34" charset="0"/>
              </a:endParaRPr>
            </a:p>
          </p:txBody>
        </p:sp>
      </p:grpSp>
      <p:pic>
        <p:nvPicPr>
          <p:cNvPr id="21" name="Content Placeholder 4">
            <a:extLst>
              <a:ext uri="{FF2B5EF4-FFF2-40B4-BE49-F238E27FC236}">
                <a16:creationId xmlns:a16="http://schemas.microsoft.com/office/drawing/2014/main" id="{6A8E4F07-4F09-2FB7-6D0C-8B70239DB70F}"/>
              </a:ext>
            </a:extLst>
          </p:cNvPr>
          <p:cNvPicPr>
            <a:picLocks noChangeAspect="1"/>
          </p:cNvPicPr>
          <p:nvPr/>
        </p:nvPicPr>
        <p:blipFill>
          <a:blip r:embed="rId11"/>
          <a:stretch>
            <a:fillRect/>
          </a:stretch>
        </p:blipFill>
        <p:spPr>
          <a:xfrm>
            <a:off x="12984480" y="1581601"/>
            <a:ext cx="5166360" cy="2182679"/>
          </a:xfrm>
          <a:prstGeom prst="rect">
            <a:avLst/>
          </a:prstGeom>
          <a:effectLst>
            <a:glow rad="952500">
              <a:schemeClr val="bg1">
                <a:alpha val="45000"/>
              </a:schemeClr>
            </a:glow>
            <a:softEdge rad="63500"/>
          </a:effectLst>
        </p:spPr>
      </p:pic>
      <p:grpSp>
        <p:nvGrpSpPr>
          <p:cNvPr id="30" name="Group 29">
            <a:extLst>
              <a:ext uri="{FF2B5EF4-FFF2-40B4-BE49-F238E27FC236}">
                <a16:creationId xmlns:a16="http://schemas.microsoft.com/office/drawing/2014/main" id="{0B15F8B5-893C-15CC-EA75-55FB4CA3F7D9}"/>
              </a:ext>
            </a:extLst>
          </p:cNvPr>
          <p:cNvGrpSpPr/>
          <p:nvPr/>
        </p:nvGrpSpPr>
        <p:grpSpPr>
          <a:xfrm>
            <a:off x="-713531" y="1297305"/>
            <a:ext cx="9006235" cy="5761221"/>
            <a:chOff x="-713531" y="1297305"/>
            <a:chExt cx="9006235" cy="5761221"/>
          </a:xfrm>
        </p:grpSpPr>
        <p:pic>
          <p:nvPicPr>
            <p:cNvPr id="29" name="Picture 28">
              <a:extLst>
                <a:ext uri="{FF2B5EF4-FFF2-40B4-BE49-F238E27FC236}">
                  <a16:creationId xmlns:a16="http://schemas.microsoft.com/office/drawing/2014/main" id="{87CFAA50-D466-DB36-44D3-363B3D7310B2}"/>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653" b="89961" l="10000" r="90000">
                          <a14:foregroundMark x1="22907" y1="9653" x2="22907" y2="9653"/>
                          <a14:foregroundMark x1="21279" y1="53089" x2="21279" y2="53089"/>
                          <a14:foregroundMark x1="34767" y1="60425" x2="34767" y2="60425"/>
                          <a14:foregroundMark x1="62791" y1="24903" x2="62791" y2="24903"/>
                          <a14:foregroundMark x1="12209" y1="80888" x2="12209" y2="80888"/>
                          <a14:foregroundMark x1="24651" y1="77799" x2="24651" y2="77799"/>
                          <a14:foregroundMark x1="25000" y1="88224" x2="25000" y2="88224"/>
                          <a14:foregroundMark x1="69651" y1="67568" x2="69651" y2="67568"/>
                          <a14:foregroundMark x1="80000" y1="69112" x2="80000" y2="69112"/>
                          <a14:foregroundMark x1="87907" y1="80309" x2="87907" y2="80309"/>
                          <a14:foregroundMark x1="61512" y1="78185" x2="61512" y2="78185"/>
                          <a14:foregroundMark x1="51395" y1="72780" x2="51395" y2="72780"/>
                          <a14:foregroundMark x1="32093" y1="74710" x2="32093" y2="74710"/>
                          <a14:foregroundMark x1="32326" y1="84556" x2="32326" y2="84556"/>
                          <a14:foregroundMark x1="31395" y1="87645" x2="31395" y2="87645"/>
                        </a14:backgroundRemoval>
                      </a14:imgEffect>
                    </a14:imgLayer>
                  </a14:imgProps>
                </a:ext>
                <a:ext uri="{28A0092B-C50C-407E-A947-70E740481C1C}">
                  <a14:useLocalDpi xmlns:a14="http://schemas.microsoft.com/office/drawing/2010/main" val="0"/>
                </a:ext>
              </a:extLst>
            </a:blip>
            <a:stretch>
              <a:fillRect/>
            </a:stretch>
          </p:blipFill>
          <p:spPr>
            <a:xfrm>
              <a:off x="101204" y="1297305"/>
              <a:ext cx="8191500" cy="4933950"/>
            </a:xfrm>
            <a:prstGeom prst="rect">
              <a:avLst/>
            </a:prstGeom>
          </p:spPr>
        </p:pic>
        <p:pic>
          <p:nvPicPr>
            <p:cNvPr id="25" name="Picture 24">
              <a:extLst>
                <a:ext uri="{FF2B5EF4-FFF2-40B4-BE49-F238E27FC236}">
                  <a16:creationId xmlns:a16="http://schemas.microsoft.com/office/drawing/2014/main" id="{7751B040-107A-ACA6-3E9B-6074061C0FCC}"/>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227" b="90798" l="9416" r="89286">
                          <a14:foregroundMark x1="44481" y1="9202" x2="44481" y2="9202"/>
                          <a14:foregroundMark x1="50000" y1="1840" x2="50000" y2="1840"/>
                          <a14:foregroundMark x1="35390" y1="17791" x2="35390" y2="17791"/>
                          <a14:foregroundMark x1="42857" y1="15337" x2="42857" y2="15337"/>
                          <a14:foregroundMark x1="40584" y1="12883" x2="52597" y2="14110"/>
                          <a14:foregroundMark x1="31818" y1="33742" x2="31818" y2="33742"/>
                          <a14:foregroundMark x1="20779" y1="24540" x2="33442" y2="26380"/>
                          <a14:foregroundMark x1="20779" y1="22699" x2="30844" y2="21472"/>
                          <a14:foregroundMark x1="30844" y1="21472" x2="34416" y2="22086"/>
                          <a14:foregroundMark x1="19481" y1="20859" x2="20455" y2="42331"/>
                          <a14:foregroundMark x1="18506" y1="20859" x2="18831" y2="34356"/>
                          <a14:foregroundMark x1="17208" y1="19632" x2="17208" y2="19632"/>
                          <a14:foregroundMark x1="18182" y1="29448" x2="18506" y2="45399"/>
                          <a14:foregroundMark x1="18182" y1="44172" x2="18506" y2="59509"/>
                          <a14:foregroundMark x1="18506" y1="59509" x2="18506" y2="59509"/>
                          <a14:foregroundMark x1="18506" y1="60123" x2="18831" y2="73620"/>
                          <a14:foregroundMark x1="18506" y1="74233" x2="18506" y2="83436"/>
                          <a14:foregroundMark x1="31169" y1="50920" x2="31169" y2="50920"/>
                          <a14:foregroundMark x1="26623" y1="60736" x2="26623" y2="60736"/>
                          <a14:foregroundMark x1="27597" y1="48466" x2="27597" y2="48466"/>
                          <a14:foregroundMark x1="37013" y1="51534" x2="37013" y2="51534"/>
                          <a14:foregroundMark x1="32468" y1="44172" x2="32468" y2="44172"/>
                          <a14:foregroundMark x1="31494" y1="34969" x2="31494" y2="34969"/>
                          <a14:foregroundMark x1="27922" y1="31902" x2="27922" y2="31902"/>
                          <a14:foregroundMark x1="27922" y1="31902" x2="34416" y2="32515"/>
                          <a14:foregroundMark x1="59740" y1="19018" x2="49351" y2="25153"/>
                          <a14:foregroundMark x1="49351" y1="25153" x2="45130" y2="25767"/>
                          <a14:foregroundMark x1="42208" y1="46012" x2="42208" y2="46012"/>
                          <a14:foregroundMark x1="27273" y1="46012" x2="27273" y2="46012"/>
                          <a14:foregroundMark x1="40260" y1="60736" x2="52597" y2="66258"/>
                          <a14:foregroundMark x1="52597" y1="66258" x2="53247" y2="66871"/>
                          <a14:foregroundMark x1="57468" y1="60123" x2="48052" y2="53374"/>
                          <a14:foregroundMark x1="48052" y1="53374" x2="57143" y2="48466"/>
                          <a14:foregroundMark x1="57143" y1="48466" x2="45779" y2="66258"/>
                          <a14:foregroundMark x1="45779" y1="66258" x2="34091" y2="68098"/>
                          <a14:foregroundMark x1="34091" y1="68098" x2="48052" y2="66258"/>
                          <a14:foregroundMark x1="48052" y1="66258" x2="41883" y2="76074"/>
                          <a14:foregroundMark x1="41883" y1="76074" x2="58766" y2="62577"/>
                          <a14:foregroundMark x1="58766" y1="62577" x2="71753" y2="60123"/>
                          <a14:foregroundMark x1="71753" y1="60123" x2="74026" y2="45399"/>
                          <a14:foregroundMark x1="74026" y1="45399" x2="73701" y2="45399"/>
                          <a14:foregroundMark x1="44156" y1="46626" x2="49026" y2="46626"/>
                          <a14:foregroundMark x1="22727" y1="76687" x2="34416" y2="80368"/>
                          <a14:foregroundMark x1="21753" y1="80368" x2="29545" y2="83436"/>
                          <a14:foregroundMark x1="29545" y1="83436" x2="35390" y2="82822"/>
                          <a14:foregroundMark x1="20779" y1="84663" x2="43831" y2="85276"/>
                          <a14:foregroundMark x1="17208" y1="85890" x2="19156" y2="85890"/>
                          <a14:foregroundMark x1="69156" y1="90798" x2="69156" y2="90798"/>
                          <a14:foregroundMark x1="75974" y1="47239" x2="75974" y2="47239"/>
                          <a14:foregroundMark x1="81818" y1="35583" x2="81818" y2="35583"/>
                          <a14:foregroundMark x1="81818" y1="35583" x2="81818" y2="35583"/>
                          <a14:foregroundMark x1="73701" y1="36196" x2="64935" y2="38650"/>
                          <a14:foregroundMark x1="64935" y1="38650" x2="65260" y2="38650"/>
                          <a14:foregroundMark x1="70455" y1="34356" x2="72727" y2="40491"/>
                          <a14:foregroundMark x1="82143" y1="36810" x2="82143" y2="36196"/>
                        </a14:backgroundRemoval>
                      </a14:imgEffect>
                    </a14:imgLayer>
                  </a14:imgProps>
                </a:ext>
                <a:ext uri="{28A0092B-C50C-407E-A947-70E740481C1C}">
                  <a14:useLocalDpi xmlns:a14="http://schemas.microsoft.com/office/drawing/2010/main" val="0"/>
                </a:ext>
              </a:extLst>
            </a:blip>
            <a:stretch>
              <a:fillRect/>
            </a:stretch>
          </p:blipFill>
          <p:spPr>
            <a:xfrm>
              <a:off x="-713531" y="3673065"/>
              <a:ext cx="6397067" cy="3385461"/>
            </a:xfrm>
            <a:prstGeom prst="rect">
              <a:avLst/>
            </a:prstGeom>
          </p:spPr>
        </p:pic>
      </p:grpSp>
    </p:spTree>
    <p:extLst>
      <p:ext uri="{BB962C8B-B14F-4D97-AF65-F5344CB8AC3E}">
        <p14:creationId xmlns:p14="http://schemas.microsoft.com/office/powerpoint/2010/main" val="4180358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3000" fill="hold"/>
                                        <p:tgtEl>
                                          <p:spTgt spid="30"/>
                                        </p:tgtEl>
                                        <p:attrNameLst>
                                          <p:attrName>ppt_x</p:attrName>
                                        </p:attrNameLst>
                                      </p:cBhvr>
                                      <p:tavLst>
                                        <p:tav tm="0">
                                          <p:val>
                                            <p:strVal val="0-#ppt_w/2"/>
                                          </p:val>
                                        </p:tav>
                                        <p:tav tm="100000">
                                          <p:val>
                                            <p:strVal val="#ppt_x"/>
                                          </p:val>
                                        </p:tav>
                                      </p:tavLst>
                                    </p:anim>
                                    <p:anim calcmode="lin" valueType="num">
                                      <p:cBhvr additive="base">
                                        <p:cTn id="8" dur="3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100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3000" fill="hold"/>
                                        <p:tgtEl>
                                          <p:spTgt spid="3"/>
                                        </p:tgtEl>
                                        <p:attrNameLst>
                                          <p:attrName>ppt_x</p:attrName>
                                        </p:attrNameLst>
                                      </p:cBhvr>
                                      <p:tavLst>
                                        <p:tav tm="0">
                                          <p:val>
                                            <p:strVal val="#ppt_x"/>
                                          </p:val>
                                        </p:tav>
                                        <p:tav tm="100000">
                                          <p:val>
                                            <p:strVal val="#ppt_x"/>
                                          </p:val>
                                        </p:tav>
                                      </p:tavLst>
                                    </p:anim>
                                    <p:anim calcmode="lin" valueType="num">
                                      <p:cBhvr additive="base">
                                        <p:cTn id="14" dur="3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3000" fill="hold"/>
                                        <p:tgtEl>
                                          <p:spTgt spid="5"/>
                                        </p:tgtEl>
                                        <p:attrNameLst>
                                          <p:attrName>ppt_x</p:attrName>
                                        </p:attrNameLst>
                                      </p:cBhvr>
                                      <p:tavLst>
                                        <p:tav tm="0">
                                          <p:val>
                                            <p:strVal val="1+#ppt_w/2"/>
                                          </p:val>
                                        </p:tav>
                                        <p:tav tm="100000">
                                          <p:val>
                                            <p:strVal val="#ppt_x"/>
                                          </p:val>
                                        </p:tav>
                                      </p:tavLst>
                                    </p:anim>
                                    <p:anim calcmode="lin" valueType="num">
                                      <p:cBhvr additive="base">
                                        <p:cTn id="20" dur="3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5">
            <a:extLst>
              <a:ext uri="{FF2B5EF4-FFF2-40B4-BE49-F238E27FC236}">
                <a16:creationId xmlns:a16="http://schemas.microsoft.com/office/drawing/2014/main" id="{840DE871-BE4B-6E6A-9F62-47E1EFE4B1E1}"/>
              </a:ext>
            </a:extLst>
          </p:cNvPr>
          <p:cNvPicPr>
            <a:picLocks noChangeAspect="1"/>
          </p:cNvPicPr>
          <p:nvPr/>
        </p:nvPicPr>
        <p:blipFill rotWithShape="1">
          <a:blip r:embed="rId2">
            <a:alphaModFix amt="61000"/>
            <a:extLst>
              <a:ext uri="{28A0092B-C50C-407E-A947-70E740481C1C}">
                <a14:useLocalDpi xmlns:a14="http://schemas.microsoft.com/office/drawing/2010/main" val="0"/>
              </a:ext>
            </a:extLst>
          </a:blip>
          <a:srcRect l="-16443" r="-16443"/>
          <a:stretch/>
        </p:blipFill>
        <p:spPr>
          <a:xfrm>
            <a:off x="2667000" y="1547323"/>
            <a:ext cx="15819120" cy="5317948"/>
          </a:xfrm>
          <a:prstGeom prst="rect">
            <a:avLst/>
          </a:prstGeom>
        </p:spPr>
      </p:pic>
      <p:sp>
        <p:nvSpPr>
          <p:cNvPr id="6" name="Rectangle 5">
            <a:extLst>
              <a:ext uri="{FF2B5EF4-FFF2-40B4-BE49-F238E27FC236}">
                <a16:creationId xmlns:a16="http://schemas.microsoft.com/office/drawing/2014/main" id="{08F55917-31F8-FE89-25F4-1891DC97AFB2}"/>
              </a:ext>
            </a:extLst>
          </p:cNvPr>
          <p:cNvSpPr/>
          <p:nvPr/>
        </p:nvSpPr>
        <p:spPr>
          <a:xfrm>
            <a:off x="-12535352" y="-199513"/>
            <a:ext cx="11813458" cy="1685875"/>
          </a:xfrm>
          <a:prstGeom prst="rect">
            <a:avLst/>
          </a:prstGeom>
          <a:solidFill>
            <a:schemeClr val="bg2">
              <a:alpha val="70000"/>
            </a:schemeClr>
          </a:solidFill>
          <a:ln cap="flat"/>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C746DF3-0C18-3B38-F976-8A769C4A6F1F}"/>
              </a:ext>
            </a:extLst>
          </p:cNvPr>
          <p:cNvSpPr/>
          <p:nvPr/>
        </p:nvSpPr>
        <p:spPr>
          <a:xfrm>
            <a:off x="-5149516" y="1581602"/>
            <a:ext cx="4427622" cy="5172125"/>
          </a:xfrm>
          <a:prstGeom prst="rect">
            <a:avLst/>
          </a:prstGeom>
          <a:solidFill>
            <a:schemeClr val="bg2">
              <a:alpha val="70000"/>
            </a:schemeClr>
          </a:solidFill>
          <a:ln cap="flat"/>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345649A6-0354-960B-C156-B235222ECA17}"/>
              </a:ext>
            </a:extLst>
          </p:cNvPr>
          <p:cNvSpPr/>
          <p:nvPr/>
        </p:nvSpPr>
        <p:spPr>
          <a:xfrm>
            <a:off x="0" y="1547323"/>
            <a:ext cx="5562600" cy="5371638"/>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a:extLst>
              <a:ext uri="{FF2B5EF4-FFF2-40B4-BE49-F238E27FC236}">
                <a16:creationId xmlns:a16="http://schemas.microsoft.com/office/drawing/2014/main" id="{EF7CA6D4-7994-169F-E126-E3A69FCEA279}"/>
              </a:ext>
            </a:extLst>
          </p:cNvPr>
          <p:cNvGrpSpPr/>
          <p:nvPr/>
        </p:nvGrpSpPr>
        <p:grpSpPr>
          <a:xfrm>
            <a:off x="121920" y="1581601"/>
            <a:ext cx="5284470" cy="2182679"/>
            <a:chOff x="121920" y="1581601"/>
            <a:chExt cx="5284470" cy="2182679"/>
          </a:xfrm>
        </p:grpSpPr>
        <p:pic>
          <p:nvPicPr>
            <p:cNvPr id="3" name="Content Placeholder 4">
              <a:extLst>
                <a:ext uri="{FF2B5EF4-FFF2-40B4-BE49-F238E27FC236}">
                  <a16:creationId xmlns:a16="http://schemas.microsoft.com/office/drawing/2014/main" id="{3D39D921-6323-F480-099F-618F00DA5295}"/>
                </a:ext>
              </a:extLst>
            </p:cNvPr>
            <p:cNvPicPr>
              <a:picLocks noChangeAspect="1"/>
            </p:cNvPicPr>
            <p:nvPr/>
          </p:nvPicPr>
          <p:blipFill>
            <a:blip r:embed="rId3"/>
            <a:stretch>
              <a:fillRect/>
            </a:stretch>
          </p:blipFill>
          <p:spPr>
            <a:xfrm>
              <a:off x="121920" y="1581601"/>
              <a:ext cx="5284470" cy="2182679"/>
            </a:xfrm>
            <a:prstGeom prst="rect">
              <a:avLst/>
            </a:prstGeom>
            <a:effectLst>
              <a:glow rad="952500">
                <a:schemeClr val="bg1">
                  <a:alpha val="45000"/>
                </a:schemeClr>
              </a:glow>
              <a:softEdge rad="63500"/>
            </a:effectLst>
          </p:spPr>
        </p:pic>
        <p:sp>
          <p:nvSpPr>
            <p:cNvPr id="5" name="TextBox 4">
              <a:extLst>
                <a:ext uri="{FF2B5EF4-FFF2-40B4-BE49-F238E27FC236}">
                  <a16:creationId xmlns:a16="http://schemas.microsoft.com/office/drawing/2014/main" id="{43C88B87-D03F-3AD9-E86B-14D24C5AEEB1}"/>
                </a:ext>
              </a:extLst>
            </p:cNvPr>
            <p:cNvSpPr txBox="1"/>
            <p:nvPr/>
          </p:nvSpPr>
          <p:spPr>
            <a:xfrm>
              <a:off x="171450" y="1681137"/>
              <a:ext cx="1295400" cy="307777"/>
            </a:xfrm>
            <a:prstGeom prst="rect">
              <a:avLst/>
            </a:prstGeom>
            <a:noFill/>
          </p:spPr>
          <p:txBody>
            <a:bodyPr wrap="square" rtlCol="0">
              <a:spAutoFit/>
            </a:bodyPr>
            <a:lstStyle/>
            <a:p>
              <a:r>
                <a:rPr lang="en-US" sz="1400" b="1" dirty="0">
                  <a:latin typeface="Montserrat" panose="00000500000000000000" pitchFamily="2" charset="0"/>
                </a:rPr>
                <a:t>Dataset-</a:t>
              </a:r>
              <a:endParaRPr lang="en-IN" sz="1400" b="1" dirty="0">
                <a:latin typeface="Montserrat" panose="00000500000000000000" pitchFamily="2" charset="0"/>
              </a:endParaRPr>
            </a:p>
          </p:txBody>
        </p:sp>
      </p:grpSp>
      <p:grpSp>
        <p:nvGrpSpPr>
          <p:cNvPr id="32" name="Group 31">
            <a:extLst>
              <a:ext uri="{FF2B5EF4-FFF2-40B4-BE49-F238E27FC236}">
                <a16:creationId xmlns:a16="http://schemas.microsoft.com/office/drawing/2014/main" id="{4E1DECE5-FC65-A13C-548C-AFFBFD7C59C3}"/>
              </a:ext>
            </a:extLst>
          </p:cNvPr>
          <p:cNvGrpSpPr/>
          <p:nvPr/>
        </p:nvGrpSpPr>
        <p:grpSpPr>
          <a:xfrm>
            <a:off x="127634" y="3764280"/>
            <a:ext cx="5278755" cy="3178403"/>
            <a:chOff x="127634" y="3764280"/>
            <a:chExt cx="5278755" cy="3178403"/>
          </a:xfrm>
        </p:grpSpPr>
        <p:grpSp>
          <p:nvGrpSpPr>
            <p:cNvPr id="30" name="Group 29">
              <a:extLst>
                <a:ext uri="{FF2B5EF4-FFF2-40B4-BE49-F238E27FC236}">
                  <a16:creationId xmlns:a16="http://schemas.microsoft.com/office/drawing/2014/main" id="{CCF059EF-DB73-184F-CEE5-D06F40F2A5F6}"/>
                </a:ext>
              </a:extLst>
            </p:cNvPr>
            <p:cNvGrpSpPr/>
            <p:nvPr/>
          </p:nvGrpSpPr>
          <p:grpSpPr>
            <a:xfrm>
              <a:off x="127634" y="3764280"/>
              <a:ext cx="5278755" cy="3178403"/>
              <a:chOff x="127634" y="3764280"/>
              <a:chExt cx="5278755" cy="3178403"/>
            </a:xfrm>
          </p:grpSpPr>
          <p:sp>
            <p:nvSpPr>
              <p:cNvPr id="9" name="Rectangle 8">
                <a:extLst>
                  <a:ext uri="{FF2B5EF4-FFF2-40B4-BE49-F238E27FC236}">
                    <a16:creationId xmlns:a16="http://schemas.microsoft.com/office/drawing/2014/main" id="{049E058B-E129-771F-89C3-CB923F0DAFBB}"/>
                  </a:ext>
                </a:extLst>
              </p:cNvPr>
              <p:cNvSpPr/>
              <p:nvPr/>
            </p:nvSpPr>
            <p:spPr>
              <a:xfrm>
                <a:off x="127634" y="3764280"/>
                <a:ext cx="5278755" cy="2989447"/>
              </a:xfrm>
              <a:prstGeom prst="rect">
                <a:avLst/>
              </a:prstGeom>
              <a:solidFill>
                <a:srgbClr val="E4E4E4"/>
              </a:solidFill>
              <a:effectLst>
                <a:glow rad="228600">
                  <a:schemeClr val="bg1">
                    <a:alpha val="40000"/>
                  </a:schemeClr>
                </a:glow>
                <a:outerShdw blurRad="50800" dist="50800" dir="5400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8E84758-B6C9-503B-C4F0-AE8C026D063D}"/>
                  </a:ext>
                </a:extLst>
              </p:cNvPr>
              <p:cNvSpPr txBox="1"/>
              <p:nvPr/>
            </p:nvSpPr>
            <p:spPr>
              <a:xfrm>
                <a:off x="292405" y="4095750"/>
                <a:ext cx="4993970" cy="2846933"/>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400" b="0" i="0" dirty="0">
                    <a:solidFill>
                      <a:srgbClr val="010101"/>
                    </a:solidFill>
                    <a:effectLst/>
                    <a:latin typeface="Arial Rounded MT Bold" panose="020F0704030504030204" pitchFamily="34" charset="0"/>
                  </a:rPr>
                  <a:t>Weekday Vs Weekend Payment Statistics</a:t>
                </a:r>
              </a:p>
              <a:p>
                <a:pPr marL="285750" indent="-285750" algn="l">
                  <a:lnSpc>
                    <a:spcPct val="150000"/>
                  </a:lnSpc>
                  <a:buFont typeface="Wingdings" panose="05000000000000000000" pitchFamily="2" charset="2"/>
                  <a:buChar char="ü"/>
                </a:pPr>
                <a:r>
                  <a:rPr lang="en-US" sz="1400" b="0" i="0" dirty="0">
                    <a:solidFill>
                      <a:srgbClr val="010101"/>
                    </a:solidFill>
                    <a:effectLst/>
                    <a:latin typeface="Arial Rounded MT Bold" panose="020F0704030504030204" pitchFamily="34" charset="0"/>
                  </a:rPr>
                  <a:t>Number of Orders with review score 5 and payment type as credit card</a:t>
                </a:r>
              </a:p>
              <a:p>
                <a:pPr marL="285750" indent="-285750" algn="l">
                  <a:lnSpc>
                    <a:spcPct val="150000"/>
                  </a:lnSpc>
                  <a:buFont typeface="Wingdings" panose="05000000000000000000" pitchFamily="2" charset="2"/>
                  <a:buChar char="ü"/>
                </a:pPr>
                <a:r>
                  <a:rPr lang="en-US" sz="1400" b="0" i="0" dirty="0">
                    <a:solidFill>
                      <a:srgbClr val="010101"/>
                    </a:solidFill>
                    <a:effectLst/>
                    <a:latin typeface="Arial Rounded MT Bold" panose="020F0704030504030204" pitchFamily="34" charset="0"/>
                  </a:rPr>
                  <a:t>Average number of days taken for Pet Shop</a:t>
                </a:r>
              </a:p>
              <a:p>
                <a:pPr marL="285750" indent="-285750" algn="l">
                  <a:lnSpc>
                    <a:spcPct val="150000"/>
                  </a:lnSpc>
                  <a:buFont typeface="Wingdings" panose="05000000000000000000" pitchFamily="2" charset="2"/>
                  <a:buChar char="ü"/>
                </a:pPr>
                <a:r>
                  <a:rPr lang="en-US" sz="1400" b="0" i="0" dirty="0">
                    <a:solidFill>
                      <a:srgbClr val="010101"/>
                    </a:solidFill>
                    <a:effectLst/>
                    <a:latin typeface="Arial Rounded MT Bold" panose="020F0704030504030204" pitchFamily="34" charset="0"/>
                  </a:rPr>
                  <a:t>Average price and payment values from customers of Sao Paulo city</a:t>
                </a:r>
              </a:p>
              <a:p>
                <a:pPr marL="285750" indent="-285750" algn="l">
                  <a:lnSpc>
                    <a:spcPct val="150000"/>
                  </a:lnSpc>
                  <a:buFont typeface="Wingdings" panose="05000000000000000000" pitchFamily="2" charset="2"/>
                  <a:buChar char="ü"/>
                </a:pPr>
                <a:r>
                  <a:rPr lang="en-US" sz="1400" b="0" i="0" dirty="0">
                    <a:solidFill>
                      <a:srgbClr val="010101"/>
                    </a:solidFill>
                    <a:effectLst/>
                    <a:latin typeface="Arial Rounded MT Bold" panose="020F0704030504030204" pitchFamily="34" charset="0"/>
                  </a:rPr>
                  <a:t>Relationship between shipping days Vs review scores</a:t>
                </a:r>
              </a:p>
              <a:p>
                <a:endParaRPr lang="en-IN" sz="1100" dirty="0"/>
              </a:p>
            </p:txBody>
          </p:sp>
        </p:grpSp>
        <p:sp>
          <p:nvSpPr>
            <p:cNvPr id="21" name="TextBox 20">
              <a:extLst>
                <a:ext uri="{FF2B5EF4-FFF2-40B4-BE49-F238E27FC236}">
                  <a16:creationId xmlns:a16="http://schemas.microsoft.com/office/drawing/2014/main" id="{1A4CEEE5-9758-CD2E-B7E1-4CABABBB20B2}"/>
                </a:ext>
              </a:extLst>
            </p:cNvPr>
            <p:cNvSpPr txBox="1"/>
            <p:nvPr/>
          </p:nvSpPr>
          <p:spPr>
            <a:xfrm>
              <a:off x="171450" y="3878580"/>
              <a:ext cx="3914775" cy="307777"/>
            </a:xfrm>
            <a:prstGeom prst="rect">
              <a:avLst/>
            </a:prstGeom>
            <a:noFill/>
          </p:spPr>
          <p:txBody>
            <a:bodyPr wrap="square" rtlCol="0">
              <a:spAutoFit/>
            </a:bodyPr>
            <a:lstStyle/>
            <a:p>
              <a:r>
                <a:rPr lang="en-IN" sz="1400" b="1" i="0" dirty="0">
                  <a:solidFill>
                    <a:srgbClr val="010101"/>
                  </a:solidFill>
                  <a:effectLst/>
                  <a:latin typeface="Montserrat" panose="00000500000000000000" pitchFamily="2" charset="0"/>
                </a:rPr>
                <a:t>Problem Statements (KPI):</a:t>
              </a:r>
              <a:endParaRPr lang="en-IN" dirty="0"/>
            </a:p>
          </p:txBody>
        </p:sp>
      </p:grpSp>
      <p:pic>
        <p:nvPicPr>
          <p:cNvPr id="29" name="Picture 28">
            <a:extLst>
              <a:ext uri="{FF2B5EF4-FFF2-40B4-BE49-F238E27FC236}">
                <a16:creationId xmlns:a16="http://schemas.microsoft.com/office/drawing/2014/main" id="{F0DC5E76-B9D5-6755-E138-4B99B47CA0E2}"/>
              </a:ext>
            </a:extLst>
          </p:cNvPr>
          <p:cNvPicPr>
            <a:picLocks noChangeAspect="1"/>
          </p:cNvPicPr>
          <p:nvPr/>
        </p:nvPicPr>
        <p:blipFill>
          <a:blip r:embed="rId4">
            <a:alphaModFix amt="74000"/>
            <a:extLst>
              <a:ext uri="{BEBA8EAE-BF5A-486C-A8C5-ECC9F3942E4B}">
                <a14:imgProps xmlns:a14="http://schemas.microsoft.com/office/drawing/2010/main">
                  <a14:imgLayer r:embed="rId5">
                    <a14:imgEffect>
                      <a14:colorTemperature colorTemp="6612"/>
                    </a14:imgEffect>
                    <a14:imgEffect>
                      <a14:saturation sat="400000"/>
                    </a14:imgEffect>
                  </a14:imgLayer>
                </a14:imgProps>
              </a:ext>
            </a:extLst>
          </a:blip>
          <a:stretch>
            <a:fillRect/>
          </a:stretch>
        </p:blipFill>
        <p:spPr>
          <a:xfrm>
            <a:off x="5508623" y="1534623"/>
            <a:ext cx="6657977" cy="5384338"/>
          </a:xfrm>
          <a:prstGeom prst="rect">
            <a:avLst/>
          </a:prstGeom>
        </p:spPr>
      </p:pic>
      <p:sp>
        <p:nvSpPr>
          <p:cNvPr id="33" name="TextBox 32">
            <a:extLst>
              <a:ext uri="{FF2B5EF4-FFF2-40B4-BE49-F238E27FC236}">
                <a16:creationId xmlns:a16="http://schemas.microsoft.com/office/drawing/2014/main" id="{87AC24D1-9947-6FD7-8227-84E21CFD3065}"/>
              </a:ext>
            </a:extLst>
          </p:cNvPr>
          <p:cNvSpPr txBox="1"/>
          <p:nvPr/>
        </p:nvSpPr>
        <p:spPr>
          <a:xfrm>
            <a:off x="5286375" y="219872"/>
            <a:ext cx="6657977" cy="879536"/>
          </a:xfrm>
          <a:prstGeom prst="rect">
            <a:avLst/>
          </a:prstGeom>
          <a:noFill/>
        </p:spPr>
        <p:txBody>
          <a:bodyPr wrap="square" rtlCol="0">
            <a:spAutoFit/>
          </a:bodyPr>
          <a:lstStyle/>
          <a:p>
            <a:pPr algn="r">
              <a:lnSpc>
                <a:spcPct val="150000"/>
              </a:lnSpc>
            </a:pPr>
            <a:r>
              <a:rPr lang="en-US" sz="1800" b="1" cap="none" dirty="0">
                <a:solidFill>
                  <a:schemeClr val="bg1"/>
                </a:solidFill>
                <a:latin typeface="Montserrat" panose="00000500000000000000" pitchFamily="2" charset="0"/>
              </a:rPr>
              <a:t>Main dashboard which represents </a:t>
            </a:r>
          </a:p>
          <a:p>
            <a:pPr algn="r">
              <a:lnSpc>
                <a:spcPct val="150000"/>
              </a:lnSpc>
            </a:pPr>
            <a:r>
              <a:rPr lang="en-US" sz="1800" b="1" cap="none" dirty="0">
                <a:solidFill>
                  <a:schemeClr val="bg1"/>
                </a:solidFill>
                <a:latin typeface="Montserrat" panose="00000500000000000000" pitchFamily="2" charset="0"/>
              </a:rPr>
              <a:t>the analysis for the 5 KPI</a:t>
            </a:r>
            <a:endParaRPr lang="en-US" dirty="0">
              <a:solidFill>
                <a:schemeClr val="bg1"/>
              </a:solidFill>
            </a:endParaRPr>
          </a:p>
        </p:txBody>
      </p:sp>
    </p:spTree>
    <p:extLst>
      <p:ext uri="{BB962C8B-B14F-4D97-AF65-F5344CB8AC3E}">
        <p14:creationId xmlns:p14="http://schemas.microsoft.com/office/powerpoint/2010/main" val="242614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000" fill="hold"/>
                                        <p:tgtEl>
                                          <p:spTgt spid="31"/>
                                        </p:tgtEl>
                                        <p:attrNameLst>
                                          <p:attrName>ppt_x</p:attrName>
                                        </p:attrNameLst>
                                      </p:cBhvr>
                                      <p:tavLst>
                                        <p:tav tm="0">
                                          <p:val>
                                            <p:strVal val="0-#ppt_w/2"/>
                                          </p:val>
                                        </p:tav>
                                        <p:tav tm="100000">
                                          <p:val>
                                            <p:strVal val="#ppt_x"/>
                                          </p:val>
                                        </p:tav>
                                      </p:tavLst>
                                    </p:anim>
                                    <p:anim calcmode="lin" valueType="num">
                                      <p:cBhvr additive="base">
                                        <p:cTn id="8" dur="3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3000" fill="hold"/>
                                        <p:tgtEl>
                                          <p:spTgt spid="32"/>
                                        </p:tgtEl>
                                        <p:attrNameLst>
                                          <p:attrName>ppt_x</p:attrName>
                                        </p:attrNameLst>
                                      </p:cBhvr>
                                      <p:tavLst>
                                        <p:tav tm="0">
                                          <p:val>
                                            <p:strVal val="0-#ppt_w/2"/>
                                          </p:val>
                                        </p:tav>
                                        <p:tav tm="100000">
                                          <p:val>
                                            <p:strVal val="#ppt_x"/>
                                          </p:val>
                                        </p:tav>
                                      </p:tavLst>
                                    </p:anim>
                                    <p:anim calcmode="lin" valueType="num">
                                      <p:cBhvr additive="base">
                                        <p:cTn id="14" dur="3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3000" fill="hold"/>
                                        <p:tgtEl>
                                          <p:spTgt spid="29"/>
                                        </p:tgtEl>
                                        <p:attrNameLst>
                                          <p:attrName>ppt_x</p:attrName>
                                        </p:attrNameLst>
                                      </p:cBhvr>
                                      <p:tavLst>
                                        <p:tav tm="0">
                                          <p:val>
                                            <p:strVal val="1+#ppt_w/2"/>
                                          </p:val>
                                        </p:tav>
                                        <p:tav tm="100000">
                                          <p:val>
                                            <p:strVal val="#ppt_x"/>
                                          </p:val>
                                        </p:tav>
                                      </p:tavLst>
                                    </p:anim>
                                    <p:anim calcmode="lin" valueType="num">
                                      <p:cBhvr additive="base">
                                        <p:cTn id="20" dur="3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8B5B-ECF3-6DD7-49C9-FF7A677D1C57}"/>
              </a:ext>
            </a:extLst>
          </p:cNvPr>
          <p:cNvSpPr>
            <a:spLocks noGrp="1"/>
          </p:cNvSpPr>
          <p:nvPr>
            <p:ph type="title"/>
          </p:nvPr>
        </p:nvSpPr>
        <p:spPr>
          <a:xfrm>
            <a:off x="598620" y="94144"/>
            <a:ext cx="11332123" cy="968734"/>
          </a:xfrm>
        </p:spPr>
        <p:txBody>
          <a:bodyPr>
            <a:noAutofit/>
          </a:bodyPr>
          <a:lstStyle/>
          <a:p>
            <a:r>
              <a:rPr lang="en-US" sz="1800" b="1" i="0" dirty="0">
                <a:effectLst/>
                <a:latin typeface="Montserrat" panose="00000500000000000000" pitchFamily="2" charset="0"/>
              </a:rPr>
              <a:t>1. Weekday Vs Weekend Payment Statistics</a:t>
            </a:r>
            <a:endParaRPr lang="en-IN" sz="1800" dirty="0"/>
          </a:p>
        </p:txBody>
      </p:sp>
      <p:pic>
        <p:nvPicPr>
          <p:cNvPr id="4" name="Content Placeholder 3">
            <a:extLst>
              <a:ext uri="{FF2B5EF4-FFF2-40B4-BE49-F238E27FC236}">
                <a16:creationId xmlns:a16="http://schemas.microsoft.com/office/drawing/2014/main" id="{51006746-7B2F-6A84-609A-1DBCA8260851}"/>
              </a:ext>
            </a:extLst>
          </p:cNvPr>
          <p:cNvPicPr>
            <a:picLocks noGrp="1" noChangeAspect="1"/>
          </p:cNvPicPr>
          <p:nvPr>
            <p:ph idx="1"/>
          </p:nvPr>
        </p:nvPicPr>
        <p:blipFill rotWithShape="1">
          <a:blip r:embed="rId3"/>
          <a:srcRect l="3708" t="252" r="3025" b="2686"/>
          <a:stretch/>
        </p:blipFill>
        <p:spPr>
          <a:xfrm>
            <a:off x="72574" y="1596573"/>
            <a:ext cx="8316686" cy="4020456"/>
          </a:xfrm>
          <a:prstGeom prst="rect">
            <a:avLst/>
          </a:prstGeom>
          <a:effectLst>
            <a:glow rad="228600">
              <a:schemeClr val="bg1">
                <a:alpha val="40000"/>
              </a:schemeClr>
            </a:glow>
            <a:softEdge rad="0"/>
          </a:effectLst>
        </p:spPr>
      </p:pic>
      <p:grpSp>
        <p:nvGrpSpPr>
          <p:cNvPr id="12" name="Group 11">
            <a:extLst>
              <a:ext uri="{FF2B5EF4-FFF2-40B4-BE49-F238E27FC236}">
                <a16:creationId xmlns:a16="http://schemas.microsoft.com/office/drawing/2014/main" id="{2569304B-A2E3-B537-8AB9-25578638F01F}"/>
              </a:ext>
            </a:extLst>
          </p:cNvPr>
          <p:cNvGrpSpPr/>
          <p:nvPr/>
        </p:nvGrpSpPr>
        <p:grpSpPr>
          <a:xfrm>
            <a:off x="8440060" y="1608072"/>
            <a:ext cx="3701143" cy="5046728"/>
            <a:chOff x="8440060" y="1608072"/>
            <a:chExt cx="3701143" cy="5046728"/>
          </a:xfrm>
        </p:grpSpPr>
        <p:sp>
          <p:nvSpPr>
            <p:cNvPr id="5" name="Rectangle 4">
              <a:extLst>
                <a:ext uri="{FF2B5EF4-FFF2-40B4-BE49-F238E27FC236}">
                  <a16:creationId xmlns:a16="http://schemas.microsoft.com/office/drawing/2014/main" id="{4E6DFCA9-CDDC-7878-11DF-BEBDA3A89E5A}"/>
                </a:ext>
              </a:extLst>
            </p:cNvPr>
            <p:cNvSpPr/>
            <p:nvPr/>
          </p:nvSpPr>
          <p:spPr>
            <a:xfrm>
              <a:off x="8440060" y="1633472"/>
              <a:ext cx="3701143" cy="5021328"/>
            </a:xfrm>
            <a:prstGeom prst="rect">
              <a:avLst/>
            </a:prstGeom>
            <a:solidFill>
              <a:schemeClr val="tx1">
                <a:lumMod val="65000"/>
                <a:lumOff val="35000"/>
                <a:alpha val="62000"/>
              </a:schemeClr>
            </a:solidFill>
            <a:effectLst>
              <a:glow rad="228600">
                <a:schemeClr val="bg1">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7C8EAD0-F4C8-C2AD-377E-004E908FFE12}"/>
                </a:ext>
              </a:extLst>
            </p:cNvPr>
            <p:cNvSpPr txBox="1"/>
            <p:nvPr/>
          </p:nvSpPr>
          <p:spPr>
            <a:xfrm>
              <a:off x="8487229" y="1608072"/>
              <a:ext cx="3555997" cy="4865050"/>
            </a:xfrm>
            <a:prstGeom prst="rect">
              <a:avLst/>
            </a:prstGeom>
            <a:noFill/>
          </p:spPr>
          <p:txBody>
            <a:bodyPr wrap="square" rtlCol="0" anchor="ctr">
              <a:spAutoFit/>
            </a:bodyPr>
            <a:lstStyle/>
            <a:p>
              <a:pPr rtl="0">
                <a:lnSpc>
                  <a:spcPct val="150000"/>
                </a:lnSpc>
              </a:pPr>
              <a:r>
                <a:rPr lang="en-IN" sz="1200" dirty="0"/>
                <a:t>   </a:t>
              </a:r>
              <a:r>
                <a:rPr lang="en-IN" sz="1600" b="1" dirty="0"/>
                <a:t>Conclusion</a:t>
              </a:r>
              <a:endParaRPr lang="en-IN" sz="1200" b="1" dirty="0">
                <a:solidFill>
                  <a:schemeClr val="bg1"/>
                </a:solidFill>
              </a:endParaRPr>
            </a:p>
            <a:p>
              <a:pPr marL="171450" indent="-171450">
                <a:lnSpc>
                  <a:spcPct val="150000"/>
                </a:lnSpc>
                <a:buFont typeface="Wingdings" panose="05000000000000000000" pitchFamily="2" charset="2"/>
                <a:buChar char="Ø"/>
              </a:pPr>
              <a:r>
                <a:rPr lang="en-IN" sz="1200" dirty="0">
                  <a:solidFill>
                    <a:schemeClr val="bg1"/>
                  </a:solidFill>
                </a:rPr>
                <a:t>In Weekday the Sum of Payment Value is 77% and in Weekend its only 23%, So here we can say that Weekday has more Sum of payment Value than Weekend may be because </a:t>
              </a:r>
              <a:r>
                <a:rPr lang="en-US" sz="1200" b="0" i="0" dirty="0">
                  <a:solidFill>
                    <a:schemeClr val="bg1"/>
                  </a:solidFill>
                  <a:effectLst/>
                </a:rPr>
                <a:t>people head out more on weekends. Which means they are offline. Based on this logic, a business site will get more hits during the weekdays.</a:t>
              </a:r>
            </a:p>
            <a:p>
              <a:pPr>
                <a:lnSpc>
                  <a:spcPct val="150000"/>
                </a:lnSpc>
              </a:pPr>
              <a:endParaRPr lang="en-US" sz="1200" b="0" i="0" dirty="0">
                <a:solidFill>
                  <a:schemeClr val="bg1"/>
                </a:solidFill>
                <a:effectLst/>
              </a:endParaRPr>
            </a:p>
            <a:p>
              <a:pPr marL="171450" indent="-171450">
                <a:lnSpc>
                  <a:spcPct val="150000"/>
                </a:lnSpc>
                <a:buFont typeface="Wingdings" panose="05000000000000000000" pitchFamily="2" charset="2"/>
                <a:buChar char="Ø"/>
              </a:pPr>
              <a:r>
                <a:rPr lang="en-US" sz="1200" dirty="0">
                  <a:solidFill>
                    <a:schemeClr val="bg1"/>
                  </a:solidFill>
                </a:rPr>
                <a:t>When we consider Weekday: Monday has the highest payment value and for Weekend: Sunday has the highest payment Value and here in both Weekday as well as in the Weekend the payment was done more through credit card.</a:t>
              </a:r>
            </a:p>
            <a:p>
              <a:pPr>
                <a:lnSpc>
                  <a:spcPct val="150000"/>
                </a:lnSpc>
              </a:pPr>
              <a:endParaRPr lang="en-US" sz="1200" dirty="0">
                <a:solidFill>
                  <a:schemeClr val="bg1"/>
                </a:solidFill>
                <a:effectLst/>
              </a:endParaRPr>
            </a:p>
            <a:p>
              <a:pPr marL="285750" indent="-285750">
                <a:lnSpc>
                  <a:spcPct val="150000"/>
                </a:lnSpc>
                <a:buFont typeface="Wingdings" panose="05000000000000000000" pitchFamily="2" charset="2"/>
                <a:buChar char="Ø"/>
              </a:pPr>
              <a:r>
                <a:rPr lang="en-US" sz="1200" dirty="0">
                  <a:solidFill>
                    <a:schemeClr val="bg1"/>
                  </a:solidFill>
                </a:rPr>
                <a:t>Highest payment value is 2.01M which is paid on Monday using Credit card payment type.</a:t>
              </a:r>
              <a:endParaRPr lang="en-US" sz="1200" dirty="0"/>
            </a:p>
          </p:txBody>
        </p:sp>
      </p:grpSp>
      <p:grpSp>
        <p:nvGrpSpPr>
          <p:cNvPr id="11" name="Group 10">
            <a:extLst>
              <a:ext uri="{FF2B5EF4-FFF2-40B4-BE49-F238E27FC236}">
                <a16:creationId xmlns:a16="http://schemas.microsoft.com/office/drawing/2014/main" id="{1BDAB272-10FD-4E8D-64CC-7E901FAE03E4}"/>
              </a:ext>
            </a:extLst>
          </p:cNvPr>
          <p:cNvGrpSpPr/>
          <p:nvPr/>
        </p:nvGrpSpPr>
        <p:grpSpPr>
          <a:xfrm>
            <a:off x="34475" y="5651500"/>
            <a:ext cx="8392886" cy="1003300"/>
            <a:chOff x="34475" y="5651500"/>
            <a:chExt cx="8392886" cy="1003300"/>
          </a:xfrm>
        </p:grpSpPr>
        <p:sp>
          <p:nvSpPr>
            <p:cNvPr id="7" name="Rectangle 6">
              <a:extLst>
                <a:ext uri="{FF2B5EF4-FFF2-40B4-BE49-F238E27FC236}">
                  <a16:creationId xmlns:a16="http://schemas.microsoft.com/office/drawing/2014/main" id="{25E014D5-6D71-422F-7C67-599AEFA5804A}"/>
                </a:ext>
              </a:extLst>
            </p:cNvPr>
            <p:cNvSpPr/>
            <p:nvPr/>
          </p:nvSpPr>
          <p:spPr>
            <a:xfrm>
              <a:off x="34475" y="5651500"/>
              <a:ext cx="8392886" cy="1003300"/>
            </a:xfrm>
            <a:prstGeom prst="rect">
              <a:avLst/>
            </a:prstGeom>
            <a:solidFill>
              <a:schemeClr val="tx1">
                <a:lumMod val="65000"/>
                <a:lumOff val="35000"/>
                <a:alpha val="62000"/>
              </a:schemeClr>
            </a:solidFill>
            <a:effectLst>
              <a:glow rad="228600">
                <a:schemeClr val="bg1">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4D87CCD-9626-C711-5A32-5AF25E189D9E}"/>
                </a:ext>
              </a:extLst>
            </p:cNvPr>
            <p:cNvSpPr txBox="1"/>
            <p:nvPr/>
          </p:nvSpPr>
          <p:spPr>
            <a:xfrm>
              <a:off x="198665" y="5879844"/>
              <a:ext cx="7891235" cy="617733"/>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Ø"/>
              </a:pPr>
              <a:r>
                <a:rPr lang="en-US" sz="1200" dirty="0">
                  <a:solidFill>
                    <a:schemeClr val="bg1"/>
                  </a:solidFill>
                </a:rPr>
                <a:t>Maximum count of orders(15.5K) and customers are from Sao Paulo city during weekdays and weekends.</a:t>
              </a:r>
            </a:p>
            <a:p>
              <a:pPr marL="285750" indent="-285750">
                <a:lnSpc>
                  <a:spcPct val="150000"/>
                </a:lnSpc>
                <a:buFont typeface="Wingdings" panose="05000000000000000000" pitchFamily="2" charset="2"/>
                <a:buChar char="Ø"/>
              </a:pPr>
              <a:r>
                <a:rPr lang="en-US" sz="1200" dirty="0">
                  <a:solidFill>
                    <a:schemeClr val="bg1"/>
                  </a:solidFill>
                </a:rPr>
                <a:t>Maximum orders are  placed during March to August (61.73K). So, sales for this months are higher.</a:t>
              </a:r>
              <a:endParaRPr lang="en-US" sz="1200" b="1" dirty="0">
                <a:solidFill>
                  <a:schemeClr val="bg1"/>
                </a:solidFill>
              </a:endParaRPr>
            </a:p>
          </p:txBody>
        </p:sp>
      </p:grpSp>
    </p:spTree>
    <p:extLst>
      <p:ext uri="{BB962C8B-B14F-4D97-AF65-F5344CB8AC3E}">
        <p14:creationId xmlns:p14="http://schemas.microsoft.com/office/powerpoint/2010/main" val="187186476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0"/>
                                        <p:tgtEl>
                                          <p:spTgt spid="12"/>
                                        </p:tgtEl>
                                      </p:cBhvr>
                                    </p:animEffect>
                                    <p:anim calcmode="lin" valueType="num">
                                      <p:cBhvr>
                                        <p:cTn id="8" dur="3000" fill="hold"/>
                                        <p:tgtEl>
                                          <p:spTgt spid="12"/>
                                        </p:tgtEl>
                                        <p:attrNameLst>
                                          <p:attrName>ppt_x</p:attrName>
                                        </p:attrNameLst>
                                      </p:cBhvr>
                                      <p:tavLst>
                                        <p:tav tm="0">
                                          <p:val>
                                            <p:strVal val="#ppt_x"/>
                                          </p:val>
                                        </p:tav>
                                        <p:tav tm="100000">
                                          <p:val>
                                            <p:strVal val="#ppt_x"/>
                                          </p:val>
                                        </p:tav>
                                      </p:tavLst>
                                    </p:anim>
                                    <p:anim calcmode="lin" valueType="num">
                                      <p:cBhvr>
                                        <p:cTn id="9" dur="3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3000"/>
                                        <p:tgtEl>
                                          <p:spTgt spid="11"/>
                                        </p:tgtEl>
                                      </p:cBhvr>
                                    </p:animEffect>
                                    <p:anim calcmode="lin" valueType="num">
                                      <p:cBhvr>
                                        <p:cTn id="15" dur="3000" fill="hold"/>
                                        <p:tgtEl>
                                          <p:spTgt spid="11"/>
                                        </p:tgtEl>
                                        <p:attrNameLst>
                                          <p:attrName>ppt_x</p:attrName>
                                        </p:attrNameLst>
                                      </p:cBhvr>
                                      <p:tavLst>
                                        <p:tav tm="0">
                                          <p:val>
                                            <p:strVal val="#ppt_x"/>
                                          </p:val>
                                        </p:tav>
                                        <p:tav tm="100000">
                                          <p:val>
                                            <p:strVal val="#ppt_x"/>
                                          </p:val>
                                        </p:tav>
                                      </p:tavLst>
                                    </p:anim>
                                    <p:anim calcmode="lin" valueType="num">
                                      <p:cBhvr>
                                        <p:cTn id="16" dur="3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2046-7547-F3E0-E363-72E2A6922E9B}"/>
              </a:ext>
            </a:extLst>
          </p:cNvPr>
          <p:cNvSpPr>
            <a:spLocks noGrp="1"/>
          </p:cNvSpPr>
          <p:nvPr>
            <p:ph type="title"/>
          </p:nvPr>
        </p:nvSpPr>
        <p:spPr>
          <a:xfrm>
            <a:off x="1155029" y="198859"/>
            <a:ext cx="10972800" cy="471155"/>
          </a:xfrm>
        </p:spPr>
        <p:txBody>
          <a:bodyPr>
            <a:noAutofit/>
          </a:bodyPr>
          <a:lstStyle/>
          <a:p>
            <a:pPr algn="r"/>
            <a:r>
              <a:rPr lang="en-US" sz="2400" b="1" dirty="0">
                <a:solidFill>
                  <a:schemeClr val="bg1"/>
                </a:solidFill>
                <a:latin typeface="+mj-lt"/>
              </a:rPr>
              <a:t>2. Number of Orders with review score 5 </a:t>
            </a:r>
            <a:br>
              <a:rPr lang="en-US" sz="2400" b="1" dirty="0">
                <a:solidFill>
                  <a:schemeClr val="bg1"/>
                </a:solidFill>
                <a:latin typeface="+mj-lt"/>
              </a:rPr>
            </a:br>
            <a:r>
              <a:rPr lang="en-US" sz="2400" b="1" dirty="0">
                <a:solidFill>
                  <a:schemeClr val="bg1"/>
                </a:solidFill>
                <a:latin typeface="+mj-lt"/>
              </a:rPr>
              <a:t>and payment type as credit card</a:t>
            </a:r>
            <a:endParaRPr lang="en-IN" sz="2400" b="1" dirty="0">
              <a:solidFill>
                <a:schemeClr val="bg1"/>
              </a:solidFill>
            </a:endParaRPr>
          </a:p>
        </p:txBody>
      </p:sp>
      <p:pic>
        <p:nvPicPr>
          <p:cNvPr id="8" name="Content Placeholder 7">
            <a:extLst>
              <a:ext uri="{FF2B5EF4-FFF2-40B4-BE49-F238E27FC236}">
                <a16:creationId xmlns:a16="http://schemas.microsoft.com/office/drawing/2014/main" id="{C9624277-068B-4D7C-92B2-1E52B49731C8}"/>
              </a:ext>
            </a:extLst>
          </p:cNvPr>
          <p:cNvPicPr>
            <a:picLocks noGrp="1" noChangeAspect="1"/>
          </p:cNvPicPr>
          <p:nvPr>
            <p:ph sz="half" idx="1"/>
          </p:nvPr>
        </p:nvPicPr>
        <p:blipFill rotWithShape="1">
          <a:blip r:embed="rId3"/>
          <a:srcRect r="32217"/>
          <a:stretch/>
        </p:blipFill>
        <p:spPr>
          <a:xfrm>
            <a:off x="0" y="937319"/>
            <a:ext cx="12192000" cy="4483768"/>
          </a:xfrm>
        </p:spPr>
      </p:pic>
      <p:grpSp>
        <p:nvGrpSpPr>
          <p:cNvPr id="11" name="Group 10">
            <a:extLst>
              <a:ext uri="{FF2B5EF4-FFF2-40B4-BE49-F238E27FC236}">
                <a16:creationId xmlns:a16="http://schemas.microsoft.com/office/drawing/2014/main" id="{655ABB12-17EE-DF1A-DEC1-D87BD31E3849}"/>
              </a:ext>
            </a:extLst>
          </p:cNvPr>
          <p:cNvGrpSpPr/>
          <p:nvPr/>
        </p:nvGrpSpPr>
        <p:grpSpPr>
          <a:xfrm>
            <a:off x="1" y="5421086"/>
            <a:ext cx="12191999" cy="1695163"/>
            <a:chOff x="6" y="103891"/>
            <a:chExt cx="12192000" cy="1828107"/>
          </a:xfrm>
        </p:grpSpPr>
        <p:sp>
          <p:nvSpPr>
            <p:cNvPr id="9" name="Rectangle 8">
              <a:extLst>
                <a:ext uri="{FF2B5EF4-FFF2-40B4-BE49-F238E27FC236}">
                  <a16:creationId xmlns:a16="http://schemas.microsoft.com/office/drawing/2014/main" id="{F05EE295-C232-906E-97D2-C06C85C0E116}"/>
                </a:ext>
              </a:extLst>
            </p:cNvPr>
            <p:cNvSpPr/>
            <p:nvPr/>
          </p:nvSpPr>
          <p:spPr>
            <a:xfrm>
              <a:off x="6" y="103891"/>
              <a:ext cx="12192000" cy="1566194"/>
            </a:xfrm>
            <a:prstGeom prst="rect">
              <a:avLst/>
            </a:prstGeom>
            <a:solidFill>
              <a:schemeClr val="tx1">
                <a:lumMod val="65000"/>
                <a:lumOff val="35000"/>
              </a:schemeClr>
            </a:solidFill>
            <a:ln>
              <a:noFill/>
            </a:ln>
            <a:effectLst>
              <a:glow rad="228600">
                <a:schemeClr val="bg1">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A3B4B3-E6AA-E207-A2C7-B431D3688EF3}"/>
                </a:ext>
              </a:extLst>
            </p:cNvPr>
            <p:cNvSpPr txBox="1"/>
            <p:nvPr/>
          </p:nvSpPr>
          <p:spPr>
            <a:xfrm>
              <a:off x="256292" y="474411"/>
              <a:ext cx="11820507" cy="14575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solidFill>
                    <a:schemeClr val="bg1"/>
                  </a:solidFill>
                </a:rPr>
                <a:t>In the interval of 2016 to 2018 year, number of orders rises and customer prefers their payment by Credit card payment type.</a:t>
              </a:r>
            </a:p>
            <a:p>
              <a:pPr marL="285750" indent="-285750">
                <a:lnSpc>
                  <a:spcPct val="150000"/>
                </a:lnSpc>
                <a:buFont typeface="Wingdings" panose="05000000000000000000" pitchFamily="2" charset="2"/>
                <a:buChar char="Ø"/>
              </a:pPr>
              <a:r>
                <a:rPr lang="en-US" sz="1400" dirty="0">
                  <a:solidFill>
                    <a:schemeClr val="bg1"/>
                  </a:solidFill>
                </a:rPr>
                <a:t>In State wise SP </a:t>
              </a:r>
              <a:r>
                <a:rPr lang="en-US" sz="1400">
                  <a:solidFill>
                    <a:schemeClr val="bg1"/>
                  </a:solidFill>
                </a:rPr>
                <a:t>has highest </a:t>
              </a:r>
              <a:r>
                <a:rPr lang="en-US" sz="1400" dirty="0">
                  <a:solidFill>
                    <a:schemeClr val="bg1"/>
                  </a:solidFill>
                </a:rPr>
                <a:t>number of payment value occupied for both 5 Score review and Credit card payment type.</a:t>
              </a:r>
            </a:p>
            <a:p>
              <a:pPr marL="285750" indent="-285750">
                <a:lnSpc>
                  <a:spcPct val="150000"/>
                </a:lnSpc>
                <a:buFont typeface="Wingdings" panose="05000000000000000000" pitchFamily="2" charset="2"/>
                <a:buChar char="Ø"/>
              </a:pPr>
              <a:endParaRPr lang="en-US" sz="1400" dirty="0">
                <a:solidFill>
                  <a:schemeClr val="bg1"/>
                </a:solidFill>
              </a:endParaRPr>
            </a:p>
            <a:p>
              <a:pPr>
                <a:lnSpc>
                  <a:spcPct val="150000"/>
                </a:lnSpc>
              </a:pPr>
              <a:endParaRPr lang="en-US" sz="1400" dirty="0">
                <a:solidFill>
                  <a:schemeClr val="bg1"/>
                </a:solidFill>
              </a:endParaRPr>
            </a:p>
          </p:txBody>
        </p:sp>
      </p:grpSp>
    </p:spTree>
    <p:extLst>
      <p:ext uri="{BB962C8B-B14F-4D97-AF65-F5344CB8AC3E}">
        <p14:creationId xmlns:p14="http://schemas.microsoft.com/office/powerpoint/2010/main" val="3321855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A152-BEC1-863E-403E-7BA9F802BE99}"/>
              </a:ext>
            </a:extLst>
          </p:cNvPr>
          <p:cNvSpPr>
            <a:spLocks noGrp="1"/>
          </p:cNvSpPr>
          <p:nvPr>
            <p:ph type="title"/>
          </p:nvPr>
        </p:nvSpPr>
        <p:spPr>
          <a:xfrm>
            <a:off x="609600" y="274639"/>
            <a:ext cx="11509828" cy="1143000"/>
          </a:xfrm>
        </p:spPr>
        <p:txBody>
          <a:bodyPr>
            <a:noAutofit/>
          </a:bodyPr>
          <a:lstStyle/>
          <a:p>
            <a:pPr algn="r"/>
            <a:r>
              <a:rPr lang="en-IN" sz="2400" b="1" dirty="0">
                <a:solidFill>
                  <a:schemeClr val="bg1"/>
                </a:solidFill>
              </a:rPr>
              <a:t>KPI 3: </a:t>
            </a:r>
            <a:r>
              <a:rPr lang="en-US" sz="2400" b="1" dirty="0">
                <a:solidFill>
                  <a:schemeClr val="bg1"/>
                </a:solidFill>
                <a:latin typeface="+mj-lt"/>
              </a:rPr>
              <a:t>Average number of days taken for </a:t>
            </a:r>
            <a:br>
              <a:rPr lang="en-US" sz="2400" b="1" dirty="0">
                <a:solidFill>
                  <a:schemeClr val="bg1"/>
                </a:solidFill>
                <a:latin typeface="+mj-lt"/>
              </a:rPr>
            </a:br>
            <a:r>
              <a:rPr lang="en-US" sz="2400" b="1" dirty="0" err="1">
                <a:solidFill>
                  <a:schemeClr val="bg1"/>
                </a:solidFill>
                <a:latin typeface="+mj-lt"/>
              </a:rPr>
              <a:t>order_delivered_customer_date</a:t>
            </a:r>
            <a:r>
              <a:rPr lang="en-US" sz="2400" b="1" dirty="0">
                <a:solidFill>
                  <a:schemeClr val="bg1"/>
                </a:solidFill>
                <a:latin typeface="+mj-lt"/>
              </a:rPr>
              <a:t> for pet_shop</a:t>
            </a:r>
            <a:endParaRPr lang="en-IN" sz="2400" b="1" dirty="0">
              <a:solidFill>
                <a:schemeClr val="bg1"/>
              </a:solidFill>
            </a:endParaRPr>
          </a:p>
        </p:txBody>
      </p:sp>
      <p:grpSp>
        <p:nvGrpSpPr>
          <p:cNvPr id="9" name="Group 8">
            <a:extLst>
              <a:ext uri="{FF2B5EF4-FFF2-40B4-BE49-F238E27FC236}">
                <a16:creationId xmlns:a16="http://schemas.microsoft.com/office/drawing/2014/main" id="{3FB4C78D-E7AB-15CD-D5B6-7177FC616BBB}"/>
              </a:ext>
            </a:extLst>
          </p:cNvPr>
          <p:cNvGrpSpPr/>
          <p:nvPr/>
        </p:nvGrpSpPr>
        <p:grpSpPr>
          <a:xfrm>
            <a:off x="68943" y="1625599"/>
            <a:ext cx="4590144" cy="5177971"/>
            <a:chOff x="68943" y="1625599"/>
            <a:chExt cx="4590144" cy="5177971"/>
          </a:xfrm>
        </p:grpSpPr>
        <p:sp>
          <p:nvSpPr>
            <p:cNvPr id="8" name="Rectangle 7">
              <a:extLst>
                <a:ext uri="{FF2B5EF4-FFF2-40B4-BE49-F238E27FC236}">
                  <a16:creationId xmlns:a16="http://schemas.microsoft.com/office/drawing/2014/main" id="{2C6FA644-AA4F-3100-C938-289FDF2C63F2}"/>
                </a:ext>
              </a:extLst>
            </p:cNvPr>
            <p:cNvSpPr/>
            <p:nvPr/>
          </p:nvSpPr>
          <p:spPr>
            <a:xfrm>
              <a:off x="116111" y="1625599"/>
              <a:ext cx="4542976" cy="5177971"/>
            </a:xfrm>
            <a:prstGeom prst="rect">
              <a:avLst/>
            </a:prstGeom>
            <a:solidFill>
              <a:srgbClr val="FAE8BC">
                <a:alpha val="94000"/>
              </a:srgbClr>
            </a:solidFill>
            <a:effectLst>
              <a:glow rad="228600">
                <a:schemeClr val="accent6">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57597A5-2CA3-737B-038A-CDB428B25406}"/>
                </a:ext>
              </a:extLst>
            </p:cNvPr>
            <p:cNvSpPr txBox="1"/>
            <p:nvPr/>
          </p:nvSpPr>
          <p:spPr>
            <a:xfrm>
              <a:off x="68943" y="1725893"/>
              <a:ext cx="4299857" cy="4629409"/>
            </a:xfrm>
            <a:prstGeom prst="rect">
              <a:avLst/>
            </a:prstGeom>
            <a:noFill/>
            <a:effectLst>
              <a:glow rad="228600">
                <a:schemeClr val="accent6">
                  <a:satMod val="175000"/>
                  <a:alpha val="34000"/>
                </a:schemeClr>
              </a:glow>
            </a:effectLst>
          </p:spPr>
          <p:txBody>
            <a:bodyPr wrap="square" rtlCol="0" anchor="ctr">
              <a:spAutoFit/>
            </a:bodyPr>
            <a:lstStyle/>
            <a:p>
              <a:pPr rtl="0">
                <a:lnSpc>
                  <a:spcPct val="150000"/>
                </a:lnSpc>
              </a:pPr>
              <a:r>
                <a:rPr lang="en-IN" sz="1200" dirty="0"/>
                <a:t>   </a:t>
              </a:r>
              <a:r>
                <a:rPr lang="en-IN" sz="1600" b="1" dirty="0"/>
                <a:t>Conclusion</a:t>
              </a:r>
              <a:endParaRPr lang="en-IN" sz="1200" b="1" dirty="0"/>
            </a:p>
            <a:p>
              <a:pPr marL="171450" indent="-171450">
                <a:lnSpc>
                  <a:spcPct val="150000"/>
                </a:lnSpc>
                <a:buFont typeface="Wingdings" panose="05000000000000000000" pitchFamily="2" charset="2"/>
                <a:buChar char="Ø"/>
              </a:pPr>
              <a:r>
                <a:rPr lang="en-IN" sz="1400" dirty="0"/>
                <a:t>When we consider the payment type, the average 11 days to deliver for Pet shop for overall states, and for state AL is taking 33 more days as compare to average delivery days.</a:t>
              </a:r>
            </a:p>
            <a:p>
              <a:pPr>
                <a:lnSpc>
                  <a:spcPct val="150000"/>
                </a:lnSpc>
              </a:pPr>
              <a:endParaRPr lang="en-US" sz="1400" b="1" i="0" dirty="0">
                <a:effectLst/>
              </a:endParaRPr>
            </a:p>
            <a:p>
              <a:pPr marL="171450" indent="-171450">
                <a:lnSpc>
                  <a:spcPct val="150000"/>
                </a:lnSpc>
                <a:buFont typeface="Wingdings" panose="05000000000000000000" pitchFamily="2" charset="2"/>
                <a:buChar char="Ø"/>
              </a:pPr>
              <a:r>
                <a:rPr lang="en-IN" sz="1400" dirty="0"/>
                <a:t>Similarly when we consider </a:t>
              </a:r>
              <a:r>
                <a:rPr lang="en-IN" sz="1400" dirty="0">
                  <a:solidFill>
                    <a:srgbClr val="0070C0"/>
                  </a:solidFill>
                </a:rPr>
                <a:t>state</a:t>
              </a:r>
              <a:r>
                <a:rPr lang="en-IN" sz="1400" dirty="0"/>
                <a:t> the average number of days to deliver order to the customer is </a:t>
              </a:r>
              <a:r>
                <a:rPr lang="en-IN" sz="1400" dirty="0">
                  <a:solidFill>
                    <a:srgbClr val="0070C0"/>
                  </a:solidFill>
                </a:rPr>
                <a:t>more</a:t>
              </a:r>
              <a:r>
                <a:rPr lang="en-IN" sz="1400" dirty="0"/>
                <a:t> in </a:t>
              </a:r>
              <a:r>
                <a:rPr lang="en-IN" sz="1400" dirty="0">
                  <a:solidFill>
                    <a:srgbClr val="0070C0"/>
                  </a:solidFill>
                </a:rPr>
                <a:t>AL</a:t>
              </a:r>
              <a:r>
                <a:rPr lang="en-IN" sz="1400" dirty="0"/>
                <a:t> and </a:t>
              </a:r>
              <a:r>
                <a:rPr lang="en-IN" sz="1400" dirty="0">
                  <a:solidFill>
                    <a:srgbClr val="0070C0"/>
                  </a:solidFill>
                </a:rPr>
                <a:t>less </a:t>
              </a:r>
              <a:r>
                <a:rPr lang="en-IN" sz="1400" dirty="0">
                  <a:solidFill>
                    <a:schemeClr val="tx1"/>
                  </a:solidFill>
                </a:rPr>
                <a:t>in</a:t>
              </a:r>
              <a:r>
                <a:rPr lang="en-IN" sz="1400" dirty="0"/>
                <a:t> </a:t>
              </a:r>
              <a:r>
                <a:rPr lang="en-IN" sz="1400" dirty="0">
                  <a:solidFill>
                    <a:srgbClr val="0070C0"/>
                  </a:solidFill>
                </a:rPr>
                <a:t>SP</a:t>
              </a:r>
              <a:r>
                <a:rPr lang="en-IN" sz="1400" dirty="0"/>
                <a:t>.</a:t>
              </a:r>
            </a:p>
            <a:p>
              <a:pPr>
                <a:lnSpc>
                  <a:spcPct val="150000"/>
                </a:lnSpc>
              </a:pPr>
              <a:endParaRPr lang="en-IN" sz="1400" dirty="0"/>
            </a:p>
            <a:p>
              <a:pPr marL="171450" indent="-171450">
                <a:lnSpc>
                  <a:spcPct val="150000"/>
                </a:lnSpc>
                <a:buFont typeface="Wingdings" panose="05000000000000000000" pitchFamily="2" charset="2"/>
                <a:buChar char="Ø"/>
              </a:pPr>
              <a:r>
                <a:rPr lang="en-IN" sz="1400" dirty="0"/>
                <a:t>So from this we concluded that our </a:t>
              </a:r>
              <a:r>
                <a:rPr lang="en-IN" sz="1400" dirty="0">
                  <a:solidFill>
                    <a:srgbClr val="0070C0"/>
                  </a:solidFill>
                </a:rPr>
                <a:t>target</a:t>
              </a:r>
              <a:r>
                <a:rPr lang="en-IN" sz="1400" dirty="0"/>
                <a:t> should be more on the </a:t>
              </a:r>
              <a:r>
                <a:rPr lang="en-IN" sz="1400" dirty="0">
                  <a:solidFill>
                    <a:srgbClr val="0070C0"/>
                  </a:solidFill>
                </a:rPr>
                <a:t>product</a:t>
              </a:r>
              <a:r>
                <a:rPr lang="en-IN" sz="1400" dirty="0"/>
                <a:t>, </a:t>
              </a:r>
              <a:r>
                <a:rPr lang="en-IN" sz="1400" dirty="0">
                  <a:solidFill>
                    <a:srgbClr val="0070C0"/>
                  </a:solidFill>
                </a:rPr>
                <a:t>city </a:t>
              </a:r>
              <a:r>
                <a:rPr lang="en-IN" sz="1400" dirty="0"/>
                <a:t>as well as the </a:t>
              </a:r>
              <a:r>
                <a:rPr lang="en-IN" sz="1400" dirty="0">
                  <a:solidFill>
                    <a:srgbClr val="0070C0"/>
                  </a:solidFill>
                </a:rPr>
                <a:t>state</a:t>
              </a:r>
              <a:r>
                <a:rPr lang="en-IN" sz="1400" dirty="0"/>
                <a:t> which taking </a:t>
              </a:r>
              <a:r>
                <a:rPr lang="en-IN" sz="1400" dirty="0">
                  <a:solidFill>
                    <a:srgbClr val="0070C0"/>
                  </a:solidFill>
                </a:rPr>
                <a:t>more</a:t>
              </a:r>
              <a:r>
                <a:rPr lang="en-IN" sz="1400" dirty="0"/>
                <a:t> Average Number of days to deliver order to the customer.</a:t>
              </a:r>
            </a:p>
          </p:txBody>
        </p:sp>
      </p:grpSp>
      <p:grpSp>
        <p:nvGrpSpPr>
          <p:cNvPr id="15" name="Group 14">
            <a:extLst>
              <a:ext uri="{FF2B5EF4-FFF2-40B4-BE49-F238E27FC236}">
                <a16:creationId xmlns:a16="http://schemas.microsoft.com/office/drawing/2014/main" id="{210FBCD1-AD18-FC89-6475-626276C14DA8}"/>
              </a:ext>
            </a:extLst>
          </p:cNvPr>
          <p:cNvGrpSpPr/>
          <p:nvPr/>
        </p:nvGrpSpPr>
        <p:grpSpPr>
          <a:xfrm>
            <a:off x="4802511" y="1601534"/>
            <a:ext cx="7389489" cy="5226100"/>
            <a:chOff x="4802511" y="1601534"/>
            <a:chExt cx="7389489" cy="5226100"/>
          </a:xfrm>
        </p:grpSpPr>
        <p:pic>
          <p:nvPicPr>
            <p:cNvPr id="10" name="Picture 9">
              <a:extLst>
                <a:ext uri="{FF2B5EF4-FFF2-40B4-BE49-F238E27FC236}">
                  <a16:creationId xmlns:a16="http://schemas.microsoft.com/office/drawing/2014/main" id="{698A3155-B59C-3F96-4262-5415815CEAD1}"/>
                </a:ext>
              </a:extLst>
            </p:cNvPr>
            <p:cNvPicPr>
              <a:picLocks noChangeAspect="1"/>
            </p:cNvPicPr>
            <p:nvPr/>
          </p:nvPicPr>
          <p:blipFill>
            <a:blip r:embed="rId3"/>
            <a:stretch>
              <a:fillRect/>
            </a:stretch>
          </p:blipFill>
          <p:spPr>
            <a:xfrm>
              <a:off x="4802511" y="1625599"/>
              <a:ext cx="2219635" cy="5202035"/>
            </a:xfrm>
            <a:prstGeom prst="rect">
              <a:avLst/>
            </a:prstGeom>
          </p:spPr>
        </p:pic>
        <p:pic>
          <p:nvPicPr>
            <p:cNvPr id="14" name="Picture 13">
              <a:extLst>
                <a:ext uri="{FF2B5EF4-FFF2-40B4-BE49-F238E27FC236}">
                  <a16:creationId xmlns:a16="http://schemas.microsoft.com/office/drawing/2014/main" id="{7BA7B212-D0DD-74F6-C01C-2C40740619D1}"/>
                </a:ext>
              </a:extLst>
            </p:cNvPr>
            <p:cNvPicPr>
              <a:picLocks noChangeAspect="1"/>
            </p:cNvPicPr>
            <p:nvPr/>
          </p:nvPicPr>
          <p:blipFill>
            <a:blip r:embed="rId4"/>
            <a:stretch>
              <a:fillRect/>
            </a:stretch>
          </p:blipFill>
          <p:spPr>
            <a:xfrm>
              <a:off x="7022146" y="1601534"/>
              <a:ext cx="5169854" cy="5202035"/>
            </a:xfrm>
            <a:prstGeom prst="rect">
              <a:avLst/>
            </a:prstGeom>
          </p:spPr>
        </p:pic>
      </p:grpSp>
    </p:spTree>
    <p:extLst>
      <p:ext uri="{BB962C8B-B14F-4D97-AF65-F5344CB8AC3E}">
        <p14:creationId xmlns:p14="http://schemas.microsoft.com/office/powerpoint/2010/main" val="14401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3000" fill="hold"/>
                                        <p:tgtEl>
                                          <p:spTgt spid="15"/>
                                        </p:tgtEl>
                                        <p:attrNameLst>
                                          <p:attrName>ppt_x</p:attrName>
                                        </p:attrNameLst>
                                      </p:cBhvr>
                                      <p:tavLst>
                                        <p:tav tm="0">
                                          <p:val>
                                            <p:strVal val="1+#ppt_w/2"/>
                                          </p:val>
                                        </p:tav>
                                        <p:tav tm="100000">
                                          <p:val>
                                            <p:strVal val="#ppt_x"/>
                                          </p:val>
                                        </p:tav>
                                      </p:tavLst>
                                    </p:anim>
                                    <p:anim calcmode="lin" valueType="num">
                                      <p:cBhvr additive="base">
                                        <p:cTn id="8" dur="3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3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F19C5B-5AD8-764B-1396-0BC790D3138E}"/>
              </a:ext>
            </a:extLst>
          </p:cNvPr>
          <p:cNvPicPr>
            <a:picLocks noChangeAspect="1"/>
          </p:cNvPicPr>
          <p:nvPr/>
        </p:nvPicPr>
        <p:blipFill>
          <a:blip r:embed="rId2"/>
          <a:stretch>
            <a:fillRect/>
          </a:stretch>
        </p:blipFill>
        <p:spPr>
          <a:xfrm>
            <a:off x="3722920" y="1054100"/>
            <a:ext cx="8469080" cy="5787893"/>
          </a:xfrm>
          <a:prstGeom prst="rect">
            <a:avLst/>
          </a:prstGeom>
          <a:effectLst>
            <a:glow rad="228600">
              <a:srgbClr val="FFFFFF">
                <a:alpha val="40000"/>
              </a:srgbClr>
            </a:glow>
            <a:softEdge rad="63500"/>
          </a:effectLst>
        </p:spPr>
      </p:pic>
      <p:sp>
        <p:nvSpPr>
          <p:cNvPr id="5" name="TextBox 4">
            <a:extLst>
              <a:ext uri="{FF2B5EF4-FFF2-40B4-BE49-F238E27FC236}">
                <a16:creationId xmlns:a16="http://schemas.microsoft.com/office/drawing/2014/main" id="{D9B3CCFB-FBB6-20F0-9114-7D080D09262B}"/>
              </a:ext>
            </a:extLst>
          </p:cNvPr>
          <p:cNvSpPr txBox="1"/>
          <p:nvPr/>
        </p:nvSpPr>
        <p:spPr>
          <a:xfrm>
            <a:off x="3976914" y="275771"/>
            <a:ext cx="8055429" cy="400110"/>
          </a:xfrm>
          <a:prstGeom prst="rect">
            <a:avLst/>
          </a:prstGeom>
          <a:noFill/>
        </p:spPr>
        <p:txBody>
          <a:bodyPr wrap="square" rtlCol="0">
            <a:spAutoFit/>
          </a:bodyPr>
          <a:lstStyle/>
          <a:p>
            <a:pPr algn="r"/>
            <a:r>
              <a:rPr lang="en-IN" sz="2000" b="1" dirty="0">
                <a:solidFill>
                  <a:schemeClr val="bg1"/>
                </a:solidFill>
              </a:rPr>
              <a:t>KPI 4: </a:t>
            </a:r>
            <a:r>
              <a:rPr lang="en-US" sz="2000" b="1" dirty="0">
                <a:solidFill>
                  <a:schemeClr val="bg1"/>
                </a:solidFill>
                <a:latin typeface="+mj-lt"/>
              </a:rPr>
              <a:t>Average price and payment values from customers of Sao Paulo city</a:t>
            </a:r>
            <a:endParaRPr lang="en-IN" sz="2000" b="1" dirty="0">
              <a:solidFill>
                <a:schemeClr val="bg1"/>
              </a:solidFill>
            </a:endParaRPr>
          </a:p>
        </p:txBody>
      </p:sp>
      <p:grpSp>
        <p:nvGrpSpPr>
          <p:cNvPr id="7" name="Group 6">
            <a:extLst>
              <a:ext uri="{FF2B5EF4-FFF2-40B4-BE49-F238E27FC236}">
                <a16:creationId xmlns:a16="http://schemas.microsoft.com/office/drawing/2014/main" id="{62B84CA4-CA09-E016-9831-BEB540B7AFEE}"/>
              </a:ext>
            </a:extLst>
          </p:cNvPr>
          <p:cNvGrpSpPr/>
          <p:nvPr/>
        </p:nvGrpSpPr>
        <p:grpSpPr>
          <a:xfrm>
            <a:off x="21777" y="2908300"/>
            <a:ext cx="3701143" cy="3920670"/>
            <a:chOff x="8440060" y="1633472"/>
            <a:chExt cx="3701143" cy="5021328"/>
          </a:xfrm>
        </p:grpSpPr>
        <p:sp>
          <p:nvSpPr>
            <p:cNvPr id="8" name="Rectangle 7">
              <a:extLst>
                <a:ext uri="{FF2B5EF4-FFF2-40B4-BE49-F238E27FC236}">
                  <a16:creationId xmlns:a16="http://schemas.microsoft.com/office/drawing/2014/main" id="{794BC415-1B3F-CB47-6BC0-8A4D2EAC945F}"/>
                </a:ext>
              </a:extLst>
            </p:cNvPr>
            <p:cNvSpPr/>
            <p:nvPr/>
          </p:nvSpPr>
          <p:spPr>
            <a:xfrm>
              <a:off x="8440060" y="1633472"/>
              <a:ext cx="3701143" cy="5021328"/>
            </a:xfrm>
            <a:prstGeom prst="rect">
              <a:avLst/>
            </a:prstGeom>
            <a:solidFill>
              <a:schemeClr val="tx1">
                <a:lumMod val="65000"/>
                <a:lumOff val="35000"/>
                <a:alpha val="62000"/>
              </a:schemeClr>
            </a:solidFill>
            <a:effectLst>
              <a:glow rad="228600">
                <a:schemeClr val="bg1">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DC2ED25-5838-19D9-64F2-45D85946162B}"/>
                </a:ext>
              </a:extLst>
            </p:cNvPr>
            <p:cNvSpPr txBox="1"/>
            <p:nvPr/>
          </p:nvSpPr>
          <p:spPr>
            <a:xfrm>
              <a:off x="8585206" y="1993028"/>
              <a:ext cx="3555997" cy="4302214"/>
            </a:xfrm>
            <a:prstGeom prst="rect">
              <a:avLst/>
            </a:prstGeom>
            <a:noFill/>
          </p:spPr>
          <p:txBody>
            <a:bodyPr wrap="square" rtlCol="0" anchor="ctr">
              <a:spAutoFit/>
            </a:bodyPr>
            <a:lstStyle/>
            <a:p>
              <a:pPr rtl="0">
                <a:lnSpc>
                  <a:spcPct val="150000"/>
                </a:lnSpc>
              </a:pPr>
              <a:r>
                <a:rPr lang="en-IN" sz="1200" dirty="0"/>
                <a:t>  </a:t>
              </a:r>
              <a:r>
                <a:rPr lang="en-IN" sz="1600" b="1" dirty="0"/>
                <a:t>Conclusion</a:t>
              </a:r>
              <a:endParaRPr lang="en-IN" sz="1200" b="1" dirty="0">
                <a:solidFill>
                  <a:schemeClr val="bg1"/>
                </a:solidFill>
              </a:endParaRPr>
            </a:p>
            <a:p>
              <a:pPr marL="171450" indent="-171450">
                <a:lnSpc>
                  <a:spcPct val="150000"/>
                </a:lnSpc>
                <a:buFont typeface="Wingdings" panose="05000000000000000000" pitchFamily="2" charset="2"/>
                <a:buChar char="Ø"/>
              </a:pPr>
              <a:r>
                <a:rPr lang="en-IN" sz="1400" dirty="0">
                  <a:solidFill>
                    <a:schemeClr val="bg1"/>
                  </a:solidFill>
                </a:rPr>
                <a:t>The Product Category name pcs has the highest price and payment value where as casa_conforto_2 has the less price and payment value.</a:t>
              </a:r>
            </a:p>
            <a:p>
              <a:pPr marL="171450" indent="-171450">
                <a:lnSpc>
                  <a:spcPct val="150000"/>
                </a:lnSpc>
                <a:buFont typeface="Wingdings" panose="05000000000000000000" pitchFamily="2" charset="2"/>
                <a:buChar char="Ø"/>
              </a:pPr>
              <a:r>
                <a:rPr lang="en-US" sz="1400" dirty="0">
                  <a:solidFill>
                    <a:schemeClr val="bg1"/>
                  </a:solidFill>
                  <a:latin typeface="+mj-lt"/>
                </a:rPr>
                <a:t>The highest average price and payment values from customers of Sao Paulo city is done through credit card and Boleto.</a:t>
              </a:r>
              <a:endParaRPr lang="en-IN" sz="1400" dirty="0">
                <a:solidFill>
                  <a:schemeClr val="bg1"/>
                </a:solidFill>
              </a:endParaRPr>
            </a:p>
            <a:p>
              <a:pPr marL="171450" indent="-171450">
                <a:lnSpc>
                  <a:spcPct val="150000"/>
                </a:lnSpc>
                <a:buFont typeface="Wingdings" panose="05000000000000000000" pitchFamily="2" charset="2"/>
                <a:buChar char="Ø"/>
              </a:pPr>
              <a:r>
                <a:rPr lang="en-IN" sz="1400" dirty="0">
                  <a:solidFill>
                    <a:schemeClr val="bg1"/>
                  </a:solidFill>
                </a:rPr>
                <a:t>When we consider other cities, pianco has highest price and payment value and when we consider states, BA has the highest price and payment value.</a:t>
              </a:r>
            </a:p>
          </p:txBody>
        </p:sp>
      </p:grpSp>
      <p:pic>
        <p:nvPicPr>
          <p:cNvPr id="10" name="Picture 9">
            <a:extLst>
              <a:ext uri="{FF2B5EF4-FFF2-40B4-BE49-F238E27FC236}">
                <a16:creationId xmlns:a16="http://schemas.microsoft.com/office/drawing/2014/main" id="{1F7A2632-517B-829E-6B3B-DE02ABB39C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488" b="96395" l="3617" r="89693">
                        <a14:foregroundMark x1="58228" y1="36812" x2="58228" y2="36812"/>
                        <a14:foregroundMark x1="58228" y1="36812" x2="33635" y2="40417"/>
                        <a14:foregroundMark x1="33635" y1="40417" x2="32731" y2="41176"/>
                        <a14:foregroundMark x1="9584" y1="34156" x2="27848" y2="37571"/>
                        <a14:foregroundMark x1="27848" y1="37571" x2="75588" y2="33586"/>
                        <a14:foregroundMark x1="75588" y1="33586" x2="81013" y2="53510"/>
                        <a14:foregroundMark x1="81013" y1="53510" x2="80289" y2="76091"/>
                        <a14:foregroundMark x1="80289" y1="76091" x2="30199" y2="92410"/>
                        <a14:foregroundMark x1="3617" y1="38330" x2="5244" y2="92600"/>
                        <a14:foregroundMark x1="3797" y1="96395" x2="26040" y2="91271"/>
                        <a14:foregroundMark x1="26040" y1="91271" x2="44485" y2="92220"/>
                        <a14:foregroundMark x1="44485" y1="92220" x2="55696" y2="91271"/>
                      </a14:backgroundRemoval>
                    </a14:imgEffect>
                  </a14:imgLayer>
                </a14:imgProps>
              </a:ext>
            </a:extLst>
          </a:blip>
          <a:srcRect t="28931" r="9652" b="824"/>
          <a:stretch/>
        </p:blipFill>
        <p:spPr>
          <a:xfrm>
            <a:off x="-21408" y="1054100"/>
            <a:ext cx="3818708" cy="1980877"/>
          </a:xfrm>
          <a:prstGeom prst="rect">
            <a:avLst/>
          </a:prstGeom>
          <a:effectLst>
            <a:glow rad="228600">
              <a:schemeClr val="bg1">
                <a:alpha val="40000"/>
              </a:schemeClr>
            </a:glow>
            <a:softEdge rad="127000"/>
          </a:effectLst>
        </p:spPr>
      </p:pic>
    </p:spTree>
    <p:extLst>
      <p:ext uri="{BB962C8B-B14F-4D97-AF65-F5344CB8AC3E}">
        <p14:creationId xmlns:p14="http://schemas.microsoft.com/office/powerpoint/2010/main" val="33398285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D66E-4065-A53D-CF01-94EEEF8DD39B}"/>
              </a:ext>
            </a:extLst>
          </p:cNvPr>
          <p:cNvSpPr>
            <a:spLocks noGrp="1"/>
          </p:cNvSpPr>
          <p:nvPr>
            <p:ph type="title"/>
          </p:nvPr>
        </p:nvSpPr>
        <p:spPr>
          <a:xfrm>
            <a:off x="1733550" y="374900"/>
            <a:ext cx="10134600" cy="985720"/>
          </a:xfrm>
        </p:spPr>
        <p:txBody>
          <a:bodyPr>
            <a:noAutofit/>
          </a:bodyPr>
          <a:lstStyle/>
          <a:p>
            <a:r>
              <a:rPr lang="en-IN" sz="2400" b="1" dirty="0"/>
              <a:t>KPI 5: </a:t>
            </a:r>
            <a:r>
              <a:rPr lang="en-US" sz="2400" b="1" dirty="0"/>
              <a:t>Relationship between shipping days (order_delivered_customer_date - </a:t>
            </a:r>
            <a:r>
              <a:rPr lang="en-US" sz="2400" b="1" dirty="0" err="1"/>
              <a:t>order_purchase_timestamp</a:t>
            </a:r>
            <a:r>
              <a:rPr lang="en-US" sz="2400" b="1" dirty="0"/>
              <a:t>) Vs review scores.</a:t>
            </a:r>
            <a:endParaRPr lang="en-IN" sz="2400" b="1" dirty="0"/>
          </a:p>
        </p:txBody>
      </p:sp>
      <p:pic>
        <p:nvPicPr>
          <p:cNvPr id="5" name="Content Placeholder 4">
            <a:extLst>
              <a:ext uri="{FF2B5EF4-FFF2-40B4-BE49-F238E27FC236}">
                <a16:creationId xmlns:a16="http://schemas.microsoft.com/office/drawing/2014/main" id="{CD5252BD-4623-F03C-D6BA-881CD6CCAA32}"/>
              </a:ext>
            </a:extLst>
          </p:cNvPr>
          <p:cNvPicPr>
            <a:picLocks noGrp="1" noChangeAspect="1"/>
          </p:cNvPicPr>
          <p:nvPr>
            <p:ph idx="1"/>
          </p:nvPr>
        </p:nvPicPr>
        <p:blipFill>
          <a:blip r:embed="rId3"/>
          <a:stretch>
            <a:fillRect/>
          </a:stretch>
        </p:blipFill>
        <p:spPr>
          <a:xfrm>
            <a:off x="2238101" y="1641475"/>
            <a:ext cx="7677698" cy="5216525"/>
          </a:xfrm>
          <a:effectLst>
            <a:glow rad="228600">
              <a:schemeClr val="tx1">
                <a:lumMod val="50000"/>
                <a:lumOff val="50000"/>
                <a:alpha val="40000"/>
              </a:schemeClr>
            </a:glow>
            <a:softEdge rad="63500"/>
          </a:effectLst>
        </p:spPr>
      </p:pic>
      <p:grpSp>
        <p:nvGrpSpPr>
          <p:cNvPr id="19" name="Group 18">
            <a:extLst>
              <a:ext uri="{FF2B5EF4-FFF2-40B4-BE49-F238E27FC236}">
                <a16:creationId xmlns:a16="http://schemas.microsoft.com/office/drawing/2014/main" id="{6794C873-C399-6DB6-F0BF-2FEC5D77ADBE}"/>
              </a:ext>
            </a:extLst>
          </p:cNvPr>
          <p:cNvGrpSpPr/>
          <p:nvPr/>
        </p:nvGrpSpPr>
        <p:grpSpPr>
          <a:xfrm>
            <a:off x="0" y="1622425"/>
            <a:ext cx="2238101" cy="5216525"/>
            <a:chOff x="0" y="1622425"/>
            <a:chExt cx="2238101" cy="5216525"/>
          </a:xfrm>
        </p:grpSpPr>
        <p:grpSp>
          <p:nvGrpSpPr>
            <p:cNvPr id="9" name="Group 8">
              <a:extLst>
                <a:ext uri="{FF2B5EF4-FFF2-40B4-BE49-F238E27FC236}">
                  <a16:creationId xmlns:a16="http://schemas.microsoft.com/office/drawing/2014/main" id="{0CC72C5D-33A8-1E3C-3AC6-CED69EA68496}"/>
                </a:ext>
              </a:extLst>
            </p:cNvPr>
            <p:cNvGrpSpPr/>
            <p:nvPr/>
          </p:nvGrpSpPr>
          <p:grpSpPr>
            <a:xfrm>
              <a:off x="0" y="1622425"/>
              <a:ext cx="2238101" cy="5216525"/>
              <a:chOff x="0" y="1622425"/>
              <a:chExt cx="2238101" cy="5216525"/>
            </a:xfrm>
          </p:grpSpPr>
          <p:sp useBgFill="1">
            <p:nvSpPr>
              <p:cNvPr id="6" name="Rectangle 5">
                <a:extLst>
                  <a:ext uri="{FF2B5EF4-FFF2-40B4-BE49-F238E27FC236}">
                    <a16:creationId xmlns:a16="http://schemas.microsoft.com/office/drawing/2014/main" id="{C0540866-9262-D12F-B2FD-C6CA2DAD305D}"/>
                  </a:ext>
                </a:extLst>
              </p:cNvPr>
              <p:cNvSpPr/>
              <p:nvPr/>
            </p:nvSpPr>
            <p:spPr>
              <a:xfrm>
                <a:off x="0" y="1622425"/>
                <a:ext cx="2238101" cy="5216525"/>
              </a:xfrm>
              <a:prstGeom prst="rect">
                <a:avLst/>
              </a:prstGeom>
              <a:effectLst>
                <a:glow rad="228600">
                  <a:schemeClr val="tx1">
                    <a:lumMod val="50000"/>
                    <a:lumOff val="50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A34BC64-A8AD-2219-01C1-3BC4DC1A03A9}"/>
                  </a:ext>
                </a:extLst>
              </p:cNvPr>
              <p:cNvSpPr txBox="1"/>
              <p:nvPr/>
            </p:nvSpPr>
            <p:spPr>
              <a:xfrm>
                <a:off x="28849" y="1641475"/>
                <a:ext cx="2066651" cy="4841625"/>
              </a:xfrm>
              <a:prstGeom prst="rect">
                <a:avLst/>
              </a:prstGeom>
              <a:noFill/>
            </p:spPr>
            <p:txBody>
              <a:bodyPr wrap="square" rtlCol="0">
                <a:spAutoFit/>
              </a:bodyPr>
              <a:lstStyle/>
              <a:p>
                <a:endParaRPr lang="en-IN" dirty="0"/>
              </a:p>
            </p:txBody>
          </p:sp>
        </p:grpSp>
        <p:sp>
          <p:nvSpPr>
            <p:cNvPr id="16" name="TextBox 15">
              <a:extLst>
                <a:ext uri="{FF2B5EF4-FFF2-40B4-BE49-F238E27FC236}">
                  <a16:creationId xmlns:a16="http://schemas.microsoft.com/office/drawing/2014/main" id="{461429CC-CF40-9FF0-215C-4928466AFFEA}"/>
                </a:ext>
              </a:extLst>
            </p:cNvPr>
            <p:cNvSpPr txBox="1"/>
            <p:nvPr/>
          </p:nvSpPr>
          <p:spPr>
            <a:xfrm>
              <a:off x="38100" y="1734855"/>
              <a:ext cx="2086249" cy="5016758"/>
            </a:xfrm>
            <a:prstGeom prst="rect">
              <a:avLst/>
            </a:prstGeom>
            <a:noFill/>
          </p:spPr>
          <p:txBody>
            <a:bodyPr wrap="square">
              <a:spAutoFit/>
            </a:bodyPr>
            <a:lstStyle/>
            <a:p>
              <a:pPr marL="285750" indent="-285750" algn="l">
                <a:buFont typeface="Wingdings" panose="05000000000000000000" pitchFamily="2" charset="2"/>
                <a:buChar char="Ø"/>
              </a:pPr>
              <a:r>
                <a:rPr lang="en-US" sz="1600" b="1" i="0" dirty="0">
                  <a:solidFill>
                    <a:schemeClr val="bg1"/>
                  </a:solidFill>
                  <a:effectLst/>
                  <a:latin typeface="+mj-lt"/>
                </a:rPr>
                <a:t>Over 76% of orders got more than 3.5 star rating, which is closer to overall average rating of 4.09.</a:t>
              </a:r>
            </a:p>
            <a:p>
              <a:pPr algn="l"/>
              <a:endParaRPr lang="en-US" sz="1600" b="1" i="0" dirty="0">
                <a:solidFill>
                  <a:schemeClr val="bg1"/>
                </a:solidFill>
                <a:effectLst/>
                <a:latin typeface="+mj-lt"/>
              </a:endParaRPr>
            </a:p>
            <a:p>
              <a:pPr marL="285750" indent="-285750" algn="l">
                <a:buFont typeface="Wingdings" panose="05000000000000000000" pitchFamily="2" charset="2"/>
                <a:buChar char="Ø"/>
              </a:pPr>
              <a:r>
                <a:rPr lang="en-US" sz="1600" b="1" i="0" dirty="0">
                  <a:solidFill>
                    <a:schemeClr val="bg1"/>
                  </a:solidFill>
                  <a:effectLst/>
                  <a:latin typeface="+mj-lt"/>
                </a:rPr>
                <a:t>Delivery days are directly influencing review scores. When delivery days are more than 30, the average review score is 1.87, which is 2.21 units lower than the overall average of 4.09</a:t>
              </a:r>
              <a:r>
                <a:rPr lang="en-US" sz="1500" b="1" i="0" dirty="0">
                  <a:solidFill>
                    <a:schemeClr val="bg1"/>
                  </a:solidFill>
                  <a:effectLst/>
                  <a:latin typeface="Montserrat" panose="00000500000000000000" pitchFamily="2" charset="0"/>
                </a:rPr>
                <a:t>.</a:t>
              </a:r>
            </a:p>
          </p:txBody>
        </p:sp>
      </p:grpSp>
      <p:grpSp>
        <p:nvGrpSpPr>
          <p:cNvPr id="20" name="Group 19">
            <a:extLst>
              <a:ext uri="{FF2B5EF4-FFF2-40B4-BE49-F238E27FC236}">
                <a16:creationId xmlns:a16="http://schemas.microsoft.com/office/drawing/2014/main" id="{DF74FD0B-D10D-FD12-7552-B20EB8020A85}"/>
              </a:ext>
            </a:extLst>
          </p:cNvPr>
          <p:cNvGrpSpPr/>
          <p:nvPr/>
        </p:nvGrpSpPr>
        <p:grpSpPr>
          <a:xfrm>
            <a:off x="9925050" y="1603375"/>
            <a:ext cx="2238101" cy="5216525"/>
            <a:chOff x="9925050" y="1603375"/>
            <a:chExt cx="2238101" cy="5216525"/>
          </a:xfrm>
        </p:grpSpPr>
        <p:grpSp>
          <p:nvGrpSpPr>
            <p:cNvPr id="11" name="Group 10">
              <a:extLst>
                <a:ext uri="{FF2B5EF4-FFF2-40B4-BE49-F238E27FC236}">
                  <a16:creationId xmlns:a16="http://schemas.microsoft.com/office/drawing/2014/main" id="{F7C6ED39-BF26-4E81-13BB-861664A750CA}"/>
                </a:ext>
              </a:extLst>
            </p:cNvPr>
            <p:cNvGrpSpPr/>
            <p:nvPr/>
          </p:nvGrpSpPr>
          <p:grpSpPr>
            <a:xfrm>
              <a:off x="9925050" y="1603375"/>
              <a:ext cx="2238101" cy="5216525"/>
              <a:chOff x="9925050" y="1603375"/>
              <a:chExt cx="2238101" cy="5216525"/>
            </a:xfrm>
          </p:grpSpPr>
          <p:sp useBgFill="1">
            <p:nvSpPr>
              <p:cNvPr id="7" name="Rectangle 6">
                <a:extLst>
                  <a:ext uri="{FF2B5EF4-FFF2-40B4-BE49-F238E27FC236}">
                    <a16:creationId xmlns:a16="http://schemas.microsoft.com/office/drawing/2014/main" id="{FB33D125-82FD-76BA-0589-9296B9B6C003}"/>
                  </a:ext>
                </a:extLst>
              </p:cNvPr>
              <p:cNvSpPr/>
              <p:nvPr/>
            </p:nvSpPr>
            <p:spPr>
              <a:xfrm>
                <a:off x="9925050" y="1603375"/>
                <a:ext cx="2238101" cy="5216525"/>
              </a:xfrm>
              <a:prstGeom prst="rect">
                <a:avLst/>
              </a:prstGeom>
              <a:effectLst>
                <a:glow rad="228600">
                  <a:schemeClr val="tx1">
                    <a:lumMod val="50000"/>
                    <a:lumOff val="50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4F77CF0-290F-C625-8DDC-19BD832E1CAD}"/>
                  </a:ext>
                </a:extLst>
              </p:cNvPr>
              <p:cNvSpPr txBox="1"/>
              <p:nvPr/>
            </p:nvSpPr>
            <p:spPr>
              <a:xfrm>
                <a:off x="10058400" y="1641475"/>
                <a:ext cx="2095500" cy="4645025"/>
              </a:xfrm>
              <a:prstGeom prst="rect">
                <a:avLst/>
              </a:prstGeom>
              <a:noFill/>
            </p:spPr>
            <p:txBody>
              <a:bodyPr wrap="square" rtlCol="0">
                <a:spAutoFit/>
              </a:bodyPr>
              <a:lstStyle/>
              <a:p>
                <a:endParaRPr lang="en-IN" dirty="0"/>
              </a:p>
            </p:txBody>
          </p:sp>
        </p:grpSp>
        <p:sp>
          <p:nvSpPr>
            <p:cNvPr id="18" name="TextBox 17">
              <a:extLst>
                <a:ext uri="{FF2B5EF4-FFF2-40B4-BE49-F238E27FC236}">
                  <a16:creationId xmlns:a16="http://schemas.microsoft.com/office/drawing/2014/main" id="{C0822469-3BFC-A709-3A94-D1B4F29B67AB}"/>
                </a:ext>
              </a:extLst>
            </p:cNvPr>
            <p:cNvSpPr txBox="1"/>
            <p:nvPr/>
          </p:nvSpPr>
          <p:spPr>
            <a:xfrm>
              <a:off x="9925050" y="1838305"/>
              <a:ext cx="2086249" cy="3231654"/>
            </a:xfrm>
            <a:prstGeom prst="rect">
              <a:avLst/>
            </a:prstGeom>
            <a:noFill/>
          </p:spPr>
          <p:txBody>
            <a:bodyPr wrap="square">
              <a:spAutoFit/>
            </a:bodyPr>
            <a:lstStyle/>
            <a:p>
              <a:pPr marL="285750" indent="-285750">
                <a:buFont typeface="Wingdings" panose="05000000000000000000" pitchFamily="2" charset="2"/>
                <a:buChar char="Ø"/>
              </a:pPr>
              <a:r>
                <a:rPr lang="en-IN" b="1" dirty="0">
                  <a:solidFill>
                    <a:schemeClr val="bg1"/>
                  </a:solidFill>
                </a:rPr>
                <a:t>Similarly we got 5 review score for both highest as well as lowest number of shipping days.</a:t>
              </a:r>
            </a:p>
            <a:p>
              <a:endParaRPr lang="en-IN" sz="1600" b="1" dirty="0">
                <a:solidFill>
                  <a:schemeClr val="bg1"/>
                </a:solidFill>
              </a:endParaRPr>
            </a:p>
            <a:p>
              <a:pPr marL="285750" indent="-285750">
                <a:buFont typeface="Wingdings" panose="05000000000000000000" pitchFamily="2" charset="2"/>
                <a:buChar char="Ø"/>
              </a:pPr>
              <a:r>
                <a:rPr lang="en-US" sz="1600" b="1" i="0" dirty="0">
                  <a:solidFill>
                    <a:schemeClr val="bg1"/>
                  </a:solidFill>
                  <a:effectLst/>
                </a:rPr>
                <a:t>As delivery days increase, delivery costs also increase with the exception of a few products.</a:t>
              </a:r>
            </a:p>
          </p:txBody>
        </p:sp>
      </p:grpSp>
    </p:spTree>
    <p:extLst>
      <p:ext uri="{BB962C8B-B14F-4D97-AF65-F5344CB8AC3E}">
        <p14:creationId xmlns:p14="http://schemas.microsoft.com/office/powerpoint/2010/main" val="1429945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ppt_x"/>
                                          </p:val>
                                        </p:tav>
                                        <p:tav tm="100000">
                                          <p:val>
                                            <p:strVal val="#ppt_x"/>
                                          </p:val>
                                        </p:tav>
                                      </p:tavLst>
                                    </p:anim>
                                    <p:anim calcmode="lin" valueType="num">
                                      <p:cBhvr additive="base">
                                        <p:cTn id="8" dur="3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3000" fill="hold"/>
                                        <p:tgtEl>
                                          <p:spTgt spid="19"/>
                                        </p:tgtEl>
                                        <p:attrNameLst>
                                          <p:attrName>ppt_x</p:attrName>
                                        </p:attrNameLst>
                                      </p:cBhvr>
                                      <p:tavLst>
                                        <p:tav tm="0">
                                          <p:val>
                                            <p:strVal val="#ppt_x"/>
                                          </p:val>
                                        </p:tav>
                                        <p:tav tm="100000">
                                          <p:val>
                                            <p:strVal val="#ppt_x"/>
                                          </p:val>
                                        </p:tav>
                                      </p:tavLst>
                                    </p:anim>
                                    <p:anim calcmode="lin" valueType="num">
                                      <p:cBhvr additive="base">
                                        <p:cTn id="14" dur="3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3000" fill="hold"/>
                                        <p:tgtEl>
                                          <p:spTgt spid="20"/>
                                        </p:tgtEl>
                                        <p:attrNameLst>
                                          <p:attrName>ppt_x</p:attrName>
                                        </p:attrNameLst>
                                      </p:cBhvr>
                                      <p:tavLst>
                                        <p:tav tm="0">
                                          <p:val>
                                            <p:strVal val="#ppt_x"/>
                                          </p:val>
                                        </p:tav>
                                        <p:tav tm="100000">
                                          <p:val>
                                            <p:strVal val="#ppt_x"/>
                                          </p:val>
                                        </p:tav>
                                      </p:tavLst>
                                    </p:anim>
                                    <p:anim calcmode="lin" valueType="num">
                                      <p:cBhvr additive="base">
                                        <p:cTn id="20" dur="3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55DF5CF-9126-CA4B-ED94-E748CEEC5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
            <a:ext cx="12325350" cy="7048500"/>
          </a:xfrm>
          <a:prstGeom prst="rect">
            <a:avLst/>
          </a:prstGeom>
        </p:spPr>
      </p:pic>
      <p:graphicFrame>
        <p:nvGraphicFramePr>
          <p:cNvPr id="5" name="Diagram 4">
            <a:extLst>
              <a:ext uri="{FF2B5EF4-FFF2-40B4-BE49-F238E27FC236}">
                <a16:creationId xmlns:a16="http://schemas.microsoft.com/office/drawing/2014/main" id="{8CA92F86-E2C9-832E-217A-10CCDA98611D}"/>
              </a:ext>
            </a:extLst>
          </p:cNvPr>
          <p:cNvGraphicFramePr/>
          <p:nvPr>
            <p:extLst>
              <p:ext uri="{D42A27DB-BD31-4B8C-83A1-F6EECF244321}">
                <p14:modId xmlns:p14="http://schemas.microsoft.com/office/powerpoint/2010/main" val="649340449"/>
              </p:ext>
            </p:extLst>
          </p:nvPr>
        </p:nvGraphicFramePr>
        <p:xfrm>
          <a:off x="190500" y="2895600"/>
          <a:ext cx="11772900" cy="3162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237E63BD-689E-A8CB-3A6B-792A06460AB3}"/>
              </a:ext>
            </a:extLst>
          </p:cNvPr>
          <p:cNvSpPr txBox="1"/>
          <p:nvPr/>
        </p:nvSpPr>
        <p:spPr>
          <a:xfrm>
            <a:off x="2552700" y="939612"/>
            <a:ext cx="7219950" cy="1938992"/>
          </a:xfrm>
          <a:prstGeom prst="rect">
            <a:avLst/>
          </a:prstGeom>
          <a:noFill/>
        </p:spPr>
        <p:txBody>
          <a:bodyPr wrap="square" rtlCol="0">
            <a:spAutoFit/>
          </a:bodyPr>
          <a:lstStyle/>
          <a:p>
            <a:pPr algn="ctr"/>
            <a:r>
              <a:rPr lang="en-IN" sz="6000" b="1" i="0" dirty="0">
                <a:solidFill>
                  <a:schemeClr val="bg1"/>
                </a:solidFill>
                <a:effectLst/>
                <a:latin typeface="Sitka Heading" pitchFamily="2" charset="0"/>
              </a:rPr>
              <a:t>Terminal Observation</a:t>
            </a:r>
            <a:endParaRPr lang="en-IN" b="1" dirty="0">
              <a:solidFill>
                <a:schemeClr val="bg1"/>
              </a:solidFill>
              <a:latin typeface="Sitka Heading" pitchFamily="2" charset="0"/>
            </a:endParaRPr>
          </a:p>
        </p:txBody>
      </p:sp>
      <p:cxnSp>
        <p:nvCxnSpPr>
          <p:cNvPr id="8" name="Straight Connector 7">
            <a:extLst>
              <a:ext uri="{FF2B5EF4-FFF2-40B4-BE49-F238E27FC236}">
                <a16:creationId xmlns:a16="http://schemas.microsoft.com/office/drawing/2014/main" id="{D47D55DF-60B0-F4B2-FBE4-47E66D7659E3}"/>
              </a:ext>
            </a:extLst>
          </p:cNvPr>
          <p:cNvCxnSpPr/>
          <p:nvPr/>
        </p:nvCxnSpPr>
        <p:spPr>
          <a:xfrm>
            <a:off x="3009900" y="3238500"/>
            <a:ext cx="0" cy="240030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403F8644-AAC3-4471-A370-071D6897903B}"/>
              </a:ext>
            </a:extLst>
          </p:cNvPr>
          <p:cNvCxnSpPr/>
          <p:nvPr/>
        </p:nvCxnSpPr>
        <p:spPr>
          <a:xfrm>
            <a:off x="6076950" y="3200400"/>
            <a:ext cx="0" cy="240030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7270F186-A6A0-A635-A735-1A50F7CE82F8}"/>
              </a:ext>
            </a:extLst>
          </p:cNvPr>
          <p:cNvCxnSpPr/>
          <p:nvPr/>
        </p:nvCxnSpPr>
        <p:spPr>
          <a:xfrm>
            <a:off x="9124950" y="3181350"/>
            <a:ext cx="0" cy="240030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1208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100000" fill="hold" nodeType="clickEffect">
                                  <p:stCondLst>
                                    <p:cond delay="0"/>
                                  </p:stCondLst>
                                  <p:childTnLst>
                                    <p:animScale>
                                      <p:cBhvr>
                                        <p:cTn id="6" dur="2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708</TotalTime>
  <Words>948</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Calibri</vt:lpstr>
      <vt:lpstr>Consolas</vt:lpstr>
      <vt:lpstr>Mongolian Baiti</vt:lpstr>
      <vt:lpstr>Montserrat</vt:lpstr>
      <vt:lpstr>Sitka Heading</vt:lpstr>
      <vt:lpstr>Wingdings</vt:lpstr>
      <vt:lpstr>Office Theme</vt:lpstr>
      <vt:lpstr>PowerPoint Presentation</vt:lpstr>
      <vt:lpstr>PowerPoint Presentation</vt:lpstr>
      <vt:lpstr>PowerPoint Presentation</vt:lpstr>
      <vt:lpstr>1. Weekday Vs Weekend Payment Statistics</vt:lpstr>
      <vt:lpstr>2. Number of Orders with review score 5  and payment type as credit card</vt:lpstr>
      <vt:lpstr>KPI 3: Average number of days taken for  order_delivered_customer_date for pet_shop</vt:lpstr>
      <vt:lpstr>PowerPoint Presentation</vt:lpstr>
      <vt:lpstr>KPI 5: Relationship between shipping days (order_delivered_customer_date - order_purchase_timestamp) Vs review scores.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c:creator>
  <cp:lastModifiedBy>MIS</cp:lastModifiedBy>
  <cp:revision>27</cp:revision>
  <dcterms:created xsi:type="dcterms:W3CDTF">2023-04-19T13:33:07Z</dcterms:created>
  <dcterms:modified xsi:type="dcterms:W3CDTF">2023-04-23T10:29:48Z</dcterms:modified>
</cp:coreProperties>
</file>